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1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108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pPr/>
              <a:t>5/11/2015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pPr/>
              <a:t>5/11/2015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5/11/2015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‹N°›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5/11/2015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5/11/2015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5/11/2015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‹N°›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5/11/2015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5/11/2015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‹N°›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5/11/2015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5/11/2015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5/11/2015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5/11/2015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5/11/2015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5/11/2015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‹N°›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8%20Writing%202/Writing%20a%20Letter/Writing%20a%20Postcard%20or%20Letter.ppt" TargetMode="External"/><Relationship Id="rId7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hyperlink" Target="FRANS%20GRAMMAR%20BOOK%202014.pdf" TargetMode="External"/><Relationship Id="rId7" Type="http://schemas.openxmlformats.org/officeDocument/2006/relationships/hyperlink" Target="Fran's%20Basic%20Grammar%202015%20Correction%20Key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hyperlink" Target="Fran's%20Basic%20Grammar%202015.pdf" TargetMode="Externa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6.png"/><Relationship Id="rId7" Type="http://schemas.openxmlformats.org/officeDocument/2006/relationships/hyperlink" Target="https://www.pinterest.com/FrancesBrandow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s://fransenglishclass.wordpress.com/" TargetMode="External"/><Relationship Id="rId4" Type="http://schemas.openxmlformats.org/officeDocument/2006/relationships/hyperlink" Target="http://english.ticfga.c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Canadian%20Benchmarks%20Guide.pdf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1%20What%20Level%20Am%20I/1%20What%20Level%20Am%20I%20Competency%20Workshop.notebook" TargetMode="External"/><Relationship Id="rId7" Type="http://schemas.openxmlformats.org/officeDocument/2006/relationships/hyperlink" Target="http://esltutor.net/quick-placement-test/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hyperlink" Target="http://www.clb-osa.ca/" TargetMode="External"/><Relationship Id="rId5" Type="http://schemas.openxmlformats.org/officeDocument/2006/relationships/hyperlink" Target="http://www.language.ca/index.cfm?Voir=sections&amp;Id=17355&amp;M=4038&amp;Repertoire_No=2137991327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://www.fanshawec.ca/ESLquiz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gif"/><Relationship Id="rId7" Type="http://schemas.openxmlformats.org/officeDocument/2006/relationships/hyperlink" Target="2%20Vocabulary/2%20Vocabulary%20Competency%20Workshop.notebook" TargetMode="External"/><Relationship Id="rId2" Type="http://schemas.openxmlformats.org/officeDocument/2006/relationships/hyperlink" Target="http://freerice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hyperlink" Target="https://www.duolingo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3%20Speaking%20+%20Pronunciation/3%20Speaking%20Competency%20Workshop.notebook" TargetMode="External"/><Relationship Id="rId7" Type="http://schemas.openxmlformats.org/officeDocument/2006/relationships/hyperlink" Target="3%20Speaking%20+%20Pronunciation/Smarties%20Talk%20Activity.ppt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hyperlink" Target="3%20Speaking%20+%20Pronunciation/Pronunciation%20Cards.pptx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://www.anglaisfacile.com/audrey.php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esl-lab.com/" TargetMode="External"/><Relationship Id="rId7" Type="http://schemas.openxmlformats.org/officeDocument/2006/relationships/hyperlink" Target="http://www.real-english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hyperlink" Target="http://www.talkenglish.com/Listening/ListenBasic.aspx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hyperlink" Target="4%20Listening/4%20Listening%20Competency%20Workshop.notebook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jpeg"/><Relationship Id="rId3" Type="http://schemas.openxmlformats.org/officeDocument/2006/relationships/hyperlink" Target="5%20Reading%201/5A-Reading%20Resources%20Levels%201%20+%202.pptx" TargetMode="External"/><Relationship Id="rId7" Type="http://schemas.openxmlformats.org/officeDocument/2006/relationships/image" Target="../media/image26.jpeg"/><Relationship Id="rId12" Type="http://schemas.openxmlformats.org/officeDocument/2006/relationships/hyperlink" Target="5%20Reading%201/5%20Reading%20Competency%20Workshop%201.noteboo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hyperlink" Target="5%20Reading%201/5-B%20Reading%20Resources%20Levels%203%20+%204.pptx" TargetMode="External"/><Relationship Id="rId10" Type="http://schemas.openxmlformats.org/officeDocument/2006/relationships/hyperlink" Target="http://dreamreader.net/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steryquests.ca/indexen.html" TargetMode="External"/><Relationship Id="rId3" Type="http://schemas.openxmlformats.org/officeDocument/2006/relationships/hyperlink" Target="6%20Reading%202%20-%20Challenges/6%20Reading%20Competency%20Workshop%202.notebook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earningenglish.voanews.com/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typing-lessons.org/" TargetMode="External"/><Relationship Id="rId3" Type="http://schemas.openxmlformats.org/officeDocument/2006/relationships/hyperlink" Target="7%20Writing%201/7%20Writing%20Competency%20Workshop.notebook" TargetMode="External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rong-chang.com/writing/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21575" y="2305112"/>
            <a:ext cx="5734050" cy="2219691"/>
          </a:xfrm>
        </p:spPr>
        <p:txBody>
          <a:bodyPr anchor="ctr"/>
          <a:lstStyle/>
          <a:p>
            <a:pPr algn="ctr"/>
            <a:r>
              <a:rPr lang="en-US" dirty="0" smtClean="0"/>
              <a:t>Teaching with competencies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21575" y="4511785"/>
            <a:ext cx="5734050" cy="955565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 Multi-Level Workshops … Up to 10 or More Sessions</a:t>
            </a:r>
          </a:p>
          <a:p>
            <a:endParaRPr lang="en-US" dirty="0"/>
          </a:p>
          <a:p>
            <a:pPr algn="ctr"/>
            <a:r>
              <a:rPr lang="en-US" b="1" dirty="0" smtClean="0"/>
              <a:t>ALL 4 COMPETENCIES</a:t>
            </a:r>
            <a:endParaRPr lang="en-US" b="1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598" y="287383"/>
            <a:ext cx="1661113" cy="1737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575" y="6475605"/>
            <a:ext cx="329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Fran Brandow – AQIFGA 2015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984" y="371689"/>
            <a:ext cx="10071099" cy="88879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8: Writing Workshops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598" y="287383"/>
            <a:ext cx="1661113" cy="1737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93984" y="1126611"/>
            <a:ext cx="8301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Writing PowerPoints: Forms, Notes, Postcards, Letters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Checklists for writing a note, a postcard and a letter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Practices and Assessments for various writing practices</a:t>
            </a:r>
            <a:endParaRPr lang="en-US" dirty="0"/>
          </a:p>
        </p:txBody>
      </p:sp>
      <p:pic>
        <p:nvPicPr>
          <p:cNvPr id="3" name="Picture 2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0394" y="2306255"/>
            <a:ext cx="5238750" cy="366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7243" y="2953262"/>
            <a:ext cx="1761440" cy="2437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233" y="2907527"/>
            <a:ext cx="1760973" cy="2461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720" y="2931589"/>
            <a:ext cx="1795637" cy="24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781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3" y="2913591"/>
            <a:ext cx="10071099" cy="1122648"/>
          </a:xfrm>
        </p:spPr>
        <p:txBody>
          <a:bodyPr/>
          <a:lstStyle/>
          <a:p>
            <a:r>
              <a:rPr lang="en-US" dirty="0" smtClean="0"/>
              <a:t>Fran’s Books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9021" y="901188"/>
            <a:ext cx="5005137" cy="5097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AVAILABLE FREE ON FRAN’S ENGLISH CLASS BLOG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598" y="287383"/>
            <a:ext cx="1661113" cy="1737360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2989848" y="6082788"/>
            <a:ext cx="7234988" cy="5097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Coming 2016: FRAN’S ENGLISH CLASS JOURNALS for Levels 1 - 3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1183" y="4260859"/>
            <a:ext cx="3900238" cy="5097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Language tools for ESL Learners</a:t>
            </a:r>
            <a:endParaRPr lang="en-US" dirty="0"/>
          </a:p>
        </p:txBody>
      </p:sp>
      <p:pic>
        <p:nvPicPr>
          <p:cNvPr id="11" name="Picture 10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6605" y="2244393"/>
            <a:ext cx="2777093" cy="361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1949" y="2228470"/>
            <a:ext cx="2791013" cy="361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8146" y="3187979"/>
            <a:ext cx="1651334" cy="21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8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Like to Connect to Fran’s Class?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471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Fran’s English Class Blog … Interesting articles about our class and activities, new discoveries for learning English and ideas to think about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Fran’s Class On Pinterest … Great boards with ‘Pins’ for learning and idea development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471" y="3499011"/>
            <a:ext cx="2221461" cy="3333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900" y="5165916"/>
            <a:ext cx="1331585" cy="13315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0169" y="5734598"/>
            <a:ext cx="8490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Coming Soon … </a:t>
            </a:r>
            <a:r>
              <a:rPr lang="en-US" dirty="0" err="1"/>
              <a:t>English@CSBE</a:t>
            </a:r>
            <a:r>
              <a:rPr lang="en-US" dirty="0"/>
              <a:t> – Find us at: </a:t>
            </a:r>
            <a:r>
              <a:rPr lang="en-US" dirty="0">
                <a:hlinkClick r:id="rId4"/>
              </a:rPr>
              <a:t>http://english.ticfga.ca/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" name="Image 3">
            <a:hlinkClick r:id="rId5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9990" y="3347022"/>
            <a:ext cx="3839718" cy="1818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2">
            <a:hlinkClick r:id="rId7"/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7754" y="3183530"/>
            <a:ext cx="3307715" cy="2033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5113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553700" cy="1096962"/>
          </a:xfrm>
        </p:spPr>
        <p:txBody>
          <a:bodyPr/>
          <a:lstStyle/>
          <a:p>
            <a:r>
              <a:rPr lang="en-US" dirty="0" smtClean="0"/>
              <a:t>Questions?		Contact Fran: frances.brandow@csbe.qc.ca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1"/>
            <a:ext cx="9591174" cy="974558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dirty="0" smtClean="0"/>
              <a:t>Yes … your class CAN go from this to that with the ideas in this Workshop …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471" y="3499011"/>
            <a:ext cx="2221461" cy="33338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4378" y="2574759"/>
            <a:ext cx="618172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438650" y="5385955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xmlns="" val="50413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471" y="3499011"/>
            <a:ext cx="2221461" cy="333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23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Teach with Competencies?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471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common element in every course in every level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Great for multi-level groups … shared information workshop with tiered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Directly linked to Ministry courses, outcomes and evaluations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4166" y="3218688"/>
            <a:ext cx="2599784" cy="338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0451" y="3935298"/>
            <a:ext cx="3194047" cy="246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471" y="3499011"/>
            <a:ext cx="2221461" cy="3333810"/>
          </a:xfrm>
          <a:prstGeom prst="rect">
            <a:avLst/>
          </a:prstGeom>
        </p:spPr>
      </p:pic>
      <p:pic>
        <p:nvPicPr>
          <p:cNvPr id="7" name="Picture 6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0601" y="3218688"/>
            <a:ext cx="2614981" cy="338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598" y="287383"/>
            <a:ext cx="1661113" cy="173736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0057" y="2350522"/>
            <a:ext cx="5376490" cy="3633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Placeholder 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6907" y="3853565"/>
            <a:ext cx="2376503" cy="1481800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3421309" y="742506"/>
            <a:ext cx="8090987" cy="16053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Make learners aware of national language standards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Use Canadian Language Benchmarks (basis for Renewal Programs) as a guide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Learners clearly see where they are now and where they are headed</a:t>
            </a:r>
            <a:endParaRPr lang="en-US" dirty="0"/>
          </a:p>
        </p:txBody>
      </p:sp>
      <p:pic>
        <p:nvPicPr>
          <p:cNvPr id="15" name="Picture 1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685" y="3554561"/>
            <a:ext cx="1647170" cy="1225228"/>
          </a:xfrm>
          <a:prstGeom prst="rect">
            <a:avLst/>
          </a:prstGeom>
        </p:spPr>
      </p:pic>
      <p:pic>
        <p:nvPicPr>
          <p:cNvPr id="16" name="Picture 15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19" y="3709148"/>
            <a:ext cx="1835564" cy="1070641"/>
          </a:xfrm>
          <a:prstGeom prst="rect">
            <a:avLst/>
          </a:prstGeom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10" y="3693784"/>
            <a:ext cx="2124807" cy="110136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21309" y="0"/>
            <a:ext cx="10071099" cy="88879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1: What level am I?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21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986" y="302719"/>
            <a:ext cx="10071099" cy="88879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2: vocabulary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2711" y="3520299"/>
            <a:ext cx="1825673" cy="1277971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58" y="3389825"/>
            <a:ext cx="1703072" cy="1538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598" y="287383"/>
            <a:ext cx="1661113" cy="1737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3985" y="1101413"/>
            <a:ext cx="8301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Expand vocabulary with solid skills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Learners feel more confident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Flipped Class: Experience progress with fun + proven online activities </a:t>
            </a:r>
            <a:endParaRPr lang="en-US" dirty="0"/>
          </a:p>
        </p:txBody>
      </p:sp>
      <p:pic>
        <p:nvPicPr>
          <p:cNvPr id="4" name="Picture 3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1864" y="2177655"/>
            <a:ext cx="5955342" cy="3963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399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210" y="88538"/>
            <a:ext cx="10071099" cy="88879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3: SPEAKING + Pronunciation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598" y="287383"/>
            <a:ext cx="1661113" cy="173736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4171" y="2280484"/>
            <a:ext cx="4732533" cy="3602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7486" y="3396417"/>
            <a:ext cx="2096540" cy="1532200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93" y="3380651"/>
            <a:ext cx="2062091" cy="15479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93986" y="767619"/>
            <a:ext cx="8301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Concrete </a:t>
            </a:r>
            <a:r>
              <a:rPr lang="en-US" dirty="0"/>
              <a:t>pronunciation </a:t>
            </a:r>
            <a:r>
              <a:rPr lang="en-US" dirty="0" smtClean="0"/>
              <a:t>aids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Build </a:t>
            </a:r>
            <a:r>
              <a:rPr lang="en-US" dirty="0"/>
              <a:t>confidence using class </a:t>
            </a:r>
            <a:r>
              <a:rPr lang="en-US" dirty="0" smtClean="0"/>
              <a:t>activities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Develop </a:t>
            </a:r>
            <a:r>
              <a:rPr lang="en-US" dirty="0"/>
              <a:t>speaking skills with proven </a:t>
            </a:r>
            <a:r>
              <a:rPr lang="en-US" dirty="0" smtClean="0"/>
              <a:t>techniques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Flipped Class: Pronunciation practices and online activities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Conversation-based and interaction activities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3" name="Picture 12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5881" y="3380651"/>
            <a:ext cx="1710951" cy="152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0035" y="4972255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Audrey Type + Speak 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80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984" y="62388"/>
            <a:ext cx="10071099" cy="88879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4: Listening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598" y="287383"/>
            <a:ext cx="1661113" cy="1737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93984" y="952212"/>
            <a:ext cx="8301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Techniques to improve listening skills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Practical guides for listening, understanding and interacting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Flipped Class: Multilevel listening sites with comprehension exercises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General and specific listening sites</a:t>
            </a:r>
            <a:endParaRPr lang="en-US" dirty="0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228" y="3230768"/>
            <a:ext cx="1330317" cy="1846559"/>
          </a:xfrm>
          <a:prstGeom prst="rect">
            <a:avLst/>
          </a:prstGeom>
        </p:spPr>
      </p:pic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3708" y="3320305"/>
            <a:ext cx="2498005" cy="1667483"/>
          </a:xfrm>
          <a:prstGeom prst="rect">
            <a:avLst/>
          </a:prstGeom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7292" y="3346686"/>
            <a:ext cx="1881096" cy="1641102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8504" y="2400801"/>
            <a:ext cx="5185352" cy="3494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6966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909" y="3365"/>
            <a:ext cx="10071099" cy="88879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5: reading 1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598" y="287383"/>
            <a:ext cx="1661113" cy="1737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07704" y="729420"/>
            <a:ext cx="83014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Hold an Experimental Reading Workshop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Teach well-known reading strategies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Flipped class: </a:t>
            </a:r>
            <a:r>
              <a:rPr lang="en-US" dirty="0" smtClean="0"/>
              <a:t>Online reading sites with activities for multiple levels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Learners use strategies with Reading Resources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Targeted reading activities</a:t>
            </a:r>
            <a:endParaRPr lang="en-US" dirty="0"/>
          </a:p>
        </p:txBody>
      </p:sp>
      <p:pic>
        <p:nvPicPr>
          <p:cNvPr id="4" name="Picture 3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36" y="2816332"/>
            <a:ext cx="1790364" cy="1282716"/>
          </a:xfrm>
          <a:prstGeom prst="rect">
            <a:avLst/>
          </a:prstGeom>
        </p:spPr>
      </p:pic>
      <p:pic>
        <p:nvPicPr>
          <p:cNvPr id="6" name="Picture 5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9829" y="2816332"/>
            <a:ext cx="1755436" cy="1260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161" y="4384243"/>
            <a:ext cx="1513639" cy="1012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8444" y="4347081"/>
            <a:ext cx="1285550" cy="10127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0728" y="4347081"/>
            <a:ext cx="1513639" cy="1012788"/>
          </a:xfrm>
          <a:prstGeom prst="rect">
            <a:avLst/>
          </a:prstGeom>
        </p:spPr>
      </p:pic>
      <p:pic>
        <p:nvPicPr>
          <p:cNvPr id="15" name="Picture 14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9250" y="2923699"/>
            <a:ext cx="1326921" cy="1045805"/>
          </a:xfrm>
          <a:prstGeom prst="rect">
            <a:avLst/>
          </a:prstGeom>
        </p:spPr>
      </p:pic>
      <p:pic>
        <p:nvPicPr>
          <p:cNvPr id="16" name="Picture 15">
            <a:hlinkClick r:id="rId12" action="ppaction://hlinkfil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1999" y="2267073"/>
            <a:ext cx="5283200" cy="366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9422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984" y="371689"/>
            <a:ext cx="10071099" cy="88879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 Reading 2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598" y="287383"/>
            <a:ext cx="1661113" cy="1737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93984" y="1126611"/>
            <a:ext cx="8301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READING CHALLENGES </a:t>
            </a:r>
            <a:r>
              <a:rPr lang="en-US" dirty="0" smtClean="0"/>
              <a:t>Strategies for Author’s Purpose and Global Understanding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Flipped Class: Word decoding: phonics, sounding, rhyming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Great sites to encourage reluctant readers</a:t>
            </a:r>
            <a:endParaRPr lang="en-US" dirty="0"/>
          </a:p>
        </p:txBody>
      </p:sp>
      <p:pic>
        <p:nvPicPr>
          <p:cNvPr id="3" name="Picture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9892" y="2412532"/>
            <a:ext cx="5085591" cy="3483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21" y="3213463"/>
            <a:ext cx="1348230" cy="1930868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2996" y="3478259"/>
            <a:ext cx="2699430" cy="1351574"/>
          </a:xfrm>
          <a:prstGeom prst="rect">
            <a:avLst/>
          </a:prstGeom>
        </p:spPr>
      </p:pic>
      <p:pic>
        <p:nvPicPr>
          <p:cNvPr id="8" name="Picture 7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3562" y="3169909"/>
            <a:ext cx="2039182" cy="190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152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984" y="371689"/>
            <a:ext cx="10071099" cy="88879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 wRITING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598" y="287383"/>
            <a:ext cx="1661113" cy="1737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93984" y="1126611"/>
            <a:ext cx="8301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Organize writing from prewriting through the steps of the writing process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Introduce: how to revise and edit writing, how to type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Flipped Class: scrambled sentences, dictations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Writing to online robots or other learners</a:t>
            </a:r>
            <a:endParaRPr lang="en-US" dirty="0"/>
          </a:p>
        </p:txBody>
      </p:sp>
      <p:pic>
        <p:nvPicPr>
          <p:cNvPr id="5" name="Picture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5424" y="2348640"/>
            <a:ext cx="5120059" cy="3498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212" y="2874281"/>
            <a:ext cx="1946772" cy="2527898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4402" y="2717870"/>
            <a:ext cx="1656575" cy="1202489"/>
          </a:xfrm>
          <a:prstGeom prst="rect">
            <a:avLst/>
          </a:prstGeom>
        </p:spPr>
      </p:pic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8954" y="4097993"/>
            <a:ext cx="2147470" cy="13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73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427</Words>
  <Application>Microsoft Office PowerPoint</Application>
  <PresentationFormat>Personnalisé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Academic Literature 16x9</vt:lpstr>
      <vt:lpstr>Teaching with competencies</vt:lpstr>
      <vt:lpstr>Why Teach with Competencies?</vt:lpstr>
      <vt:lpstr>1: What level am I?</vt:lpstr>
      <vt:lpstr>2: vocabulary</vt:lpstr>
      <vt:lpstr>3: SPEAKING + Pronunciation</vt:lpstr>
      <vt:lpstr>4: Listening</vt:lpstr>
      <vt:lpstr>5: reading 1</vt:lpstr>
      <vt:lpstr>6: Reading 2 </vt:lpstr>
      <vt:lpstr>7: wRITING</vt:lpstr>
      <vt:lpstr>8: Writing Workshops</vt:lpstr>
      <vt:lpstr>Fran’s Books</vt:lpstr>
      <vt:lpstr>Would You Like to Connect to Fran’s Class?</vt:lpstr>
      <vt:lpstr>Questions?  Contact Fran: frances.brandow@csbe.qc.ca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2015-02-04T17:05:11Z</dcterms:created>
  <dcterms:modified xsi:type="dcterms:W3CDTF">2015-05-12T02:31:11Z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