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7" r:id="rId2"/>
    <p:sldMasterId id="2147483694" r:id="rId3"/>
    <p:sldMasterId id="2147483711" r:id="rId4"/>
  </p:sldMasterIdLst>
  <p:notesMasterIdLst>
    <p:notesMasterId r:id="rId36"/>
  </p:notesMasterIdLst>
  <p:handoutMasterIdLst>
    <p:handoutMasterId r:id="rId37"/>
  </p:handoutMasterIdLst>
  <p:sldIdLst>
    <p:sldId id="304" r:id="rId5"/>
    <p:sldId id="310" r:id="rId6"/>
    <p:sldId id="308" r:id="rId7"/>
    <p:sldId id="284" r:id="rId8"/>
    <p:sldId id="278" r:id="rId9"/>
    <p:sldId id="286" r:id="rId10"/>
    <p:sldId id="309" r:id="rId11"/>
    <p:sldId id="295" r:id="rId12"/>
    <p:sldId id="290" r:id="rId13"/>
    <p:sldId id="297" r:id="rId14"/>
    <p:sldId id="268" r:id="rId15"/>
    <p:sldId id="288" r:id="rId16"/>
    <p:sldId id="293" r:id="rId17"/>
    <p:sldId id="289" r:id="rId18"/>
    <p:sldId id="294" r:id="rId19"/>
    <p:sldId id="303" r:id="rId20"/>
    <p:sldId id="283" r:id="rId21"/>
    <p:sldId id="307" r:id="rId22"/>
    <p:sldId id="271" r:id="rId23"/>
    <p:sldId id="301" r:id="rId24"/>
    <p:sldId id="298" r:id="rId25"/>
    <p:sldId id="273" r:id="rId26"/>
    <p:sldId id="275" r:id="rId27"/>
    <p:sldId id="276" r:id="rId28"/>
    <p:sldId id="314" r:id="rId29"/>
    <p:sldId id="277" r:id="rId30"/>
    <p:sldId id="315" r:id="rId31"/>
    <p:sldId id="311" r:id="rId32"/>
    <p:sldId id="266" r:id="rId33"/>
    <p:sldId id="291" r:id="rId34"/>
    <p:sldId id="312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F26C45B-8010-4F63-8E3A-259496B44D3D}">
          <p14:sldIdLst>
            <p14:sldId id="304"/>
            <p14:sldId id="310"/>
            <p14:sldId id="308"/>
            <p14:sldId id="284"/>
            <p14:sldId id="278"/>
            <p14:sldId id="286"/>
            <p14:sldId id="309"/>
            <p14:sldId id="295"/>
            <p14:sldId id="290"/>
            <p14:sldId id="297"/>
            <p14:sldId id="268"/>
            <p14:sldId id="288"/>
            <p14:sldId id="293"/>
            <p14:sldId id="289"/>
            <p14:sldId id="294"/>
            <p14:sldId id="303"/>
            <p14:sldId id="283"/>
            <p14:sldId id="307"/>
            <p14:sldId id="271"/>
            <p14:sldId id="301"/>
            <p14:sldId id="298"/>
            <p14:sldId id="273"/>
            <p14:sldId id="275"/>
            <p14:sldId id="276"/>
            <p14:sldId id="314"/>
            <p14:sldId id="277"/>
            <p14:sldId id="315"/>
            <p14:sldId id="311"/>
            <p14:sldId id="266"/>
            <p14:sldId id="291"/>
            <p14:sldId id="312"/>
          </p14:sldIdLst>
        </p14:section>
        <p14:section name="Section sans titre" id="{A45FA4FC-1978-41FB-ADBC-B0F0BB9D41B9}">
          <p14:sldIdLst/>
        </p14:section>
        <p14:section name="Section sans titre" id="{895A9A5B-7B85-4572-8C38-244AE17E236E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0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DF935-88D0-4AE0-9558-B01EEA0B2CBF}" type="datetimeFigureOut">
              <a:rPr lang="fr-CA" smtClean="0"/>
              <a:t>2018-05-01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CA" smtClean="0"/>
              <a:t>Françoise Tardy -  Enseignante CSRDN - Projet de communication orale - 2018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FF8FF-83D2-45DB-892F-6895E5537AA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617851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37E84-5FFC-4773-9469-02A4B8746597}" type="datetimeFigureOut">
              <a:rPr lang="fr-CA" smtClean="0"/>
              <a:t>2018-05-01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CA" smtClean="0"/>
              <a:t>Françoise Tardy -  Enseignante CSRDN - Projet de communication orale - 2018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E7EBD-1D3A-4BB6-A010-0A3591915D1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028639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dirty="0" smtClean="0">
                <a:latin typeface="Comic Sans MS" panose="030F0702030302020204" pitchFamily="66" charset="0"/>
              </a:rPr>
              <a:t>(pour se dépasser, intérioriser une expérience, ne pas s’en tenir à ce qu’il connait)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7EBD-1D3A-4BB6-A010-0A3591915D19}" type="slidenum">
              <a:rPr lang="fr-CA" smtClean="0"/>
              <a:t>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Françoise Tardy -  Enseignante CSRDN - Projet de communication orale - 2018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0883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7EBD-1D3A-4BB6-A010-0A3591915D19}" type="slidenum">
              <a:rPr lang="fr-CA" smtClean="0"/>
              <a:t>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Françoise Tardy -  Enseignante CSRDN - Projet de communication orale - 2018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5325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4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7CA1-F040-4039-AC34-C53736D5AF68}" type="datetime1">
              <a:rPr lang="fr-CA" smtClean="0"/>
              <a:t>2018-05-01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Françoise Tardy, enseignante FBC - FGA - CSRDN – Projet expérimental 2017-2018 – tardyf@csrdn.qc.ca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1885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9EFA-13D7-4FCE-9E6C-13952A90AF50}" type="datetime1">
              <a:rPr lang="fr-CA" smtClean="0"/>
              <a:t>2018-05-01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Françoise Tardy, enseignante FBC - FGA - CSRDN – Projet expérimental 2017-2018 – tardyf@csrdn.qc.ca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7057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9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46D2-0B26-47CE-857B-4081AF1E5726}" type="datetime1">
              <a:rPr lang="fr-CA" smtClean="0"/>
              <a:t>2018-05-01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Françoise Tardy, enseignante FBC - FGA - CSRDN – Projet expérimental 2017-2018 – tardyf@csrdn.qc.ca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‹N°›</a:t>
            </a:fld>
            <a:endParaRPr lang="fr-CA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9596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F4FD-920B-4946-8AF0-722D788DAF9E}" type="datetime1">
              <a:rPr lang="fr-CA" smtClean="0"/>
              <a:t>2018-05-01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Françoise Tardy, enseignante FBC - FGA - CSRDN – Projet expérimental 2017-2018 – tardyf@csrdn.qc.ca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8499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9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7AFE-40ED-42E8-B332-54D7FFC9EBDB}" type="datetime1">
              <a:rPr lang="fr-CA" smtClean="0"/>
              <a:t>2018-05-01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Françoise Tardy, enseignante FBC - FGA - CSRDN – Projet expérimental 2017-2018 – tardyf@csrdn.qc.ca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‹N°›</a:t>
            </a:fld>
            <a:endParaRPr lang="fr-CA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9636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C70C-4754-4D06-8A06-07230B3D8BA7}" type="datetime1">
              <a:rPr lang="fr-CA" smtClean="0"/>
              <a:t>2018-05-01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Françoise Tardy, enseignante FBC - FGA - CSRDN – Projet expérimental 2017-2018 – tardyf@csrdn.qc.ca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3814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545F-A15E-4553-8064-0991EEEC1B91}" type="datetime1">
              <a:rPr lang="fr-CA" smtClean="0"/>
              <a:t>2018-05-01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Françoise Tardy, enseignante FBC - FGA - CSRDN – Projet expérimental 2017-2018 – tardyf@csrdn.qc.ca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9020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9" y="60960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41" y="609600"/>
            <a:ext cx="7060151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311D-4147-431E-B3D0-C9F02DBF889B}" type="datetime1">
              <a:rPr lang="fr-CA" smtClean="0"/>
              <a:t>2018-05-01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Françoise Tardy, enseignante FBC - FGA - CSRDN – Projet expérimental 2017-2018 – tardyf@csrdn.qc.ca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6145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41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C8B5-0EBD-408D-AA64-EB47C18C4EE2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27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A180-347A-4023-878A-7FB4F6ADE983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38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71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4F05-F60D-4A5A-96C7-69850541723D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7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0088E-E87B-4F26-AC5B-2FCEA78183B5}" type="datetime1">
              <a:rPr lang="fr-CA" smtClean="0"/>
              <a:t>2018-05-01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Françoise Tardy, enseignante FBC - FGA - CSRDN – Projet expérimental 2017-2018 – tardyf@csrdn.qc.ca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6937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6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2BEF-5555-4DCF-B8A8-BDAEE8B26536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95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50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50" y="2737253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5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9" y="2737253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24B-5C9A-4EE7-BF11-B72899D36A35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06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4974-B587-4218-81BE-5159B541E37B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16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8560-7730-4313-B077-2E57C07AEE17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75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4" y="514932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171DA-8C06-44DC-A0E3-449358463D80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79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E827-0B4C-4902-9614-2F96EEA65BCE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14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1AB9-A0EC-4E37-A88E-B40B47565CF2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95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8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E505-B5FC-4BC9-ACA1-F999882996C9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7296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B0C0-9B05-463C-8532-D4F014AB2501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30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8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35A7-54B1-4444-AA63-AE3E4BBE182F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141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71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337A-044D-4565-8FF6-64500555FF37}" type="datetime1">
              <a:rPr lang="fr-CA" smtClean="0"/>
              <a:t>2018-05-01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Françoise Tardy, enseignante FBC - FGA - CSRDN – Projet expérimental 2017-2018 – tardyf@csrdn.qc.ca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7055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D781-3A28-4F49-94A1-9F1B7011B6C6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47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2487-6181-4BF6-B651-FD3EBF8687D5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6309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8" y="609607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9" y="609600"/>
            <a:ext cx="7060151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B3AC-2503-417D-A544-3A8A8E9256A1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100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73DF-634E-4FF4-8554-A737C689B801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437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C654-6486-4009-B3CC-CA816F3A0083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7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425B-195A-456B-95C9-9BE89F9C0FA4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090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4475-90D5-4596-8978-1253E7A4DE67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384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C122-8B9B-456A-9BB0-6D035D62A420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95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5888-C87E-4BFA-B944-B4662E65BEAB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208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7A33-93E8-4C58-B435-C310D8DCDAD8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22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6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A337-18EB-4141-B544-E001172F57DB}" type="datetime1">
              <a:rPr lang="fr-CA" smtClean="0"/>
              <a:t>2018-05-01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Françoise Tardy, enseignante FBC - FGA - CSRDN – Projet expérimental 2017-2018 – tardyf@csrdn.qc.ca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89531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A1D6-45C8-412E-9CE1-D0C5057885EA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2338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6204-380F-4AEE-BB1D-00DAE82AFC52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224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F3B5-0920-43FE-9755-D7BB0B28E413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669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D4F7-97AB-4B99-BFC2-D9936B3DAF27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8041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D817-F114-48DC-997C-FC39CA34951F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857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4402-E9B3-4D38-AE2A-603EC4D67FA4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13880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5752-0E89-49D8-8255-6244437B699D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374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2491-5F32-49CC-A9FF-AADC20487624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0712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DC05-EBDD-46DB-82BA-206FE06C673F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447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3602-E8F7-48C2-8A66-6CC2D0026A7D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73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51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51" y="273725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5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90" y="273725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8886-EC25-4D00-8B61-73F0D0EFE53E}" type="datetime1">
              <a:rPr lang="fr-CA" smtClean="0"/>
              <a:t>2018-05-01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Françoise Tardy, enseignante FBC - FGA - CSRDN – Projet expérimental 2017-2018 – tardyf@csrdn.qc.ca</a:t>
            </a:r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69496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5F92-B5A6-4D42-852B-E4B060B4419D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716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FEB5-AA70-4F0C-A8D1-2AE20F0043E7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644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1D20-A530-4B72-B786-DE8E33A4C913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153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B757-0150-4D8F-B559-EBBFC36B7645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860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3333-80D8-4730-AE9A-451189C25FA3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570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0BC1-A8C8-49C2-8B72-1FFBAF700750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836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44794-40B1-4D50-BE54-AFB4462E06A3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859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834C-9AE0-4401-9ED3-B9790406141C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641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833C-B5D8-4920-B63D-2D395C564AAD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092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852F-7F40-40E9-90E5-5A4CDA35A732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1276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A279-9E26-474C-8724-7A8AB42AF8A4}" type="datetime1">
              <a:rPr lang="fr-CA" smtClean="0"/>
              <a:t>2018-05-01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Françoise Tardy, enseignante FBC - FGA - CSRDN – Projet expérimental 2017-2018 – tardyf@csrdn.qc.ca</a:t>
            </a:r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43969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3D4F-039B-478F-9727-58C4B7991470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317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789E-17EE-4D6C-9F9A-F030768DAC53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60514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56CCC-0508-4017-AFA2-D292C09AE00A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336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8F37-ABCC-4FC2-B900-5429C5E70394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619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F3DF-EA2D-4177-9E41-7600BB88DE73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7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9C02-E722-4C36-B7A6-5C2491FF59C9}" type="datetime1">
              <a:rPr lang="fr-CA" smtClean="0"/>
              <a:t>2018-05-01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Françoise Tardy, enseignante FBC - FGA - CSRDN – Projet expérimental 2017-2018 – tardyf@csrdn.qc.ca</a:t>
            </a: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421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4" y="51493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D8E-E36D-44C4-8AE5-694F671AF4A5}" type="datetime1">
              <a:rPr lang="fr-CA" smtClean="0"/>
              <a:t>2018-05-01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Françoise Tardy, enseignante FBC - FGA - CSRDN – Projet expérimental 2017-2018 – tardyf@csrdn.qc.ca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867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5559-7733-45FE-B5CE-E43E9DCB9CFF}" type="datetime1">
              <a:rPr lang="fr-CA" smtClean="0"/>
              <a:t>2018-05-01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Françoise Tardy, enseignante FBC - FGA - CSRDN – Projet expérimental 2017-2018 – tardyf@csrdn.qc.ca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346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7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A5478-A8A0-492E-94FA-002C37B8B12F}" type="datetime1">
              <a:rPr lang="fr-CA" smtClean="0"/>
              <a:t>2018-05-01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7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A" smtClean="0"/>
              <a:t>Françoise Tardy, enseignante FBC - FGA - CSRDN – Projet expérimental 2017-2018 – tardyf@csrdn.qc.ca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5" y="604137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76B20A6-29C1-4FE4-8660-A44AA52991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033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70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D0D6B-EEC5-43A9-9663-E8664F5DC320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70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5" y="6041370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AA1FC-5BC2-4C91-812D-28F18169E177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2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D3137-4864-45B3-8521-D71BBD9EA4E1}" type="datetime1">
              <a:rPr lang="fr-CA" smtClean="0">
                <a:solidFill>
                  <a:prstClr val="black">
                    <a:tint val="75000"/>
                  </a:prstClr>
                </a:solidFill>
              </a:rPr>
              <a:t>2018-05-01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‹N°›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5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DOCUMENTS%20AQIFGA/Progression-programme.pdf" TargetMode="External"/><Relationship Id="rId2" Type="http://schemas.openxmlformats.org/officeDocument/2006/relationships/hyperlink" Target="../Oral_FBC_d&#233;roulement_sigles_progression%20des%20savoirs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DOCUMENTS%20AQIFGA/Progression_savoirs%20en%20communication%20orale%20FRAB123-FRA2101.doc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DOCUMENTS%20AQIFGA/Feuille%20de%20pr&#233;sence%20et%20participation.docx" TargetMode="External"/><Relationship Id="rId2" Type="http://schemas.openxmlformats.org/officeDocument/2006/relationships/hyperlink" Target="DOCUMENTS%20AQIFGA/Engagement%20et%20autorisation%20de%20l'&#233;l&#232;ve%20avant%20le%20cours%201.doc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DOCUMENTS%20AQIFGA/stress%20-%20trac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DOCUMENTS%20AQIFGA/D&#233;finir%20mon%20sujet_le%20questionnement.docx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DOCUMENTS%20AQIFGA/Les%20grandes%20questions%20et%20recherche.ppt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DOCUMENTS%20AQIFGA/180_virelangues.pdf" TargetMode="External"/><Relationship Id="rId2" Type="http://schemas.openxmlformats.org/officeDocument/2006/relationships/hyperlink" Target="DOCUMENTS%20AQIFGA/FRA-FBC_Oral_Profil_locuteur.doc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DOCUMENTS%20AQIFGA/tableau%20%20OUI%20-%20%20NON.docx" TargetMode="External"/><Relationship Id="rId2" Type="http://schemas.openxmlformats.org/officeDocument/2006/relationships/hyperlink" Target="DOCUMENTS%20AQIFGA/Ma%20force-&#224;%20travailler-&#233;coute%20active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DOCUMENTS%20AQIFGA/Pr&#233;sentation%20des%20comp&#233;tences.pptx" TargetMode="External"/><Relationship Id="rId4" Type="http://schemas.openxmlformats.org/officeDocument/2006/relationships/hyperlink" Target="DOCUMENTS%20AQIFGA/Fiches_&#233;valuation%20et%20journal%20de%20bord_Word.doc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DOCUMENTS%20AQIFGA/r&#233;troactions%20CO%20finale_feuille%20annotations.docx" TargetMode="External"/><Relationship Id="rId2" Type="http://schemas.openxmlformats.org/officeDocument/2006/relationships/hyperlink" Target="DOCUMENTS%20AQIFGA/Grille%20&#233;valuation%20finale_FBC_Oral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Vid&#233;os/plaisir.MTS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DOCUMENTS%20AQIFGA/Certificat_oral_version2.pptx" TargetMode="External"/><Relationship Id="rId2" Type="http://schemas.openxmlformats.org/officeDocument/2006/relationships/hyperlink" Target="DOCUMENTS%20AQIFGA/Bilan%20des%20apprentissages_1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2nrEgEF8-o" TargetMode="External"/><Relationship Id="rId2" Type="http://schemas.openxmlformats.org/officeDocument/2006/relationships/hyperlink" Target="http://sonialupien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DOCUMENTS%20AQIFGA/Avant%20le%20projet%20de%20d&#233;cloisonnement_%20Feuille%20de%20conseils%20pour%20discussion%20en%20FBC.docx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DOCUMENTS%20AQIFGA/Feuille%20de%20pr&#233;sence%20et%20participation.doc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DOCUMENTS%20AQIFGA/Engagement%20et%20autorisation%20de%20l'&#233;l&#232;ve%20avant%20le%20cours%201.docx" TargetMode="Externa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83432" y="548680"/>
            <a:ext cx="8712972" cy="2088232"/>
          </a:xfrm>
        </p:spPr>
        <p:txBody>
          <a:bodyPr/>
          <a:lstStyle/>
          <a:p>
            <a:pPr algn="ctr"/>
            <a:r>
              <a:rPr lang="fr-CA" sz="4800" dirty="0" smtClean="0">
                <a:solidFill>
                  <a:srgbClr val="90C226"/>
                </a:solidFill>
                <a:latin typeface="Comic Sans MS" panose="030F0702030302020204" pitchFamily="66" charset="0"/>
              </a:rPr>
              <a:t/>
            </a:r>
            <a:br>
              <a:rPr lang="fr-CA" sz="4800" dirty="0" smtClean="0">
                <a:solidFill>
                  <a:srgbClr val="90C226"/>
                </a:solidFill>
                <a:latin typeface="Comic Sans MS" panose="030F0702030302020204" pitchFamily="66" charset="0"/>
              </a:rPr>
            </a:br>
            <a:r>
              <a:rPr lang="fr-CA" sz="4800" dirty="0" smtClean="0">
                <a:solidFill>
                  <a:srgbClr val="90C226"/>
                </a:solidFill>
                <a:latin typeface="Comic Sans MS" panose="030F0702030302020204" pitchFamily="66" charset="0"/>
              </a:rPr>
              <a:t/>
            </a:r>
            <a:br>
              <a:rPr lang="fr-CA" sz="4800" dirty="0" smtClean="0">
                <a:solidFill>
                  <a:srgbClr val="90C226"/>
                </a:solidFill>
                <a:latin typeface="Comic Sans MS" panose="030F0702030302020204" pitchFamily="66" charset="0"/>
              </a:rPr>
            </a:br>
            <a:r>
              <a:rPr lang="fr-CA" sz="4800" dirty="0">
                <a:solidFill>
                  <a:srgbClr val="90C226"/>
                </a:solidFill>
                <a:latin typeface="Comic Sans MS" panose="030F0702030302020204" pitchFamily="66" charset="0"/>
              </a:rPr>
              <a:t/>
            </a:r>
            <a:br>
              <a:rPr lang="fr-CA" sz="4800" dirty="0">
                <a:solidFill>
                  <a:srgbClr val="90C226"/>
                </a:solidFill>
                <a:latin typeface="Comic Sans MS" panose="030F0702030302020204" pitchFamily="66" charset="0"/>
              </a:rPr>
            </a:br>
            <a:r>
              <a:rPr lang="fr-CA" sz="4800" dirty="0" smtClean="0">
                <a:solidFill>
                  <a:srgbClr val="90C226"/>
                </a:solidFill>
                <a:latin typeface="Comic Sans MS" panose="030F0702030302020204" pitchFamily="66" charset="0"/>
              </a:rPr>
              <a:t/>
            </a:r>
            <a:br>
              <a:rPr lang="fr-CA" sz="4800" dirty="0" smtClean="0">
                <a:solidFill>
                  <a:srgbClr val="90C226"/>
                </a:solidFill>
                <a:latin typeface="Comic Sans MS" panose="030F0702030302020204" pitchFamily="66" charset="0"/>
              </a:rPr>
            </a:br>
            <a:r>
              <a:rPr lang="fr-CA" sz="4000" b="1" dirty="0">
                <a:solidFill>
                  <a:srgbClr val="90C226"/>
                </a:solidFill>
                <a:latin typeface="Comic Sans MS" panose="030F0702030302020204" pitchFamily="66" charset="0"/>
              </a:rPr>
              <a:t>Compte rendu d’une </a:t>
            </a:r>
            <a:r>
              <a:rPr lang="fr-CA" sz="4000" dirty="0">
                <a:solidFill>
                  <a:srgbClr val="90C226"/>
                </a:solidFill>
                <a:latin typeface="Comic Sans MS" panose="030F0702030302020204" pitchFamily="66" charset="0"/>
              </a:rPr>
              <a:t>expérimentation </a:t>
            </a:r>
            <a:br>
              <a:rPr lang="fr-CA" sz="4000" dirty="0">
                <a:solidFill>
                  <a:srgbClr val="90C226"/>
                </a:solidFill>
                <a:latin typeface="Comic Sans MS" panose="030F0702030302020204" pitchFamily="66" charset="0"/>
              </a:rPr>
            </a:br>
            <a:r>
              <a:rPr lang="fr-CA" sz="4000" dirty="0">
                <a:solidFill>
                  <a:srgbClr val="90C226"/>
                </a:solidFill>
                <a:latin typeface="Comic Sans MS" panose="030F0702030302020204" pitchFamily="66" charset="0"/>
              </a:rPr>
              <a:t>d’enseignement de la communication </a:t>
            </a:r>
            <a:r>
              <a:rPr lang="fr-CA" sz="4000" b="1" dirty="0">
                <a:solidFill>
                  <a:srgbClr val="90C226"/>
                </a:solidFill>
                <a:latin typeface="Comic Sans MS" panose="030F0702030302020204" pitchFamily="66" charset="0"/>
              </a:rPr>
              <a:t>orale en FB</a:t>
            </a:r>
            <a:r>
              <a:rPr lang="fr-CA" sz="4000" dirty="0" smtClean="0">
                <a:solidFill>
                  <a:srgbClr val="90C226"/>
                </a:solidFill>
                <a:latin typeface="Comic Sans MS" panose="030F0702030302020204" pitchFamily="66" charset="0"/>
              </a:rPr>
              <a:t>C</a:t>
            </a:r>
            <a:endParaRPr lang="fr-CA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95400" y="2708920"/>
            <a:ext cx="9361040" cy="1728192"/>
          </a:xfrm>
        </p:spPr>
        <p:txBody>
          <a:bodyPr>
            <a:normAutofit fontScale="85000" lnSpcReduction="20000"/>
          </a:bodyPr>
          <a:lstStyle/>
          <a:p>
            <a:pPr algn="ctr"/>
            <a:endParaRPr lang="fr-CA" sz="4000" b="1" dirty="0">
              <a:latin typeface="Comic Sans MS" panose="030F0702030302020204" pitchFamily="66" charset="0"/>
            </a:endParaRPr>
          </a:p>
          <a:p>
            <a:pPr algn="ctr"/>
            <a:r>
              <a:rPr lang="fr-CA" sz="4400" b="1" dirty="0" smtClean="0">
                <a:latin typeface="Comic Sans MS" panose="030F0702030302020204" pitchFamily="66" charset="0"/>
              </a:rPr>
              <a:t>Présenté </a:t>
            </a:r>
            <a:r>
              <a:rPr lang="fr-CA" sz="4400" b="1" dirty="0" smtClean="0">
                <a:latin typeface="Comic Sans MS" panose="030F0702030302020204" pitchFamily="66" charset="0"/>
              </a:rPr>
              <a:t>au </a:t>
            </a:r>
            <a:r>
              <a:rPr lang="fr-CA" sz="4400" b="1" dirty="0" smtClean="0">
                <a:latin typeface="Comic Sans MS" panose="030F0702030302020204" pitchFamily="66" charset="0"/>
              </a:rPr>
              <a:t>congrès 2018</a:t>
            </a:r>
          </a:p>
          <a:p>
            <a:pPr algn="ctr"/>
            <a:r>
              <a:rPr lang="fr-CA" sz="4400" b="1" dirty="0" smtClean="0">
                <a:latin typeface="Comic Sans MS" panose="030F0702030302020204" pitchFamily="66" charset="0"/>
              </a:rPr>
              <a:t>de l’AQIFGA</a:t>
            </a:r>
          </a:p>
          <a:p>
            <a:pPr algn="ctr"/>
            <a:endParaRPr lang="fr-CA" sz="40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0"/>
            <a:ext cx="1886772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8" y="404664"/>
            <a:ext cx="2490505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5214937"/>
            <a:ext cx="737076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74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1" y="260648"/>
            <a:ext cx="8596668" cy="1584175"/>
          </a:xfrm>
        </p:spPr>
        <p:txBody>
          <a:bodyPr>
            <a:normAutofit/>
          </a:bodyPr>
          <a:lstStyle/>
          <a:p>
            <a:r>
              <a:rPr lang="fr-CA" sz="8000" dirty="0" smtClean="0">
                <a:latin typeface="Comic Sans MS" panose="030F0702030302020204" pitchFamily="66" charset="0"/>
              </a:rPr>
              <a:t>Nos débuts… </a:t>
            </a:r>
            <a:endParaRPr lang="fr-CA" sz="8000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03168" y="2420888"/>
            <a:ext cx="6696744" cy="198022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CA" sz="4400" dirty="0">
                <a:solidFill>
                  <a:srgbClr val="90C226"/>
                </a:solidFill>
                <a:latin typeface="Comic Sans MS" panose="030F0702030302020204" pitchFamily="66" charset="0"/>
                <a:ea typeface="+mj-ea"/>
                <a:cs typeface="+mj-cs"/>
              </a:rPr>
              <a:t>Une vision d’équipe </a:t>
            </a:r>
            <a:endParaRPr lang="fr-CA" sz="4400" dirty="0" smtClean="0">
              <a:solidFill>
                <a:srgbClr val="90C226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 algn="ctr"/>
            <a:r>
              <a:rPr lang="fr-CA" sz="4400" dirty="0" smtClean="0">
                <a:solidFill>
                  <a:srgbClr val="90C226"/>
                </a:solidFill>
                <a:latin typeface="Comic Sans MS" panose="030F0702030302020204" pitchFamily="66" charset="0"/>
                <a:ea typeface="+mj-ea"/>
                <a:cs typeface="+mj-cs"/>
              </a:rPr>
              <a:t>pour un </a:t>
            </a:r>
            <a:r>
              <a:rPr lang="fr-CA" sz="4400" dirty="0">
                <a:solidFill>
                  <a:srgbClr val="90C226"/>
                </a:solidFill>
                <a:latin typeface="Comic Sans MS" panose="030F0702030302020204" pitchFamily="66" charset="0"/>
                <a:ea typeface="+mj-ea"/>
                <a:cs typeface="+mj-cs"/>
              </a:rPr>
              <a:t>décloisonnement </a:t>
            </a:r>
            <a:endParaRPr lang="fr-CA" sz="4400" dirty="0" smtClean="0">
              <a:solidFill>
                <a:srgbClr val="90C226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 algn="ctr"/>
            <a:r>
              <a:rPr lang="fr-CA" sz="4400" dirty="0" smtClean="0">
                <a:solidFill>
                  <a:srgbClr val="90C226"/>
                </a:solidFill>
                <a:latin typeface="Comic Sans MS" panose="030F0702030302020204" pitchFamily="66" charset="0"/>
                <a:ea typeface="+mj-ea"/>
                <a:cs typeface="+mj-cs"/>
              </a:rPr>
              <a:t>réussi</a:t>
            </a:r>
            <a:endParaRPr lang="fr-CA" sz="440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35360" y="5949280"/>
            <a:ext cx="6801668" cy="365125"/>
          </a:xfrm>
        </p:spPr>
        <p:txBody>
          <a:bodyPr/>
          <a:lstStyle/>
          <a:p>
            <a:r>
              <a:rPr lang="fr-CA" smtClean="0"/>
              <a:t>Françoise Tardy, enseignante FBC - FGA - CSRDN – Projet expérimental 2017-2018 – tardyf@csrdn.qc.ca</a:t>
            </a:r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10</a:t>
            </a:fld>
            <a:endParaRPr lang="fr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2132856"/>
            <a:ext cx="4079776" cy="313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6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600744" y="188640"/>
            <a:ext cx="11737304" cy="648072"/>
          </a:xfrm>
        </p:spPr>
        <p:txBody>
          <a:bodyPr>
            <a:noAutofit/>
          </a:bodyPr>
          <a:lstStyle/>
          <a:p>
            <a:pPr algn="ctr"/>
            <a:r>
              <a:rPr lang="fr-CA" sz="4400" dirty="0" smtClean="0">
                <a:latin typeface="Comic Sans MS" panose="030F0702030302020204" pitchFamily="66" charset="0"/>
              </a:rPr>
              <a:t>Soutien de la direction et du CP </a:t>
            </a:r>
            <a:endParaRPr lang="fr-CA" sz="4400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5477" y="1196752"/>
            <a:ext cx="11746523" cy="5321281"/>
          </a:xfrm>
        </p:spPr>
        <p:txBody>
          <a:bodyPr>
            <a:normAutofit/>
          </a:bodyPr>
          <a:lstStyle/>
          <a:p>
            <a:r>
              <a:rPr lang="fr-CA" sz="3200" dirty="0" smtClean="0">
                <a:latin typeface="Comic Sans MS" panose="030F0702030302020204" pitchFamily="66" charset="0"/>
              </a:rPr>
              <a:t>Même grille horaire des profs de français  </a:t>
            </a:r>
            <a:endParaRPr lang="fr-CA" sz="3200" dirty="0">
              <a:latin typeface="Comic Sans MS" panose="030F0702030302020204" pitchFamily="66" charset="0"/>
            </a:endParaRPr>
          </a:p>
          <a:p>
            <a:pPr lvl="2"/>
            <a:r>
              <a:rPr lang="fr-CA" sz="3200" dirty="0" smtClean="0">
                <a:latin typeface="Comic Sans MS" panose="030F0702030302020204" pitchFamily="66" charset="0"/>
              </a:rPr>
              <a:t>choix du jour – FBC et FBO</a:t>
            </a:r>
          </a:p>
          <a:p>
            <a:pPr lvl="2"/>
            <a:r>
              <a:rPr lang="fr-CA" sz="3200" dirty="0">
                <a:latin typeface="Comic Sans MS" panose="030F0702030302020204" pitchFamily="66" charset="0"/>
              </a:rPr>
              <a:t>i</a:t>
            </a:r>
            <a:r>
              <a:rPr lang="fr-CA" sz="3200" dirty="0" smtClean="0">
                <a:latin typeface="Comic Sans MS" panose="030F0702030302020204" pitchFamily="66" charset="0"/>
              </a:rPr>
              <a:t>ntérêt et soutien continu</a:t>
            </a:r>
          </a:p>
          <a:p>
            <a:r>
              <a:rPr lang="fr-CA" sz="3200" dirty="0" smtClean="0">
                <a:latin typeface="Comic Sans MS" panose="030F0702030302020204" pitchFamily="66" charset="0"/>
              </a:rPr>
              <a:t>Enseignante et </a:t>
            </a:r>
            <a:r>
              <a:rPr lang="fr-CA" sz="3200" dirty="0">
                <a:latin typeface="Comic Sans MS" panose="030F0702030302020204" pitchFamily="66" charset="0"/>
              </a:rPr>
              <a:t>c</a:t>
            </a:r>
            <a:r>
              <a:rPr lang="fr-CA" sz="3200" dirty="0" smtClean="0">
                <a:latin typeface="Comic Sans MS" panose="030F0702030302020204" pitchFamily="66" charset="0"/>
              </a:rPr>
              <a:t>onseiller </a:t>
            </a:r>
            <a:r>
              <a:rPr lang="fr-CA" sz="3200" dirty="0" smtClean="0">
                <a:latin typeface="Comic Sans MS" panose="030F0702030302020204" pitchFamily="66" charset="0"/>
              </a:rPr>
              <a:t>pédagogique</a:t>
            </a:r>
          </a:p>
          <a:p>
            <a:pPr lvl="1"/>
            <a:r>
              <a:rPr lang="fr-CA" sz="3200" dirty="0" smtClean="0">
                <a:latin typeface="Comic Sans MS" panose="030F0702030302020204" pitchFamily="66" charset="0"/>
                <a:hlinkClick r:id="rId2" action="ppaction://hlinkfile"/>
              </a:rPr>
              <a:t>Déroulement, attentes </a:t>
            </a:r>
            <a:r>
              <a:rPr lang="fr-CA" sz="3200" dirty="0">
                <a:latin typeface="Comic Sans MS" panose="030F0702030302020204" pitchFamily="66" charset="0"/>
                <a:hlinkClick r:id="rId2" action="ppaction://hlinkfile"/>
              </a:rPr>
              <a:t>de fins de </a:t>
            </a:r>
            <a:r>
              <a:rPr lang="fr-CA" sz="3200" dirty="0" smtClean="0">
                <a:latin typeface="Comic Sans MS" panose="030F0702030302020204" pitchFamily="66" charset="0"/>
                <a:hlinkClick r:id="rId2" action="ppaction://hlinkfile"/>
              </a:rPr>
              <a:t>cours</a:t>
            </a:r>
            <a:r>
              <a:rPr lang="fr-CA" sz="3200" dirty="0">
                <a:latin typeface="Comic Sans MS" panose="030F0702030302020204" pitchFamily="66" charset="0"/>
              </a:rPr>
              <a:t> </a:t>
            </a:r>
            <a:endParaRPr lang="fr-CA" sz="3200" dirty="0" smtClean="0">
              <a:latin typeface="Comic Sans MS" panose="030F0702030302020204" pitchFamily="66" charset="0"/>
            </a:endParaRPr>
          </a:p>
          <a:p>
            <a:pPr lvl="1"/>
            <a:r>
              <a:rPr lang="fr-CA" sz="3200" dirty="0" smtClean="0">
                <a:latin typeface="Comic Sans MS" panose="030F0702030302020204" pitchFamily="66" charset="0"/>
              </a:rPr>
              <a:t>Grilles d’évaluations </a:t>
            </a:r>
            <a:r>
              <a:rPr lang="fr-CA" sz="3200" dirty="0" smtClean="0">
                <a:latin typeface="Comic Sans MS" panose="030F0702030302020204" pitchFamily="66" charset="0"/>
              </a:rPr>
              <a:t>et regroupement </a:t>
            </a:r>
            <a:r>
              <a:rPr lang="fr-CA" sz="3200" smtClean="0">
                <a:latin typeface="Comic Sans MS" panose="030F0702030302020204" pitchFamily="66" charset="0"/>
              </a:rPr>
              <a:t>des cours</a:t>
            </a:r>
            <a:endParaRPr lang="fr-CA" sz="3200" dirty="0" smtClean="0">
              <a:latin typeface="Comic Sans MS" panose="030F0702030302020204" pitchFamily="66" charset="0"/>
            </a:endParaRPr>
          </a:p>
          <a:p>
            <a:pPr lvl="1"/>
            <a:r>
              <a:rPr lang="fr-CA" sz="3200" dirty="0">
                <a:latin typeface="Comic Sans MS" panose="030F0702030302020204" pitchFamily="66" charset="0"/>
                <a:hlinkClick r:id="rId3" action="ppaction://hlinkfile"/>
              </a:rPr>
              <a:t>P</a:t>
            </a:r>
            <a:r>
              <a:rPr lang="fr-CA" sz="3200" dirty="0" smtClean="0">
                <a:latin typeface="Comic Sans MS" panose="030F0702030302020204" pitchFamily="66" charset="0"/>
                <a:hlinkClick r:id="rId3" action="ppaction://hlinkfile"/>
              </a:rPr>
              <a:t>rogression </a:t>
            </a:r>
            <a:r>
              <a:rPr lang="fr-CA" sz="3200" dirty="0">
                <a:latin typeface="Comic Sans MS" panose="030F0702030302020204" pitchFamily="66" charset="0"/>
              </a:rPr>
              <a:t>des </a:t>
            </a:r>
            <a:r>
              <a:rPr lang="fr-CA" sz="3200" dirty="0" smtClean="0">
                <a:latin typeface="Comic Sans MS" panose="030F0702030302020204" pitchFamily="66" charset="0"/>
              </a:rPr>
              <a:t>apprentissages </a:t>
            </a:r>
            <a:r>
              <a:rPr lang="fr-CA" sz="1800" dirty="0" err="1" smtClean="0">
                <a:latin typeface="Comic Sans MS" panose="030F0702030302020204" pitchFamily="66" charset="0"/>
                <a:hlinkClick r:id="rId4" action="ppaction://hlinkfile"/>
              </a:rPr>
              <a:t>Progression_savoirs</a:t>
            </a:r>
            <a:r>
              <a:rPr lang="fr-CA" sz="1800" dirty="0" smtClean="0">
                <a:latin typeface="Comic Sans MS" panose="030F0702030302020204" pitchFamily="66" charset="0"/>
                <a:hlinkClick r:id="rId4" action="ppaction://hlinkfile"/>
              </a:rPr>
              <a:t> en communication orale</a:t>
            </a:r>
            <a:r>
              <a:rPr lang="fr-CA" sz="1800" dirty="0" smtClean="0">
                <a:latin typeface="Comic Sans MS" panose="030F0702030302020204" pitchFamily="66" charset="0"/>
              </a:rPr>
              <a:t> </a:t>
            </a:r>
            <a:endParaRPr lang="fr-CA" sz="1800" dirty="0">
              <a:latin typeface="Comic Sans MS" panose="030F0702030302020204" pitchFamily="66" charset="0"/>
            </a:endParaRPr>
          </a:p>
          <a:p>
            <a:pPr lvl="1"/>
            <a:r>
              <a:rPr lang="fr-CA" sz="3200" dirty="0">
                <a:latin typeface="Comic Sans MS" panose="030F0702030302020204" pitchFamily="66" charset="0"/>
              </a:rPr>
              <a:t>Pratiques </a:t>
            </a:r>
            <a:r>
              <a:rPr lang="fr-CA" sz="3200" dirty="0" smtClean="0">
                <a:latin typeface="Comic Sans MS" panose="030F0702030302020204" pitchFamily="66" charset="0"/>
              </a:rPr>
              <a:t>gagnantes</a:t>
            </a:r>
            <a:endParaRPr lang="fr-CA" sz="3200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695400" y="6381329"/>
            <a:ext cx="6297612" cy="360040"/>
          </a:xfrm>
        </p:spPr>
        <p:txBody>
          <a:bodyPr/>
          <a:lstStyle/>
          <a:p>
            <a:r>
              <a:rPr lang="fr-CA" sz="1100" smtClean="0"/>
              <a:t>Françoise Tardy, enseignante FBC - FGA - CSRDN – Projet expérimental 2017-2018 – tardyf@csrdn.qc.ca</a:t>
            </a:r>
            <a:endParaRPr lang="fr-CA" sz="11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11</a:t>
            </a:fld>
            <a:endParaRPr lang="fr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9592">
            <a:off x="8585305" y="1434798"/>
            <a:ext cx="4079776" cy="269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24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4225292"/>
            <a:ext cx="6512074" cy="260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16631"/>
            <a:ext cx="3291598" cy="219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298" y="188640"/>
            <a:ext cx="11453447" cy="720080"/>
          </a:xfrm>
        </p:spPr>
        <p:txBody>
          <a:bodyPr>
            <a:noAutofit/>
          </a:bodyPr>
          <a:lstStyle/>
          <a:p>
            <a:pPr algn="ctr"/>
            <a:r>
              <a:rPr lang="fr-CA" sz="4000" dirty="0" smtClean="0">
                <a:latin typeface="Comic Sans MS" panose="030F0702030302020204" pitchFamily="66" charset="0"/>
              </a:rPr>
              <a:t>Organisation générale </a:t>
            </a:r>
            <a:endParaRPr lang="fr-CA" sz="4000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344" y="1340774"/>
            <a:ext cx="12762656" cy="5353113"/>
          </a:xfrm>
        </p:spPr>
        <p:txBody>
          <a:bodyPr>
            <a:normAutofit/>
          </a:bodyPr>
          <a:lstStyle/>
          <a:p>
            <a:r>
              <a:rPr lang="fr-CA" sz="3800" dirty="0">
                <a:latin typeface="Comic Sans MS" panose="030F0702030302020204" pitchFamily="66" charset="0"/>
              </a:rPr>
              <a:t>Rôle de la direction </a:t>
            </a:r>
            <a:r>
              <a:rPr lang="fr-CA" sz="3800" dirty="0" smtClean="0">
                <a:latin typeface="Comic Sans MS" panose="030F0702030302020204" pitchFamily="66" charset="0"/>
              </a:rPr>
              <a:t>– horaire et suivi </a:t>
            </a:r>
          </a:p>
          <a:p>
            <a:pPr marL="0" indent="0">
              <a:buNone/>
            </a:pPr>
            <a:endParaRPr lang="fr-CA" sz="3800" dirty="0">
              <a:latin typeface="Comic Sans MS" panose="030F0702030302020204" pitchFamily="66" charset="0"/>
            </a:endParaRPr>
          </a:p>
          <a:p>
            <a:r>
              <a:rPr lang="fr-CA" sz="3800" dirty="0" smtClean="0">
                <a:latin typeface="Comic Sans MS" panose="030F0702030302020204" pitchFamily="66" charset="0"/>
              </a:rPr>
              <a:t>Formation de la cohorte : consensus équipe</a:t>
            </a:r>
          </a:p>
          <a:p>
            <a:pPr marL="0" indent="0">
              <a:buNone/>
            </a:pPr>
            <a:endParaRPr lang="fr-CA" sz="3800" dirty="0">
              <a:latin typeface="Comic Sans MS" panose="030F0702030302020204" pitchFamily="66" charset="0"/>
            </a:endParaRPr>
          </a:p>
          <a:p>
            <a:r>
              <a:rPr lang="fr-CA" sz="3800" dirty="0" smtClean="0">
                <a:latin typeface="Comic Sans MS" panose="030F0702030302020204" pitchFamily="66" charset="0"/>
              </a:rPr>
              <a:t>Logistique : répartition rituelle hebdomadaire</a:t>
            </a:r>
          </a:p>
          <a:p>
            <a:pPr marL="914400" lvl="2" indent="0">
              <a:buNone/>
            </a:pPr>
            <a:endParaRPr lang="fr-CA" sz="3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CA" sz="3800" dirty="0">
              <a:latin typeface="Comic Sans MS" panose="030F0702030302020204" pitchFamily="66" charset="0"/>
            </a:endParaRPr>
          </a:p>
          <a:p>
            <a:endParaRPr lang="fr-CA" sz="3800" dirty="0" smtClean="0">
              <a:latin typeface="Comic Sans MS" panose="030F0702030302020204" pitchFamily="66" charset="0"/>
            </a:endParaRPr>
          </a:p>
          <a:p>
            <a:endParaRPr lang="fr-CA" sz="3600" dirty="0">
              <a:latin typeface="Comic Sans MS" panose="030F0702030302020204" pitchFamily="66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Françoise Tardy, enseignante FBC - FGA - CSRDN – Projet expérimental 2017-2018 – tardyf@csrdn.qc.ca</a:t>
            </a:r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14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92" y="260648"/>
            <a:ext cx="10421816" cy="864096"/>
          </a:xfrm>
        </p:spPr>
        <p:txBody>
          <a:bodyPr/>
          <a:lstStyle/>
          <a:p>
            <a:pPr algn="ctr"/>
            <a:r>
              <a:rPr lang="fr-CA" dirty="0" smtClean="0">
                <a:latin typeface="Comic Sans MS" panose="030F0702030302020204" pitchFamily="66" charset="0"/>
              </a:rPr>
              <a:t>Implication de chacun</a:t>
            </a:r>
            <a:endParaRPr lang="fr-CA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5406" y="620688"/>
            <a:ext cx="10494759" cy="5760640"/>
          </a:xfrm>
        </p:spPr>
        <p:txBody>
          <a:bodyPr>
            <a:normAutofit/>
          </a:bodyPr>
          <a:lstStyle/>
          <a:p>
            <a:pPr marL="0" lvl="0" indent="0">
              <a:buClr>
                <a:srgbClr val="90C226"/>
              </a:buClr>
              <a:buNone/>
            </a:pPr>
            <a:endParaRPr lang="fr-CA" sz="2600" dirty="0" smtClean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  <a:p>
            <a:pPr marL="0" lvl="0" indent="0">
              <a:buClr>
                <a:srgbClr val="90C226"/>
              </a:buClr>
              <a:buNone/>
            </a:pPr>
            <a:r>
              <a:rPr lang="fr-CA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L’enseignante régulière : décloisonnement</a:t>
            </a:r>
          </a:p>
          <a:p>
            <a:pPr>
              <a:buClr>
                <a:srgbClr val="90C226"/>
              </a:buClr>
            </a:pPr>
            <a:r>
              <a:rPr lang="fr-CA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	</a:t>
            </a:r>
            <a:r>
              <a:rPr lang="fr-CA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Choisir et encadrer l’élève </a:t>
            </a:r>
          </a:p>
          <a:p>
            <a:pPr marL="0" lvl="0" indent="0">
              <a:buClr>
                <a:srgbClr val="90C226"/>
              </a:buClr>
              <a:buNone/>
            </a:pPr>
            <a:endParaRPr lang="fr-CA" sz="2600" dirty="0" smtClean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  <a:p>
            <a:pPr marL="0" lvl="0" indent="0">
              <a:buClr>
                <a:srgbClr val="90C226"/>
              </a:buClr>
              <a:buNone/>
            </a:pPr>
            <a:r>
              <a:rPr lang="fr-CA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L’élève </a:t>
            </a:r>
          </a:p>
          <a:p>
            <a:pPr lvl="0">
              <a:buClr>
                <a:srgbClr val="90C226"/>
              </a:buClr>
            </a:pPr>
            <a:r>
              <a:rPr lang="fr-CA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Signer l’engagement </a:t>
            </a:r>
            <a:r>
              <a:rPr lang="fr-CA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et </a:t>
            </a:r>
            <a:r>
              <a:rPr lang="fr-CA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le consentement </a:t>
            </a:r>
            <a:r>
              <a:rPr lang="fr-CA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  <a:hlinkClick r:id="rId2" action="ppaction://hlinkfile"/>
              </a:rPr>
              <a:t>Engagement et autorisation de l'élève avant le cours 1</a:t>
            </a:r>
            <a:endParaRPr lang="fr-CA" dirty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  <a:p>
            <a:pPr lvl="0">
              <a:buClr>
                <a:srgbClr val="90C226"/>
              </a:buClr>
            </a:pPr>
            <a:r>
              <a:rPr lang="fr-CA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Participer activement  </a:t>
            </a:r>
            <a:r>
              <a:rPr lang="fr-CA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  <a:hlinkClick r:id="rId3" action="ppaction://hlinkfile"/>
              </a:rPr>
              <a:t>Feuille de présence et de participation</a:t>
            </a:r>
            <a:endParaRPr lang="fr-CA" sz="2400" dirty="0" smtClean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  <a:p>
            <a:pPr lvl="0">
              <a:buClr>
                <a:srgbClr val="90C226"/>
              </a:buClr>
            </a:pPr>
            <a:r>
              <a:rPr lang="fr-CA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Produire une présentation orale </a:t>
            </a:r>
            <a:endParaRPr lang="fr-CA" sz="2600" dirty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  <a:p>
            <a:pPr lvl="0">
              <a:buClr>
                <a:srgbClr val="90C226"/>
              </a:buClr>
            </a:pPr>
            <a:r>
              <a:rPr lang="fr-CA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Remettre un bilan </a:t>
            </a:r>
            <a:endParaRPr lang="fr-CA" sz="2600" dirty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  <a:p>
            <a:pPr lvl="0">
              <a:buClr>
                <a:srgbClr val="90C226"/>
              </a:buClr>
            </a:pPr>
            <a:r>
              <a:rPr lang="fr-CA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Prendre part à une rencontre individuelle </a:t>
            </a:r>
            <a:endParaRPr lang="fr-CA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Françoise Tardy, enseignante FBC - FGA - CSRDN – Projet expérimental 2017-2018 – tardyf@csrdn.qc.ca</a:t>
            </a:r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742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332656"/>
            <a:ext cx="9523123" cy="648072"/>
          </a:xfrm>
        </p:spPr>
        <p:txBody>
          <a:bodyPr>
            <a:normAutofit/>
          </a:bodyPr>
          <a:lstStyle/>
          <a:p>
            <a:pPr algn="ctr"/>
            <a:r>
              <a:rPr lang="fr-CA" dirty="0" smtClean="0">
                <a:latin typeface="Comic Sans MS" panose="030F0702030302020204" pitchFamily="66" charset="0"/>
              </a:rPr>
              <a:t>Les types de rétroactions de l’élève</a:t>
            </a:r>
            <a:endParaRPr lang="fr-CA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0103" y="1340768"/>
            <a:ext cx="10694052" cy="523587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Clr>
                <a:srgbClr val="90C226"/>
              </a:buClr>
            </a:pPr>
            <a:r>
              <a:rPr lang="fr-CA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en dyades</a:t>
            </a:r>
          </a:p>
          <a:p>
            <a:pPr lvl="1">
              <a:lnSpc>
                <a:spcPct val="150000"/>
              </a:lnSpc>
              <a:buClr>
                <a:srgbClr val="90C226"/>
              </a:buClr>
            </a:pPr>
            <a:r>
              <a:rPr lang="fr-CA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en plénière</a:t>
            </a:r>
          </a:p>
          <a:p>
            <a:pPr lvl="1">
              <a:lnSpc>
                <a:spcPct val="150000"/>
              </a:lnSpc>
              <a:buClr>
                <a:srgbClr val="90C226"/>
              </a:buClr>
            </a:pPr>
            <a:r>
              <a:rPr lang="fr-CA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a</a:t>
            </a:r>
            <a:r>
              <a:rPr lang="fr-CA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utocritique </a:t>
            </a:r>
          </a:p>
          <a:p>
            <a:pPr lvl="1">
              <a:lnSpc>
                <a:spcPct val="150000"/>
              </a:lnSpc>
              <a:buClr>
                <a:srgbClr val="90C226"/>
              </a:buClr>
            </a:pPr>
            <a:r>
              <a:rPr lang="fr-CA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é</a:t>
            </a:r>
            <a:r>
              <a:rPr lang="fr-CA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valuation du cours </a:t>
            </a:r>
            <a:endParaRPr lang="fr-CA" sz="3200" dirty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  <a:p>
            <a:pPr lvl="1">
              <a:lnSpc>
                <a:spcPct val="150000"/>
              </a:lnSpc>
              <a:buClr>
                <a:srgbClr val="90C226"/>
              </a:buClr>
            </a:pPr>
            <a:r>
              <a:rPr lang="fr-CA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par l’enseignante</a:t>
            </a:r>
            <a:endParaRPr lang="fr-CA" sz="1900" dirty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fr-CA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Françoise Tardy, enseignante FBC - FGA - CSRDN – Projet expérimental 2017-2018 – tardyf@csrdn.qc.ca</a:t>
            </a:r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14</a:t>
            </a:fld>
            <a:endParaRPr lang="fr-CA"/>
          </a:p>
        </p:txBody>
      </p:sp>
      <p:pic>
        <p:nvPicPr>
          <p:cNvPr id="5122" name="Picture 2" descr="Moutons, BÃªler, Communication, Communiquer, Par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1844824"/>
            <a:ext cx="5359812" cy="405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72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5" y="260648"/>
            <a:ext cx="8596668" cy="1080120"/>
          </a:xfrm>
        </p:spPr>
        <p:txBody>
          <a:bodyPr/>
          <a:lstStyle/>
          <a:p>
            <a:pPr algn="ctr"/>
            <a:r>
              <a:rPr lang="fr-CA" dirty="0" smtClean="0">
                <a:latin typeface="Comic Sans MS" panose="030F0702030302020204" pitchFamily="66" charset="0"/>
              </a:rPr>
              <a:t>Rôle de l’enseignante de l’oral</a:t>
            </a:r>
            <a:endParaRPr lang="fr-CA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6669" y="908720"/>
            <a:ext cx="11395331" cy="4700596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buClr>
                <a:srgbClr val="90C226"/>
              </a:buClr>
            </a:pPr>
            <a:r>
              <a:rPr lang="fr-CA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Coordonner</a:t>
            </a:r>
          </a:p>
          <a:p>
            <a:pPr lvl="0">
              <a:lnSpc>
                <a:spcPct val="150000"/>
              </a:lnSpc>
              <a:buClr>
                <a:srgbClr val="90C226"/>
              </a:buClr>
            </a:pPr>
            <a:r>
              <a:rPr lang="fr-CA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Créer</a:t>
            </a:r>
            <a:r>
              <a:rPr lang="fr-C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et </a:t>
            </a:r>
            <a:r>
              <a:rPr lang="fr-CA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dispenser</a:t>
            </a:r>
            <a:r>
              <a:rPr lang="fr-C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un cours adapté</a:t>
            </a:r>
          </a:p>
          <a:p>
            <a:pPr lvl="0">
              <a:lnSpc>
                <a:spcPct val="150000"/>
              </a:lnSpc>
              <a:buClr>
                <a:srgbClr val="90C226"/>
              </a:buClr>
            </a:pPr>
            <a:r>
              <a:rPr lang="fr-CA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I</a:t>
            </a:r>
            <a:r>
              <a:rPr lang="fr-CA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nspirer</a:t>
            </a:r>
            <a:r>
              <a:rPr lang="fr-C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les élèves et </a:t>
            </a:r>
            <a:r>
              <a:rPr lang="fr-CA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animer</a:t>
            </a:r>
            <a:r>
              <a:rPr lang="fr-C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</a:t>
            </a:r>
            <a:r>
              <a:rPr lang="fr-CA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l</a:t>
            </a:r>
            <a:r>
              <a:rPr lang="fr-C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es ateliers</a:t>
            </a:r>
          </a:p>
          <a:p>
            <a:pPr lvl="0">
              <a:lnSpc>
                <a:spcPct val="150000"/>
              </a:lnSpc>
              <a:buClr>
                <a:srgbClr val="90C226"/>
              </a:buClr>
            </a:pPr>
            <a:r>
              <a:rPr lang="fr-CA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Organiser</a:t>
            </a:r>
            <a:r>
              <a:rPr lang="fr-C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et </a:t>
            </a:r>
            <a:r>
              <a:rPr lang="fr-CA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animer</a:t>
            </a:r>
            <a:r>
              <a:rPr lang="fr-C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les équipes </a:t>
            </a:r>
          </a:p>
          <a:p>
            <a:pPr lvl="0">
              <a:lnSpc>
                <a:spcPct val="150000"/>
              </a:lnSpc>
              <a:buClr>
                <a:srgbClr val="90C226"/>
              </a:buClr>
            </a:pPr>
            <a:r>
              <a:rPr lang="fr-CA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Diriger</a:t>
            </a:r>
            <a:r>
              <a:rPr lang="fr-C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les rétroactions en plénière</a:t>
            </a:r>
          </a:p>
          <a:p>
            <a:pPr lvl="0">
              <a:lnSpc>
                <a:spcPct val="150000"/>
              </a:lnSpc>
              <a:buClr>
                <a:srgbClr val="90C226"/>
              </a:buClr>
            </a:pPr>
            <a:r>
              <a:rPr lang="fr-CA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Rencontrer</a:t>
            </a:r>
            <a:r>
              <a:rPr lang="fr-C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chaque élève et </a:t>
            </a:r>
            <a:r>
              <a:rPr lang="fr-CA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donner </a:t>
            </a:r>
            <a:r>
              <a:rPr lang="fr-C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des pistes</a:t>
            </a:r>
            <a:endParaRPr lang="fr-CA" sz="2800" dirty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  <a:p>
            <a:pPr lvl="0">
              <a:lnSpc>
                <a:spcPct val="150000"/>
              </a:lnSpc>
              <a:buClr>
                <a:srgbClr val="90C226"/>
              </a:buClr>
            </a:pPr>
            <a:r>
              <a:rPr lang="fr-CA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Transmettre</a:t>
            </a:r>
            <a:r>
              <a:rPr lang="fr-C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l’évaluation finale</a:t>
            </a:r>
            <a:endParaRPr lang="fr-CA" sz="280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677335" y="6309320"/>
            <a:ext cx="6297612" cy="548680"/>
          </a:xfrm>
        </p:spPr>
        <p:txBody>
          <a:bodyPr/>
          <a:lstStyle/>
          <a:p>
            <a:r>
              <a:rPr lang="fr-CA" dirty="0" smtClean="0"/>
              <a:t>Françoise </a:t>
            </a:r>
            <a:r>
              <a:rPr lang="fr-CA" dirty="0" err="1" smtClean="0"/>
              <a:t>Tardy</a:t>
            </a:r>
            <a:r>
              <a:rPr lang="fr-CA" dirty="0" smtClean="0"/>
              <a:t>, enseignante FBC - FGA - CSRDN – Projet expérimental 2017-2018 – tardyf@csrdn.qc.ca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15</a:t>
            </a:fld>
            <a:endParaRPr lang="fr-CA"/>
          </a:p>
        </p:txBody>
      </p:sp>
      <p:pic>
        <p:nvPicPr>
          <p:cNvPr id="4098" name="Picture 2" descr="back of a coach's black shirt with the white word Coach written on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980728"/>
            <a:ext cx="3791744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9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7408" y="404671"/>
            <a:ext cx="10081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600" dirty="0">
                <a:solidFill>
                  <a:srgbClr val="90C226"/>
                </a:solidFill>
                <a:latin typeface="Comic Sans MS" panose="030F0702030302020204" pitchFamily="66" charset="0"/>
                <a:ea typeface="+mj-ea"/>
                <a:cs typeface="+mj-cs"/>
              </a:rPr>
              <a:t>Quoi enseigner en </a:t>
            </a:r>
            <a:r>
              <a:rPr lang="fr-CA" sz="3600" dirty="0" smtClean="0">
                <a:solidFill>
                  <a:srgbClr val="90C226"/>
                </a:solidFill>
                <a:latin typeface="Comic Sans MS" panose="030F0702030302020204" pitchFamily="66" charset="0"/>
                <a:ea typeface="+mj-ea"/>
                <a:cs typeface="+mj-cs"/>
              </a:rPr>
              <a:t>CO en 5 cours ? </a:t>
            </a:r>
            <a:endParaRPr lang="fr-CA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Françoise Tardy, enseignante FBC - FGA - CSRDN – Projet expérimental 2017-2018 – tardyf@csrdn.qc.ca</a:t>
            </a:r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16</a:t>
            </a:fld>
            <a:endParaRPr lang="fr-CA"/>
          </a:p>
        </p:txBody>
      </p:sp>
      <p:grpSp>
        <p:nvGrpSpPr>
          <p:cNvPr id="4" name="Groupe 3"/>
          <p:cNvGrpSpPr/>
          <p:nvPr/>
        </p:nvGrpSpPr>
        <p:grpSpPr>
          <a:xfrm>
            <a:off x="2207569" y="1196752"/>
            <a:ext cx="6408712" cy="4946486"/>
            <a:chOff x="2207569" y="1196752"/>
            <a:chExt cx="6408712" cy="4946486"/>
          </a:xfrm>
        </p:grpSpPr>
        <p:pic>
          <p:nvPicPr>
            <p:cNvPr id="6148" name="Picture 4" descr="Thinking woman looking up on many question signs above head isolated on white backgroun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1584" y="1196752"/>
              <a:ext cx="5822879" cy="4855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2207569" y="5661248"/>
              <a:ext cx="6408712" cy="4819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CA" dirty="0"/>
            </a:p>
          </p:txBody>
        </p:sp>
      </p:grpSp>
    </p:spTree>
    <p:extLst>
      <p:ext uri="{BB962C8B-B14F-4D97-AF65-F5344CB8AC3E}">
        <p14:creationId xmlns:p14="http://schemas.microsoft.com/office/powerpoint/2010/main" val="182843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11496600" cy="387424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>
                <a:latin typeface="Comic Sans MS" panose="030F0702030302020204" pitchFamily="66" charset="0"/>
              </a:rPr>
              <a:t>Quoi enseigner en 5 cours ? </a:t>
            </a:r>
            <a:endParaRPr lang="fr-CA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3889" y="836712"/>
            <a:ext cx="10752667" cy="6408712"/>
          </a:xfrm>
        </p:spPr>
        <p:txBody>
          <a:bodyPr>
            <a:normAutofit/>
          </a:bodyPr>
          <a:lstStyle/>
          <a:p>
            <a:r>
              <a:rPr lang="fr-CA" sz="3600" dirty="0">
                <a:latin typeface="Comic Sans MS" panose="030F0702030302020204" pitchFamily="66" charset="0"/>
              </a:rPr>
              <a:t>F</a:t>
            </a:r>
            <a:r>
              <a:rPr lang="fr-CA" sz="3600" dirty="0" smtClean="0">
                <a:latin typeface="Comic Sans MS" panose="030F0702030302020204" pitchFamily="66" charset="0"/>
              </a:rPr>
              <a:t>ondements </a:t>
            </a:r>
            <a:r>
              <a:rPr lang="fr-CA" sz="3600" dirty="0">
                <a:latin typeface="Comic Sans MS" panose="030F0702030302020204" pitchFamily="66" charset="0"/>
              </a:rPr>
              <a:t>de la </a:t>
            </a:r>
            <a:r>
              <a:rPr lang="fr-CA" sz="3600" dirty="0" smtClean="0">
                <a:latin typeface="Comic Sans MS" panose="030F0702030302020204" pitchFamily="66" charset="0"/>
              </a:rPr>
              <a:t>communication</a:t>
            </a:r>
          </a:p>
          <a:p>
            <a:r>
              <a:rPr lang="fr-CA" sz="3600" dirty="0" smtClean="0">
                <a:latin typeface="Comic Sans MS" panose="030F0702030302020204" pitchFamily="66" charset="0"/>
              </a:rPr>
              <a:t>Questionnement</a:t>
            </a:r>
            <a:endParaRPr lang="fr-CA" sz="3600" dirty="0">
              <a:latin typeface="Comic Sans MS" panose="030F0702030302020204" pitchFamily="66" charset="0"/>
            </a:endParaRPr>
          </a:p>
          <a:p>
            <a:r>
              <a:rPr lang="fr-CA" sz="3600" dirty="0" smtClean="0">
                <a:latin typeface="Comic Sans MS" panose="030F0702030302020204" pitchFamily="66" charset="0"/>
              </a:rPr>
              <a:t>Recherche et cueillette d’infos</a:t>
            </a:r>
            <a:endParaRPr lang="fr-CA" sz="3600" dirty="0">
              <a:latin typeface="Comic Sans MS" panose="030F0702030302020204" pitchFamily="66" charset="0"/>
            </a:endParaRPr>
          </a:p>
          <a:p>
            <a:r>
              <a:rPr lang="fr-CA" sz="3600" dirty="0">
                <a:latin typeface="Comic Sans MS" panose="030F0702030302020204" pitchFamily="66" charset="0"/>
              </a:rPr>
              <a:t>Organisation </a:t>
            </a:r>
            <a:r>
              <a:rPr lang="fr-CA" sz="3600" dirty="0" smtClean="0">
                <a:latin typeface="Comic Sans MS" panose="030F0702030302020204" pitchFamily="66" charset="0"/>
              </a:rPr>
              <a:t>et traitement de </a:t>
            </a:r>
            <a:r>
              <a:rPr lang="fr-CA" sz="3600" dirty="0">
                <a:latin typeface="Comic Sans MS" panose="030F0702030302020204" pitchFamily="66" charset="0"/>
              </a:rPr>
              <a:t>l’information </a:t>
            </a:r>
            <a:endParaRPr lang="fr-CA" sz="3600" i="1" dirty="0" smtClean="0">
              <a:latin typeface="Comic Sans MS" panose="030F0702030302020204" pitchFamily="66" charset="0"/>
            </a:endParaRPr>
          </a:p>
          <a:p>
            <a:r>
              <a:rPr lang="fr-CA" sz="3600" dirty="0" smtClean="0">
                <a:latin typeface="Comic Sans MS" panose="030F0702030302020204" pitchFamily="66" charset="0"/>
              </a:rPr>
              <a:t>Écoute active et rétroaction</a:t>
            </a:r>
            <a:endParaRPr lang="fr-CA" sz="3600" dirty="0">
              <a:latin typeface="Comic Sans MS" panose="030F0702030302020204" pitchFamily="66" charset="0"/>
            </a:endParaRPr>
          </a:p>
          <a:p>
            <a:r>
              <a:rPr lang="fr-CA" sz="3600" dirty="0" smtClean="0">
                <a:latin typeface="Comic Sans MS" panose="030F0702030302020204" pitchFamily="66" charset="0"/>
              </a:rPr>
              <a:t>Stratégies d’organisation et </a:t>
            </a:r>
            <a:r>
              <a:rPr lang="fr-CA" sz="3600" dirty="0">
                <a:latin typeface="Comic Sans MS" panose="030F0702030302020204" pitchFamily="66" charset="0"/>
              </a:rPr>
              <a:t>de </a:t>
            </a:r>
            <a:r>
              <a:rPr lang="fr-CA" sz="3600" dirty="0" smtClean="0">
                <a:latin typeface="Comic Sans MS" panose="030F0702030302020204" pitchFamily="66" charset="0"/>
              </a:rPr>
              <a:t>présentation</a:t>
            </a:r>
          </a:p>
          <a:p>
            <a:r>
              <a:rPr lang="fr-CA" sz="3600" dirty="0" smtClean="0">
                <a:latin typeface="Comic Sans MS" panose="030F0702030302020204" pitchFamily="66" charset="0"/>
              </a:rPr>
              <a:t>Stratégies </a:t>
            </a:r>
            <a:r>
              <a:rPr lang="fr-CA" sz="3600" dirty="0">
                <a:latin typeface="Comic Sans MS" panose="030F0702030302020204" pitchFamily="66" charset="0"/>
              </a:rPr>
              <a:t>pour </a:t>
            </a:r>
            <a:r>
              <a:rPr lang="fr-CA" sz="3600" dirty="0" smtClean="0">
                <a:latin typeface="Comic Sans MS" panose="030F0702030302020204" pitchFamily="66" charset="0"/>
              </a:rPr>
              <a:t>contrôler le stress </a:t>
            </a:r>
            <a:endParaRPr lang="fr-CA" sz="3600" dirty="0">
              <a:latin typeface="Comic Sans MS" panose="030F0702030302020204" pitchFamily="66" charset="0"/>
            </a:endParaRPr>
          </a:p>
          <a:p>
            <a:endParaRPr lang="fr-CA" sz="3600" dirty="0" smtClean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Françoise Tardy, enseignante FBC - FGA - CSRDN – Projet expérimental 2017-2018 – tardyf@csrdn.qc.ca</a:t>
            </a:r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66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3816" y="260648"/>
            <a:ext cx="9082624" cy="1169573"/>
          </a:xfrm>
        </p:spPr>
        <p:txBody>
          <a:bodyPr>
            <a:normAutofit/>
          </a:bodyPr>
          <a:lstStyle/>
          <a:p>
            <a:pPr algn="ctr"/>
            <a:r>
              <a:rPr lang="fr-CA" dirty="0" smtClean="0"/>
              <a:t>		</a:t>
            </a:r>
            <a:r>
              <a:rPr lang="fr-CA" dirty="0" smtClean="0">
                <a:latin typeface="Comic Sans MS" panose="030F0702030302020204" pitchFamily="66" charset="0"/>
              </a:rPr>
              <a:t>Cours 1  - stress et trac? </a:t>
            </a:r>
            <a:endParaRPr lang="fr-CA" dirty="0">
              <a:latin typeface="Comic Sans MS" panose="030F0702030302020204" pitchFamily="66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16" y="1412776"/>
            <a:ext cx="3671512" cy="34563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792">
            <a:off x="6019006" y="2326027"/>
            <a:ext cx="5199237" cy="3991988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250035" y="1988843"/>
            <a:ext cx="6742509" cy="4052523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/>
              <a:t> 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103489" y="1093912"/>
            <a:ext cx="5708864" cy="792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Faire face à ses peurs</a:t>
            </a:r>
            <a:endParaRPr lang="fr-FR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7381" y="4524236"/>
            <a:ext cx="4608512" cy="920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CA" dirty="0">
                <a:solidFill>
                  <a:prstClr val="white"/>
                </a:solidFill>
                <a:latin typeface="Comic Sans MS" panose="030F0702030302020204" pitchFamily="66" charset="0"/>
              </a:rPr>
              <a:t>Identifier les symptômes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>
                <a:solidFill>
                  <a:prstClr val="black">
                    <a:tint val="75000"/>
                  </a:prstClr>
                </a:solidFill>
              </a:rPr>
              <a:t>Françoise Tardy, enseignante FBC - FGA - CSRDN – Projet expérimental 2017-2018 – tardyf@csrdn.qc.ca</a:t>
            </a: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18</a:t>
            </a:fld>
            <a:endParaRPr lang="fr-C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4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03385"/>
          </a:xfrm>
        </p:spPr>
        <p:txBody>
          <a:bodyPr/>
          <a:lstStyle/>
          <a:p>
            <a:pPr algn="ctr"/>
            <a:r>
              <a:rPr lang="fr-CA" dirty="0" smtClean="0">
                <a:latin typeface="Comic Sans MS" panose="030F0702030302020204" pitchFamily="66" charset="0"/>
              </a:rPr>
              <a:t>Contenu du cours 1 </a:t>
            </a:r>
            <a:endParaRPr lang="fr-CA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1268763"/>
            <a:ext cx="10819267" cy="52565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dirty="0" smtClean="0">
              <a:latin typeface="Comic Sans MS" panose="030F0702030302020204" pitchFamily="66" charset="0"/>
            </a:endParaRPr>
          </a:p>
          <a:p>
            <a:r>
              <a:rPr lang="fr-CA" sz="3200" dirty="0" smtClean="0">
                <a:latin typeface="Comic Sans MS" panose="030F0702030302020204" pitchFamily="66" charset="0"/>
              </a:rPr>
              <a:t>Partage d’expériences </a:t>
            </a:r>
          </a:p>
          <a:p>
            <a:r>
              <a:rPr lang="fr-CA" sz="3200" dirty="0" smtClean="0">
                <a:latin typeface="Comic Sans MS" panose="030F0702030302020204" pitchFamily="66" charset="0"/>
              </a:rPr>
              <a:t>Préparation + attitude </a:t>
            </a:r>
          </a:p>
          <a:p>
            <a:r>
              <a:rPr lang="fr-CA" sz="3200" dirty="0">
                <a:latin typeface="Comic Sans MS" panose="030F0702030302020204" pitchFamily="66" charset="0"/>
              </a:rPr>
              <a:t>S</a:t>
            </a:r>
            <a:r>
              <a:rPr lang="fr-CA" sz="3200" dirty="0" smtClean="0">
                <a:latin typeface="Comic Sans MS" panose="030F0702030302020204" pitchFamily="66" charset="0"/>
              </a:rPr>
              <a:t>tress ou </a:t>
            </a:r>
            <a:r>
              <a:rPr lang="fr-CA" sz="3200" dirty="0">
                <a:latin typeface="Comic Sans MS" panose="030F0702030302020204" pitchFamily="66" charset="0"/>
              </a:rPr>
              <a:t>trac </a:t>
            </a:r>
            <a:r>
              <a:rPr lang="fr-CA" sz="3200" dirty="0" smtClean="0">
                <a:latin typeface="Comic Sans MS" panose="030F0702030302020204" pitchFamily="66" charset="0"/>
                <a:hlinkClick r:id="rId2" action="ppaction://hlinkfile"/>
              </a:rPr>
              <a:t>Stress - trac</a:t>
            </a:r>
            <a:endParaRPr lang="fr-CA" sz="3200" dirty="0" smtClean="0">
              <a:latin typeface="Comic Sans MS" panose="030F0702030302020204" pitchFamily="66" charset="0"/>
            </a:endParaRPr>
          </a:p>
          <a:p>
            <a:r>
              <a:rPr lang="fr-CA" sz="3200" dirty="0" smtClean="0">
                <a:latin typeface="Comic Sans MS" panose="030F0702030302020204" pitchFamily="66" charset="0"/>
              </a:rPr>
              <a:t>Expérimentation  </a:t>
            </a:r>
          </a:p>
          <a:p>
            <a:r>
              <a:rPr lang="fr-CA" sz="3200" dirty="0">
                <a:latin typeface="Comic Sans MS" panose="030F0702030302020204" pitchFamily="66" charset="0"/>
              </a:rPr>
              <a:t>S</a:t>
            </a:r>
            <a:r>
              <a:rPr lang="fr-CA" sz="3200" dirty="0" smtClean="0">
                <a:latin typeface="Comic Sans MS" panose="030F0702030302020204" pitchFamily="66" charset="0"/>
              </a:rPr>
              <a:t>ymptômes ?</a:t>
            </a:r>
          </a:p>
          <a:p>
            <a:r>
              <a:rPr lang="fr-CA" sz="3200" dirty="0" smtClean="0">
                <a:latin typeface="Comic Sans MS" panose="030F0702030302020204" pitchFamily="66" charset="0"/>
              </a:rPr>
              <a:t>Stratégies de gestion du stress </a:t>
            </a:r>
          </a:p>
          <a:p>
            <a:r>
              <a:rPr lang="fr-CA" sz="3200" dirty="0">
                <a:latin typeface="Comic Sans MS" panose="030F0702030302020204" pitchFamily="66" charset="0"/>
              </a:rPr>
              <a:t>T</a:t>
            </a:r>
            <a:r>
              <a:rPr lang="fr-CA" sz="3200" dirty="0" smtClean="0">
                <a:latin typeface="Comic Sans MS" panose="030F0702030302020204" pitchFamily="66" charset="0"/>
              </a:rPr>
              <a:t>hème et sujet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Françoise Tardy, enseignante FBC - FGA - CSRDN – Projet expérimental 2017-2018 – tardyf@csrdn.qc.ca</a:t>
            </a:r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19</a:t>
            </a:fld>
            <a:endParaRPr lang="fr-C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3407">
            <a:off x="9850345" y="4794822"/>
            <a:ext cx="1900448" cy="147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0123">
            <a:off x="7585656" y="575174"/>
            <a:ext cx="3722648" cy="248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23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5" y="404664"/>
            <a:ext cx="8596668" cy="1525736"/>
          </a:xfrm>
        </p:spPr>
        <p:txBody>
          <a:bodyPr/>
          <a:lstStyle/>
          <a:p>
            <a:pPr algn="ctr"/>
            <a:r>
              <a:rPr lang="fr-CA" dirty="0" smtClean="0">
                <a:latin typeface="Comic Sans MS" panose="030F0702030302020204" pitchFamily="66" charset="0"/>
              </a:rPr>
              <a:t>Projet expérimental en FBC </a:t>
            </a:r>
            <a:endParaRPr lang="fr-CA" dirty="0">
              <a:latin typeface="Comic Sans MS" panose="030F0702030302020204" pitchFamily="66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35360" y="6041372"/>
            <a:ext cx="10225136" cy="365125"/>
          </a:xfrm>
        </p:spPr>
        <p:txBody>
          <a:bodyPr/>
          <a:lstStyle/>
          <a:p>
            <a:r>
              <a:rPr lang="fr-CA" sz="1100" dirty="0" smtClean="0"/>
              <a:t>Françoise </a:t>
            </a:r>
            <a:r>
              <a:rPr lang="fr-CA" sz="1100" dirty="0" err="1" smtClean="0"/>
              <a:t>Tardy</a:t>
            </a:r>
            <a:r>
              <a:rPr lang="fr-CA" sz="1100" dirty="0" smtClean="0"/>
              <a:t>, enseignante </a:t>
            </a:r>
            <a:r>
              <a:rPr lang="fr-CA" sz="1100" dirty="0" smtClean="0"/>
              <a:t>FBC - </a:t>
            </a:r>
            <a:r>
              <a:rPr lang="fr-CA" sz="1100" dirty="0" smtClean="0"/>
              <a:t>FGA - </a:t>
            </a:r>
            <a:r>
              <a:rPr lang="fr-CA" sz="1100" dirty="0" smtClean="0"/>
              <a:t>CSRDN – Projet expérimental 2017-2018 – tardyf@csrdn.qc.ca</a:t>
            </a:r>
            <a:endParaRPr lang="fr-CA" sz="11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976320" y="6093296"/>
            <a:ext cx="864096" cy="365125"/>
          </a:xfrm>
        </p:spPr>
        <p:txBody>
          <a:bodyPr/>
          <a:lstStyle/>
          <a:p>
            <a:fld id="{476B20A6-29C1-4FE4-8660-A44AA5299157}" type="slidenum">
              <a:rPr lang="fr-CA" smtClean="0"/>
              <a:t>2</a:t>
            </a:fld>
            <a:endParaRPr lang="fr-CA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124744"/>
            <a:ext cx="692297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3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260648"/>
            <a:ext cx="12192000" cy="936104"/>
          </a:xfrm>
        </p:spPr>
        <p:txBody>
          <a:bodyPr>
            <a:normAutofit/>
          </a:bodyPr>
          <a:lstStyle/>
          <a:p>
            <a:pPr algn="ctr"/>
            <a:r>
              <a:rPr lang="fr-CA" dirty="0" smtClean="0">
                <a:latin typeface="Comic Sans MS" panose="030F0702030302020204" pitchFamily="66" charset="0"/>
              </a:rPr>
              <a:t>Se questionner </a:t>
            </a:r>
            <a:endParaRPr lang="fr-CA" sz="2400" dirty="0">
              <a:latin typeface="Comic Sans MS" panose="030F0702030302020204" pitchFamily="66" charset="0"/>
            </a:endParaRPr>
          </a:p>
        </p:txBody>
      </p:sp>
      <p:pic>
        <p:nvPicPr>
          <p:cNvPr id="4" name="Image 3" descr="F:\Mes images\5 question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71" y="1413965"/>
            <a:ext cx="11233248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95399" y="6238500"/>
            <a:ext cx="6279547" cy="430859"/>
          </a:xfrm>
        </p:spPr>
        <p:txBody>
          <a:bodyPr/>
          <a:lstStyle/>
          <a:p>
            <a:r>
              <a:rPr lang="fr-CA" dirty="0" smtClean="0">
                <a:solidFill>
                  <a:prstClr val="black">
                    <a:tint val="75000"/>
                  </a:prstClr>
                </a:solidFill>
              </a:rPr>
              <a:t>Françoise </a:t>
            </a:r>
            <a:r>
              <a:rPr lang="fr-CA" dirty="0" err="1" smtClean="0">
                <a:solidFill>
                  <a:prstClr val="black">
                    <a:tint val="75000"/>
                  </a:prstClr>
                </a:solidFill>
              </a:rPr>
              <a:t>Tardy</a:t>
            </a:r>
            <a:r>
              <a:rPr lang="fr-CA" dirty="0" smtClean="0">
                <a:solidFill>
                  <a:prstClr val="black">
                    <a:tint val="75000"/>
                  </a:prstClr>
                </a:solidFill>
              </a:rPr>
              <a:t>, enseignante FBC - FGA - CSRDN – Projet expérimental 2017-2018 – tardyf@csrdn.qc.ca</a:t>
            </a:r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20</a:t>
            </a:fld>
            <a:endParaRPr lang="fr-CA">
              <a:solidFill>
                <a:srgbClr val="90C22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980728"/>
            <a:ext cx="288032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9408366" y="5451943"/>
            <a:ext cx="252028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CA" sz="11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Image</a:t>
            </a:r>
            <a:r>
              <a:rPr lang="fr-CA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</a:t>
            </a:r>
            <a:r>
              <a:rPr lang="fr-CA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: https://pixabay.com/fr</a:t>
            </a:r>
          </a:p>
        </p:txBody>
      </p:sp>
    </p:spTree>
    <p:extLst>
      <p:ext uri="{BB962C8B-B14F-4D97-AF65-F5344CB8AC3E}">
        <p14:creationId xmlns:p14="http://schemas.microsoft.com/office/powerpoint/2010/main" val="16204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728" y="-25896"/>
            <a:ext cx="4007768" cy="3823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1424" y="116632"/>
            <a:ext cx="8568952" cy="1728192"/>
          </a:xfrm>
        </p:spPr>
        <p:txBody>
          <a:bodyPr/>
          <a:lstStyle/>
          <a:p>
            <a:r>
              <a:rPr lang="fr-CA" dirty="0" smtClean="0">
                <a:latin typeface="Comic Sans MS" panose="030F0702030302020204" pitchFamily="66" charset="0"/>
              </a:rPr>
              <a:t>Cours 2 : </a:t>
            </a:r>
            <a:r>
              <a:rPr lang="fr-CA" dirty="0" smtClean="0">
                <a:latin typeface="Comic Sans MS" panose="030F0702030302020204" pitchFamily="66" charset="0"/>
              </a:rPr>
              <a:t>Travailler en équipe</a:t>
            </a:r>
            <a:endParaRPr lang="fr-CA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7368" y="1340768"/>
            <a:ext cx="957706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defTabSz="457200">
              <a:spcBef>
                <a:spcPct val="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r>
              <a:rPr lang="fr-CA" sz="2800" dirty="0" smtClean="0">
                <a:latin typeface="Comic Sans MS" panose="030F0702030302020204" pitchFamily="66" charset="0"/>
                <a:ea typeface="+mj-ea"/>
                <a:cs typeface="+mj-cs"/>
              </a:rPr>
              <a:t>Compétences évaluées</a:t>
            </a:r>
          </a:p>
          <a:p>
            <a:pPr marL="571500" lvl="0" indent="-571500" defTabSz="457200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CA" sz="2800" dirty="0" smtClean="0">
                <a:latin typeface="Comic Sans MS" panose="030F0702030302020204" pitchFamily="66" charset="0"/>
                <a:ea typeface="+mj-ea"/>
                <a:cs typeface="+mj-cs"/>
              </a:rPr>
              <a:t>Communication?</a:t>
            </a:r>
            <a:r>
              <a:rPr lang="fr-CA" sz="2800" dirty="0" smtClean="0">
                <a:latin typeface="Comic Sans MS" panose="030F0702030302020204" pitchFamily="66" charset="0"/>
              </a:rPr>
              <a:t> </a:t>
            </a:r>
          </a:p>
          <a:p>
            <a:pPr marL="571500" lvl="0" indent="-571500" defTabSz="457200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CA" sz="2800" dirty="0" smtClean="0">
                <a:latin typeface="Comic Sans MS" panose="030F0702030302020204" pitchFamily="66" charset="0"/>
              </a:rPr>
              <a:t>Dyades</a:t>
            </a:r>
            <a:endParaRPr lang="fr-CA" sz="2800" dirty="0" smtClean="0">
              <a:latin typeface="Comic Sans MS" panose="030F0702030302020204" pitchFamily="66" charset="0"/>
              <a:ea typeface="+mj-ea"/>
              <a:cs typeface="+mj-cs"/>
            </a:endParaRPr>
          </a:p>
          <a:p>
            <a:pPr marL="571500" indent="-571500" defTabSz="457200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CA" sz="2800" dirty="0" smtClean="0">
                <a:latin typeface="Comic Sans MS" panose="030F0702030302020204" pitchFamily="66" charset="0"/>
                <a:ea typeface="+mj-ea"/>
                <a:cs typeface="+mj-cs"/>
              </a:rPr>
              <a:t>Questionnement – devoir </a:t>
            </a:r>
            <a:r>
              <a:rPr lang="fr-CA" sz="1400" dirty="0" smtClean="0">
                <a:latin typeface="Comic Sans MS" panose="030F0702030302020204" pitchFamily="66" charset="0"/>
                <a:ea typeface="+mj-ea"/>
                <a:cs typeface="+mj-cs"/>
                <a:hlinkClick r:id="rId3" action="ppaction://hlinkfile"/>
              </a:rPr>
              <a:t>Thème, sujet, questionnement</a:t>
            </a:r>
            <a:endParaRPr lang="fr-CA" sz="1400" dirty="0">
              <a:latin typeface="Comic Sans MS" panose="030F0702030302020204" pitchFamily="66" charset="0"/>
              <a:ea typeface="+mj-ea"/>
              <a:cs typeface="+mj-cs"/>
            </a:endParaRPr>
          </a:p>
          <a:p>
            <a:pPr marL="571500" indent="-571500" defTabSz="457200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CA" sz="2800" dirty="0" smtClean="0">
                <a:latin typeface="Comic Sans MS" panose="030F0702030302020204" pitchFamily="66" charset="0"/>
                <a:ea typeface="+mj-ea"/>
                <a:cs typeface="+mj-cs"/>
              </a:rPr>
              <a:t>Recherche et crédibilité </a:t>
            </a:r>
            <a:r>
              <a:rPr lang="fr-CA" sz="1600" dirty="0" smtClean="0">
                <a:latin typeface="Comic Sans MS" panose="030F0702030302020204" pitchFamily="66" charset="0"/>
                <a:ea typeface="+mj-ea"/>
                <a:cs typeface="+mj-cs"/>
                <a:hlinkClick r:id="rId4" action="ppaction://hlinkpres?slideindex=1&amp;slidetitle="/>
              </a:rPr>
              <a:t>Grandes questions et recherche</a:t>
            </a:r>
            <a:endParaRPr lang="fr-CA" sz="2800" dirty="0">
              <a:latin typeface="Comic Sans MS" panose="030F0702030302020204" pitchFamily="66" charset="0"/>
              <a:ea typeface="+mj-ea"/>
              <a:cs typeface="+mj-cs"/>
            </a:endParaRPr>
          </a:p>
          <a:p>
            <a:pPr marL="571500" lvl="0" indent="-571500" defTabSz="457200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CA" sz="2800" dirty="0" smtClean="0">
                <a:latin typeface="Comic Sans MS" panose="030F0702030302020204" pitchFamily="66" charset="0"/>
                <a:ea typeface="+mj-ea"/>
                <a:cs typeface="+mj-cs"/>
              </a:rPr>
              <a:t>Cueillette et références </a:t>
            </a:r>
          </a:p>
          <a:p>
            <a:pPr marL="571500" lvl="0" indent="-571500" defTabSz="457200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CA" sz="2800" dirty="0" smtClean="0">
                <a:latin typeface="Comic Sans MS" panose="030F0702030302020204" pitchFamily="66" charset="0"/>
                <a:ea typeface="+mj-ea"/>
                <a:cs typeface="+mj-cs"/>
              </a:rPr>
              <a:t>Organisation des données et stratégies</a:t>
            </a:r>
          </a:p>
          <a:p>
            <a:pPr marL="571500" lvl="0" indent="-571500" defTabSz="457200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CA" sz="2800" dirty="0" smtClean="0">
                <a:latin typeface="Comic Sans MS" panose="030F0702030302020204" pitchFamily="66" charset="0"/>
                <a:ea typeface="+mj-ea"/>
                <a:cs typeface="+mj-cs"/>
              </a:rPr>
              <a:t>Support visuel </a:t>
            </a:r>
          </a:p>
          <a:p>
            <a:pPr marL="571500" lvl="0" indent="-571500" defTabSz="457200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CA" sz="2800" dirty="0" smtClean="0">
                <a:latin typeface="Comic Sans MS" panose="030F0702030302020204" pitchFamily="66" charset="0"/>
                <a:ea typeface="+mj-ea"/>
                <a:cs typeface="+mj-cs"/>
              </a:rPr>
              <a:t>Références</a:t>
            </a:r>
          </a:p>
          <a:p>
            <a:pPr marL="571500" lvl="0" indent="-571500" defTabSz="457200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CA" sz="2800" dirty="0" err="1" smtClean="0">
                <a:latin typeface="Comic Sans MS" panose="030F0702030302020204" pitchFamily="66" charset="0"/>
                <a:ea typeface="+mj-ea"/>
                <a:cs typeface="+mj-cs"/>
              </a:rPr>
              <a:t>Virelangues</a:t>
            </a:r>
            <a:endParaRPr lang="fr-CA" sz="2800" dirty="0">
              <a:latin typeface="Comic Sans MS" panose="030F0702030302020204" pitchFamily="66" charset="0"/>
              <a:ea typeface="+mj-ea"/>
              <a:cs typeface="+mj-cs"/>
            </a:endParaRPr>
          </a:p>
          <a:p>
            <a:pPr marL="571500" lvl="0" indent="-571500" defTabSz="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CA" sz="3600" dirty="0" smtClean="0">
              <a:solidFill>
                <a:srgbClr val="90C226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95400" y="6381328"/>
            <a:ext cx="11496600" cy="365125"/>
          </a:xfrm>
        </p:spPr>
        <p:txBody>
          <a:bodyPr/>
          <a:lstStyle/>
          <a:p>
            <a:r>
              <a:rPr lang="fr-CA" dirty="0" smtClean="0"/>
              <a:t>Françoise </a:t>
            </a:r>
            <a:r>
              <a:rPr lang="fr-CA" dirty="0" err="1" smtClean="0"/>
              <a:t>Tardy</a:t>
            </a:r>
            <a:r>
              <a:rPr lang="fr-CA" dirty="0" smtClean="0"/>
              <a:t>, enseignante FBC - FGA - CSRDN – Projet expérimental 2017-2018 – tardyf@csrdn.qc.ca</a:t>
            </a:r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21</a:t>
            </a:fld>
            <a:endParaRPr lang="fr-C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4509120"/>
            <a:ext cx="2157412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3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5" y="0"/>
            <a:ext cx="8596668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fr-CA" sz="4400" dirty="0">
                <a:latin typeface="Comic Sans MS" panose="030F0702030302020204" pitchFamily="66" charset="0"/>
              </a:rPr>
              <a:t>Cours </a:t>
            </a:r>
            <a:r>
              <a:rPr lang="fr-CA" sz="4400" dirty="0" smtClean="0">
                <a:latin typeface="Comic Sans MS" panose="030F0702030302020204" pitchFamily="66" charset="0"/>
              </a:rPr>
              <a:t>3 </a:t>
            </a:r>
            <a:br>
              <a:rPr lang="fr-CA" sz="4400" dirty="0" smtClean="0">
                <a:latin typeface="Comic Sans MS" panose="030F0702030302020204" pitchFamily="66" charset="0"/>
              </a:rPr>
            </a:br>
            <a:r>
              <a:rPr lang="fr-CA" sz="4400" dirty="0" smtClean="0">
                <a:latin typeface="Comic Sans MS" panose="030F0702030302020204" pitchFamily="66" charset="0"/>
              </a:rPr>
              <a:t>Notions et exercices en atelier</a:t>
            </a:r>
            <a:endParaRPr lang="fr-CA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8011" y="1700808"/>
            <a:ext cx="10678589" cy="4524146"/>
          </a:xfrm>
        </p:spPr>
        <p:txBody>
          <a:bodyPr>
            <a:normAutofit fontScale="92500"/>
          </a:bodyPr>
          <a:lstStyle/>
          <a:p>
            <a:r>
              <a:rPr lang="fr-CA" sz="4400" dirty="0">
                <a:latin typeface="Comic Sans MS" panose="030F0702030302020204" pitchFamily="66" charset="0"/>
              </a:rPr>
              <a:t>Les registres de langue</a:t>
            </a:r>
          </a:p>
          <a:p>
            <a:r>
              <a:rPr lang="fr-CA" sz="4400" dirty="0">
                <a:latin typeface="Comic Sans MS" panose="030F0702030302020204" pitchFamily="66" charset="0"/>
              </a:rPr>
              <a:t>Contact avec </a:t>
            </a:r>
            <a:r>
              <a:rPr lang="fr-CA" sz="4400" dirty="0" smtClean="0">
                <a:latin typeface="Comic Sans MS" panose="030F0702030302020204" pitchFamily="66" charset="0"/>
              </a:rPr>
              <a:t>l’auditoire: </a:t>
            </a:r>
            <a:r>
              <a:rPr lang="fr-CA" sz="4400" dirty="0" smtClean="0">
                <a:latin typeface="Comic Sans MS" panose="030F0702030302020204" pitchFamily="66" charset="0"/>
                <a:hlinkClick r:id="rId2" action="ppaction://hlinkfile"/>
              </a:rPr>
              <a:t>Profil locuteur </a:t>
            </a:r>
            <a:endParaRPr lang="fr-CA" sz="4400" dirty="0">
              <a:latin typeface="Comic Sans MS" panose="030F0702030302020204" pitchFamily="66" charset="0"/>
            </a:endParaRPr>
          </a:p>
          <a:p>
            <a:r>
              <a:rPr lang="fr-CA" sz="4400" dirty="0">
                <a:latin typeface="Comic Sans MS" panose="030F0702030302020204" pitchFamily="66" charset="0"/>
              </a:rPr>
              <a:t>Écoute </a:t>
            </a:r>
            <a:r>
              <a:rPr lang="fr-CA" sz="4400" dirty="0" smtClean="0">
                <a:latin typeface="Comic Sans MS" panose="030F0702030302020204" pitchFamily="66" charset="0"/>
              </a:rPr>
              <a:t>active</a:t>
            </a:r>
          </a:p>
          <a:p>
            <a:r>
              <a:rPr lang="fr-CA" sz="4400" dirty="0" err="1" smtClean="0">
                <a:latin typeface="Comic Sans MS" panose="030F0702030302020204" pitchFamily="66" charset="0"/>
              </a:rPr>
              <a:t>Virelangues</a:t>
            </a:r>
            <a:r>
              <a:rPr lang="fr-CA" sz="4400" dirty="0" smtClean="0">
                <a:latin typeface="Comic Sans MS" panose="030F0702030302020204" pitchFamily="66" charset="0"/>
              </a:rPr>
              <a:t> et exercices de fluidité </a:t>
            </a:r>
          </a:p>
          <a:p>
            <a:pPr marL="0" indent="0">
              <a:buNone/>
            </a:pPr>
            <a:r>
              <a:rPr lang="fr-CA" sz="2800" dirty="0" smtClean="0">
                <a:latin typeface="Comic Sans MS" panose="030F0702030302020204" pitchFamily="66" charset="0"/>
                <a:hlinkClick r:id="rId3" action="ppaction://hlinkfile"/>
              </a:rPr>
              <a:t>180_virelangues</a:t>
            </a:r>
            <a:r>
              <a:rPr lang="fr-CA" sz="28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fr-CA" sz="4400" dirty="0" smtClean="0">
                <a:latin typeface="Comic Sans MS" panose="030F0702030302020204" pitchFamily="66" charset="0"/>
              </a:rPr>
              <a:t>Pratique en dyades et rétroactions</a:t>
            </a:r>
            <a:endParaRPr lang="fr-CA" sz="4400" dirty="0">
              <a:latin typeface="Comic Sans MS" panose="030F0702030302020204" pitchFamily="66" charset="0"/>
            </a:endParaRPr>
          </a:p>
          <a:p>
            <a:endParaRPr lang="fr-CA" sz="440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623392" y="6309320"/>
            <a:ext cx="6351555" cy="288032"/>
          </a:xfrm>
        </p:spPr>
        <p:txBody>
          <a:bodyPr/>
          <a:lstStyle/>
          <a:p>
            <a:r>
              <a:rPr lang="fr-CA" dirty="0" smtClean="0"/>
              <a:t>Françoise </a:t>
            </a:r>
            <a:r>
              <a:rPr lang="fr-CA" dirty="0" err="1" smtClean="0"/>
              <a:t>Tardy</a:t>
            </a:r>
            <a:r>
              <a:rPr lang="fr-CA" dirty="0" smtClean="0"/>
              <a:t>, enseignante FBC - FGA - CSRDN – Projet expérimental 2017-2018 – tardyf@csrdn.qc.ca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584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5" y="116632"/>
            <a:ext cx="859666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>
                <a:latin typeface="Comic Sans MS" panose="030F0702030302020204" pitchFamily="66" charset="0"/>
              </a:rPr>
              <a:t>Cours 4 : communication - observations</a:t>
            </a:r>
            <a:br>
              <a:rPr lang="fr-CA" dirty="0" smtClean="0">
                <a:latin typeface="Comic Sans MS" panose="030F0702030302020204" pitchFamily="66" charset="0"/>
              </a:rPr>
            </a:br>
            <a:endParaRPr lang="fr-CA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3421" y="836712"/>
            <a:ext cx="11565227" cy="5846919"/>
          </a:xfrm>
        </p:spPr>
        <p:txBody>
          <a:bodyPr>
            <a:normAutofit lnSpcReduction="10000"/>
          </a:bodyPr>
          <a:lstStyle/>
          <a:p>
            <a:r>
              <a:rPr lang="fr-CA" sz="3800" dirty="0">
                <a:latin typeface="Comic Sans MS" panose="030F0702030302020204" pitchFamily="66" charset="0"/>
              </a:rPr>
              <a:t>N</a:t>
            </a:r>
            <a:r>
              <a:rPr lang="fr-CA" sz="3800" dirty="0" smtClean="0">
                <a:latin typeface="Comic Sans MS" panose="030F0702030302020204" pitchFamily="66" charset="0"/>
              </a:rPr>
              <a:t>on verbal</a:t>
            </a:r>
            <a:r>
              <a:rPr lang="fr-CA" sz="3800" dirty="0">
                <a:latin typeface="Comic Sans MS" panose="030F0702030302020204" pitchFamily="66" charset="0"/>
              </a:rPr>
              <a:t> </a:t>
            </a:r>
            <a:r>
              <a:rPr lang="fr-CA" sz="3800" dirty="0" smtClean="0">
                <a:latin typeface="Comic Sans MS" panose="030F0702030302020204" pitchFamily="66" charset="0"/>
              </a:rPr>
              <a:t>et parole  </a:t>
            </a:r>
            <a:endParaRPr lang="fr-CA" sz="3800" dirty="0">
              <a:latin typeface="Comic Sans MS" panose="030F0702030302020204" pitchFamily="66" charset="0"/>
            </a:endParaRPr>
          </a:p>
          <a:p>
            <a:r>
              <a:rPr lang="fr-CA" sz="3800" dirty="0" smtClean="0">
                <a:latin typeface="Comic Sans MS" panose="030F0702030302020204" pitchFamily="66" charset="0"/>
              </a:rPr>
              <a:t>10 piliers de l’écoute active </a:t>
            </a:r>
            <a:r>
              <a:rPr lang="fr-CA" sz="3800" dirty="0" smtClean="0">
                <a:latin typeface="Comic Sans MS" panose="030F0702030302020204" pitchFamily="66" charset="0"/>
                <a:hlinkClick r:id="rId2" action="ppaction://hlinkfile"/>
              </a:rPr>
              <a:t>Ma force-à travailler-écoute active</a:t>
            </a:r>
            <a:r>
              <a:rPr lang="fr-CA" sz="3800" dirty="0" smtClean="0">
                <a:latin typeface="Comic Sans MS" panose="030F0702030302020204" pitchFamily="66" charset="0"/>
              </a:rPr>
              <a:t>-</a:t>
            </a:r>
          </a:p>
          <a:p>
            <a:r>
              <a:rPr lang="fr-CA" sz="3800" dirty="0">
                <a:latin typeface="Comic Sans MS" panose="030F0702030302020204" pitchFamily="66" charset="0"/>
              </a:rPr>
              <a:t>Rétroaction </a:t>
            </a:r>
            <a:r>
              <a:rPr lang="fr-CA" sz="3800" dirty="0" smtClean="0">
                <a:latin typeface="Comic Sans MS" panose="030F0702030302020204" pitchFamily="66" charset="0"/>
              </a:rPr>
              <a:t>- vidéos - en équipe et par enseignante</a:t>
            </a:r>
            <a:endParaRPr lang="fr-CA" sz="3800" dirty="0" smtClean="0">
              <a:latin typeface="Comic Sans MS" panose="030F0702030302020204" pitchFamily="66" charset="0"/>
            </a:endParaRPr>
          </a:p>
          <a:p>
            <a:r>
              <a:rPr lang="fr-CA" sz="3800" dirty="0" smtClean="0">
                <a:latin typeface="Comic Sans MS" panose="030F0702030302020204" pitchFamily="66" charset="0"/>
              </a:rPr>
              <a:t>Grilles </a:t>
            </a:r>
            <a:r>
              <a:rPr lang="fr-CA" sz="3800" dirty="0" smtClean="0">
                <a:latin typeface="Comic Sans MS" panose="030F0702030302020204" pitchFamily="66" charset="0"/>
              </a:rPr>
              <a:t>d’auto-évaluation </a:t>
            </a:r>
            <a:r>
              <a:rPr lang="fr-CA" sz="3800" dirty="0" smtClean="0">
                <a:latin typeface="Comic Sans MS" panose="030F0702030302020204" pitchFamily="66" charset="0"/>
                <a:hlinkClick r:id="rId3" action="ppaction://hlinkfile"/>
              </a:rPr>
              <a:t>Tableau  </a:t>
            </a:r>
            <a:r>
              <a:rPr lang="fr-CA" sz="3800" dirty="0">
                <a:latin typeface="Comic Sans MS" panose="030F0702030302020204" pitchFamily="66" charset="0"/>
                <a:hlinkClick r:id="rId3" action="ppaction://hlinkfile"/>
              </a:rPr>
              <a:t>OUI NON</a:t>
            </a:r>
            <a:endParaRPr lang="fr-CA" sz="3800" dirty="0">
              <a:latin typeface="Comic Sans MS" panose="030F0702030302020204" pitchFamily="66" charset="0"/>
            </a:endParaRPr>
          </a:p>
          <a:p>
            <a:r>
              <a:rPr lang="fr-CA" sz="3800" dirty="0" err="1" smtClean="0">
                <a:latin typeface="Comic Sans MS" panose="030F0702030302020204" pitchFamily="66" charset="0"/>
                <a:hlinkClick r:id="rId4" action="ppaction://hlinkfile"/>
              </a:rPr>
              <a:t>Fiches_évaluation</a:t>
            </a:r>
            <a:r>
              <a:rPr lang="fr-CA" sz="3800" dirty="0" smtClean="0">
                <a:latin typeface="Comic Sans MS" panose="030F0702030302020204" pitchFamily="66" charset="0"/>
                <a:hlinkClick r:id="rId4" action="ppaction://hlinkfile"/>
              </a:rPr>
              <a:t> et journal de bord</a:t>
            </a:r>
            <a:endParaRPr lang="fr-CA" sz="3800" dirty="0">
              <a:latin typeface="Comic Sans MS" panose="030F0702030302020204" pitchFamily="66" charset="0"/>
            </a:endParaRPr>
          </a:p>
          <a:p>
            <a:r>
              <a:rPr lang="fr-CA" sz="3800" dirty="0" smtClean="0">
                <a:latin typeface="Comic Sans MS" panose="030F0702030302020204" pitchFamily="66" charset="0"/>
              </a:rPr>
              <a:t>Grille d’observation et rappel des compétences </a:t>
            </a:r>
            <a:r>
              <a:rPr lang="fr-CA" sz="3800" dirty="0" smtClean="0">
                <a:latin typeface="Comic Sans MS" panose="030F0702030302020204" pitchFamily="66" charset="0"/>
                <a:hlinkClick r:id="rId5" action="ppaction://hlinkpres?slideindex=1&amp;slidetitle="/>
              </a:rPr>
              <a:t>Présentation des compétences</a:t>
            </a:r>
            <a:endParaRPr lang="fr-CA" sz="3800" dirty="0">
              <a:latin typeface="Comic Sans MS" panose="030F0702030302020204" pitchFamily="66" charset="0"/>
            </a:endParaRPr>
          </a:p>
          <a:p>
            <a:endParaRPr lang="fr-CA" sz="4000" dirty="0">
              <a:latin typeface="Comic Sans MS" panose="030F0702030302020204" pitchFamily="66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767408" y="6309320"/>
            <a:ext cx="11914236" cy="365125"/>
          </a:xfrm>
        </p:spPr>
        <p:txBody>
          <a:bodyPr/>
          <a:lstStyle/>
          <a:p>
            <a:r>
              <a:rPr lang="fr-CA" sz="1100" dirty="0" smtClean="0"/>
              <a:t>Françoise </a:t>
            </a:r>
            <a:r>
              <a:rPr lang="fr-CA" sz="1100" dirty="0" err="1" smtClean="0"/>
              <a:t>Tardy</a:t>
            </a:r>
            <a:r>
              <a:rPr lang="fr-CA" sz="1100" dirty="0" smtClean="0"/>
              <a:t>, enseignante FBC - FGA - CSRDN – Projet expérimental 2017-2018 – tardyf@csrdn.qc.ca</a:t>
            </a:r>
            <a:endParaRPr lang="fr-CA" sz="110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972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397" y="0"/>
            <a:ext cx="9000999" cy="908720"/>
          </a:xfrm>
        </p:spPr>
        <p:txBody>
          <a:bodyPr>
            <a:normAutofit/>
          </a:bodyPr>
          <a:lstStyle/>
          <a:p>
            <a:pPr algn="ctr"/>
            <a:r>
              <a:rPr lang="fr-CA" dirty="0" smtClean="0">
                <a:latin typeface="Comic Sans MS" panose="030F0702030302020204" pitchFamily="66" charset="0"/>
              </a:rPr>
              <a:t>Cours 5 : évaluation finale</a:t>
            </a:r>
            <a:endParaRPr lang="fr-CA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3352" y="908720"/>
            <a:ext cx="11377264" cy="554462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r-CA" sz="9600" dirty="0">
              <a:latin typeface="Comic Sans MS" panose="030F0702030302020204" pitchFamily="66" charset="0"/>
            </a:endParaRPr>
          </a:p>
          <a:p>
            <a:r>
              <a:rPr lang="fr-CA" sz="12800" dirty="0">
                <a:latin typeface="Comic Sans MS" panose="030F0702030302020204" pitchFamily="66" charset="0"/>
              </a:rPr>
              <a:t>Stratégies, déroulement, préparation</a:t>
            </a:r>
          </a:p>
          <a:p>
            <a:r>
              <a:rPr lang="fr-CA" sz="12800" dirty="0" smtClean="0">
                <a:latin typeface="Comic Sans MS" panose="030F0702030302020204" pitchFamily="66" charset="0"/>
              </a:rPr>
              <a:t>Grille d’évaluation </a:t>
            </a:r>
            <a:r>
              <a:rPr lang="fr-CA" sz="11200" dirty="0" smtClean="0">
                <a:latin typeface="Comic Sans MS" panose="030F0702030302020204" pitchFamily="66" charset="0"/>
                <a:hlinkClick r:id="rId2" action="ppaction://hlinkfile"/>
              </a:rPr>
              <a:t>Grille évaluation finale</a:t>
            </a:r>
            <a:endParaRPr lang="fr-CA" sz="11200" dirty="0" smtClean="0">
              <a:latin typeface="Comic Sans MS" panose="030F0702030302020204" pitchFamily="66" charset="0"/>
            </a:endParaRPr>
          </a:p>
          <a:p>
            <a:r>
              <a:rPr lang="fr-CA" sz="12800" dirty="0" smtClean="0">
                <a:latin typeface="Comic Sans MS" panose="030F0702030302020204" pitchFamily="66" charset="0"/>
              </a:rPr>
              <a:t>Rappels </a:t>
            </a:r>
            <a:r>
              <a:rPr lang="fr-CA" sz="12800" dirty="0">
                <a:latin typeface="Comic Sans MS" panose="030F0702030302020204" pitchFamily="66" charset="0"/>
              </a:rPr>
              <a:t>des compétences </a:t>
            </a:r>
            <a:endParaRPr lang="fr-CA" sz="12800" dirty="0" smtClean="0">
              <a:latin typeface="Comic Sans MS" panose="030F0702030302020204" pitchFamily="66" charset="0"/>
            </a:endParaRPr>
          </a:p>
          <a:p>
            <a:r>
              <a:rPr lang="fr-CA" sz="12800" dirty="0" smtClean="0">
                <a:latin typeface="Comic Sans MS" panose="030F0702030302020204" pitchFamily="66" charset="0"/>
              </a:rPr>
              <a:t>Rétroagir </a:t>
            </a:r>
            <a:r>
              <a:rPr lang="fr-CA" sz="12800" dirty="0">
                <a:latin typeface="Comic Sans MS" panose="030F0702030302020204" pitchFamily="66" charset="0"/>
              </a:rPr>
              <a:t>en groupe – prise de notes 		</a:t>
            </a:r>
          </a:p>
          <a:p>
            <a:pPr marL="0" indent="0">
              <a:buNone/>
            </a:pPr>
            <a:r>
              <a:rPr lang="fr-CA" sz="9600" dirty="0">
                <a:latin typeface="Comic Sans MS" panose="030F0702030302020204" pitchFamily="66" charset="0"/>
                <a:hlinkClick r:id="rId3" action="ppaction://hlinkfile"/>
              </a:rPr>
              <a:t>rétroaction-feuille annotations</a:t>
            </a:r>
            <a:r>
              <a:rPr lang="fr-CA" sz="9600" dirty="0">
                <a:latin typeface="Comic Sans MS" panose="030F0702030302020204" pitchFamily="66" charset="0"/>
              </a:rPr>
              <a:t> </a:t>
            </a:r>
            <a:r>
              <a:rPr lang="fr-CA" sz="9600" dirty="0" smtClean="0">
                <a:latin typeface="Comic Sans MS" panose="030F0702030302020204" pitchFamily="66" charset="0"/>
              </a:rPr>
              <a:t>– rappels  </a:t>
            </a:r>
            <a:endParaRPr lang="fr-CA" sz="9600" dirty="0">
              <a:latin typeface="Comic Sans MS" panose="030F0702030302020204" pitchFamily="66" charset="0"/>
            </a:endParaRPr>
          </a:p>
          <a:p>
            <a:r>
              <a:rPr lang="fr-CA" sz="12800" dirty="0" smtClean="0">
                <a:latin typeface="Comic Sans MS" panose="030F0702030302020204" pitchFamily="66" charset="0"/>
              </a:rPr>
              <a:t>Ordre de présentation – conseil </a:t>
            </a:r>
            <a:r>
              <a:rPr lang="fr-CA" sz="12800" dirty="0" smtClean="0">
                <a:latin typeface="Comic Sans MS" panose="030F0702030302020204" pitchFamily="66" charset="0"/>
                <a:hlinkClick r:id="rId4" action="ppaction://hlinkfile"/>
              </a:rPr>
              <a:t>plaisir</a:t>
            </a:r>
            <a:r>
              <a:rPr lang="fr-CA" sz="12800" dirty="0" smtClean="0">
                <a:latin typeface="Comic Sans MS" panose="030F0702030302020204" pitchFamily="66" charset="0"/>
              </a:rPr>
              <a:t>  </a:t>
            </a:r>
          </a:p>
          <a:p>
            <a:r>
              <a:rPr lang="fr-CA" sz="12800" dirty="0" smtClean="0">
                <a:latin typeface="Comic Sans MS" panose="030F0702030302020204" pitchFamily="66" charset="0"/>
              </a:rPr>
              <a:t>Présentations : observations, discussion </a:t>
            </a:r>
          </a:p>
          <a:p>
            <a:pPr marL="342900" lvl="1" indent="-342900"/>
            <a:r>
              <a:rPr lang="fr-CA" sz="12800" dirty="0" smtClean="0">
                <a:latin typeface="Comic Sans MS" panose="030F0702030302020204" pitchFamily="66" charset="0"/>
              </a:rPr>
              <a:t>Rétroaction de l’élève </a:t>
            </a:r>
            <a:endParaRPr lang="fr-CA" sz="12800" dirty="0" smtClean="0">
              <a:latin typeface="Comic Sans MS" panose="030F0702030302020204" pitchFamily="66" charset="0"/>
            </a:endParaRPr>
          </a:p>
          <a:p>
            <a:pPr marL="342900" lvl="1" indent="-342900"/>
            <a:r>
              <a:rPr lang="fr-CA" sz="12800" dirty="0" smtClean="0">
                <a:latin typeface="Comic Sans MS" panose="030F0702030302020204" pitchFamily="66" charset="0"/>
              </a:rPr>
              <a:t>L’élève </a:t>
            </a:r>
            <a:r>
              <a:rPr lang="fr-CA" sz="12800" dirty="0" smtClean="0">
                <a:latin typeface="Comic Sans MS" panose="030F0702030302020204" pitchFamily="66" charset="0"/>
              </a:rPr>
              <a:t>filmé par un pair - rétroaction finale</a:t>
            </a:r>
          </a:p>
          <a:p>
            <a:pPr marL="0" indent="0">
              <a:buNone/>
            </a:pPr>
            <a:endParaRPr lang="fr-CA" sz="9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CA" sz="9600" dirty="0" smtClean="0"/>
          </a:p>
          <a:p>
            <a:pPr marL="0" indent="0">
              <a:buNone/>
            </a:pPr>
            <a:r>
              <a:rPr lang="fr-CA" dirty="0" smtClean="0"/>
              <a:t> 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23392" y="6381328"/>
            <a:ext cx="6351555" cy="476672"/>
          </a:xfrm>
        </p:spPr>
        <p:txBody>
          <a:bodyPr/>
          <a:lstStyle/>
          <a:p>
            <a:r>
              <a:rPr lang="fr-CA" dirty="0" smtClean="0"/>
              <a:t>Françoise </a:t>
            </a:r>
            <a:r>
              <a:rPr lang="fr-CA" dirty="0" err="1" smtClean="0"/>
              <a:t>Tardy</a:t>
            </a:r>
            <a:r>
              <a:rPr lang="fr-CA" dirty="0" smtClean="0"/>
              <a:t>, enseignante FBC - FGA - CSRDN – Projet expérimental 2017-2018 – tardyf@csrdn.qc.ca</a:t>
            </a:r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24</a:t>
            </a:fld>
            <a:endParaRPr lang="fr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439" y="347789"/>
            <a:ext cx="216024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38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404664"/>
            <a:ext cx="9379105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>
                <a:latin typeface="Comic Sans MS" panose="030F0702030302020204" pitchFamily="66" charset="0"/>
              </a:rPr>
              <a:t/>
            </a:r>
            <a:br>
              <a:rPr lang="fr-CA" dirty="0" smtClean="0">
                <a:latin typeface="Comic Sans MS" panose="030F0702030302020204" pitchFamily="66" charset="0"/>
              </a:rPr>
            </a:br>
            <a:r>
              <a:rPr lang="fr-CA" dirty="0">
                <a:latin typeface="Comic Sans MS" panose="030F0702030302020204" pitchFamily="66" charset="0"/>
              </a:rPr>
              <a:t>Bilan de prof suite à une rétroaction filmée</a:t>
            </a:r>
            <a:br>
              <a:rPr lang="fr-CA" dirty="0">
                <a:latin typeface="Comic Sans MS" panose="030F0702030302020204" pitchFamily="66" charset="0"/>
              </a:rPr>
            </a:br>
            <a:endParaRPr lang="fr-CA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90"/>
            <a:ext cx="10459225" cy="3880773"/>
          </a:xfrm>
        </p:spPr>
        <p:txBody>
          <a:bodyPr/>
          <a:lstStyle/>
          <a:p>
            <a:pPr lvl="1"/>
            <a:r>
              <a:rPr lang="fr-CA" sz="3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La force de l’essai-erreur</a:t>
            </a:r>
            <a:endParaRPr lang="fr-CA" sz="3000" dirty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  <a:p>
            <a:pPr lvl="1"/>
            <a:r>
              <a:rPr lang="fr-CA" sz="3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questions fermées…</a:t>
            </a:r>
          </a:p>
          <a:p>
            <a:pPr lvl="1"/>
            <a:r>
              <a:rPr lang="fr-CA" sz="3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ne </a:t>
            </a:r>
            <a:r>
              <a:rPr lang="fr-CA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pas laisser le temps</a:t>
            </a:r>
            <a:r>
              <a:rPr lang="fr-CA" sz="3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…</a:t>
            </a:r>
          </a:p>
          <a:p>
            <a:pPr lvl="1"/>
            <a:r>
              <a:rPr lang="fr-CA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t</a:t>
            </a:r>
            <a:r>
              <a:rPr lang="fr-CA" sz="3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rop parler = combler un vide apparent?</a:t>
            </a:r>
          </a:p>
          <a:p>
            <a:pPr lvl="1"/>
            <a:r>
              <a:rPr lang="fr-CA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s</a:t>
            </a:r>
            <a:r>
              <a:rPr lang="fr-CA" sz="3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tress caméra?</a:t>
            </a:r>
          </a:p>
          <a:p>
            <a:pPr lvl="1"/>
            <a:r>
              <a:rPr lang="fr-CA" sz="3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</a:t>
            </a:r>
            <a:r>
              <a:rPr lang="fr-CA" sz="3200" dirty="0">
                <a:solidFill>
                  <a:srgbClr val="90C226"/>
                </a:solidFill>
                <a:latin typeface="Comic Sans MS" panose="030F0702030302020204" pitchFamily="66" charset="0"/>
                <a:ea typeface="+mj-ea"/>
                <a:cs typeface="+mj-cs"/>
              </a:rPr>
              <a:t>Se filmer = s’autocritiquer= s’améliorer</a:t>
            </a:r>
            <a:endParaRPr lang="fr-CA" sz="3000" dirty="0" smtClean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  <a:p>
            <a:pPr lvl="1"/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Françoise Tardy, enseignante FBC - FGA - CSRDN – Projet expérimental 2017-2018 – tardyf@csrdn.qc.ca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846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9063" y="375138"/>
            <a:ext cx="9007343" cy="533582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>
                <a:latin typeface="Comic Sans MS" panose="030F0702030302020204" pitchFamily="66" charset="0"/>
              </a:rPr>
              <a:t>6</a:t>
            </a:r>
            <a:r>
              <a:rPr lang="fr-CA" baseline="30000" dirty="0" smtClean="0">
                <a:latin typeface="Comic Sans MS" panose="030F0702030302020204" pitchFamily="66" charset="0"/>
              </a:rPr>
              <a:t>e</a:t>
            </a:r>
            <a:r>
              <a:rPr lang="fr-CA" dirty="0" smtClean="0">
                <a:latin typeface="Comic Sans MS" panose="030F0702030302020204" pitchFamily="66" charset="0"/>
              </a:rPr>
              <a:t> semaine : rencontre individuelle </a:t>
            </a:r>
            <a:br>
              <a:rPr lang="fr-CA" dirty="0" smtClean="0">
                <a:latin typeface="Comic Sans MS" panose="030F0702030302020204" pitchFamily="66" charset="0"/>
              </a:rPr>
            </a:br>
            <a:r>
              <a:rPr lang="fr-CA" dirty="0" smtClean="0">
                <a:latin typeface="Comic Sans MS" panose="030F0702030302020204" pitchFamily="66" charset="0"/>
              </a:rPr>
              <a:t>  </a:t>
            </a:r>
            <a:endParaRPr lang="fr-CA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1268762"/>
            <a:ext cx="10963283" cy="4772603"/>
          </a:xfrm>
        </p:spPr>
        <p:txBody>
          <a:bodyPr>
            <a:normAutofit fontScale="62500" lnSpcReduction="20000"/>
          </a:bodyPr>
          <a:lstStyle/>
          <a:p>
            <a:r>
              <a:rPr lang="fr-CA" sz="4400" dirty="0" smtClean="0">
                <a:latin typeface="Comic Sans MS" panose="030F0702030302020204" pitchFamily="66" charset="0"/>
              </a:rPr>
              <a:t>Remise de </a:t>
            </a:r>
            <a:r>
              <a:rPr lang="fr-CA" sz="4400" dirty="0">
                <a:latin typeface="Comic Sans MS" panose="030F0702030302020204" pitchFamily="66" charset="0"/>
              </a:rPr>
              <a:t>l’évaluation </a:t>
            </a:r>
            <a:r>
              <a:rPr lang="fr-CA" sz="4400" dirty="0" smtClean="0">
                <a:latin typeface="Comic Sans MS" panose="030F0702030302020204" pitchFamily="66" charset="0"/>
              </a:rPr>
              <a:t>: pistes </a:t>
            </a:r>
            <a:r>
              <a:rPr lang="fr-CA" sz="4400" dirty="0">
                <a:latin typeface="Comic Sans MS" panose="030F0702030302020204" pitchFamily="66" charset="0"/>
              </a:rPr>
              <a:t>d’amélioration et note finale</a:t>
            </a:r>
          </a:p>
          <a:p>
            <a:endParaRPr lang="fr-CA" sz="4400" dirty="0" smtClean="0">
              <a:latin typeface="Comic Sans MS" panose="030F0702030302020204" pitchFamily="66" charset="0"/>
            </a:endParaRPr>
          </a:p>
          <a:p>
            <a:r>
              <a:rPr lang="fr-CA" sz="4400" dirty="0" smtClean="0">
                <a:latin typeface="Comic Sans MS" panose="030F0702030302020204" pitchFamily="66" charset="0"/>
              </a:rPr>
              <a:t>Questionnaire-bilan rempli par l’élève</a:t>
            </a:r>
          </a:p>
          <a:p>
            <a:pPr marL="0" indent="0">
              <a:buNone/>
            </a:pPr>
            <a:r>
              <a:rPr lang="fr-CA" sz="4400" dirty="0">
                <a:latin typeface="Comic Sans MS" panose="030F0702030302020204" pitchFamily="66" charset="0"/>
              </a:rPr>
              <a:t>	</a:t>
            </a:r>
            <a:r>
              <a:rPr lang="fr-CA" sz="4400" dirty="0" smtClean="0">
                <a:latin typeface="Comic Sans MS" panose="030F0702030302020204" pitchFamily="66" charset="0"/>
                <a:hlinkClick r:id="rId2" action="ppaction://hlinkfile"/>
              </a:rPr>
              <a:t>Bilan des apprentissages-rétroaction du cours</a:t>
            </a:r>
            <a:endParaRPr lang="fr-CA" sz="4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CA" sz="4400" dirty="0">
                <a:latin typeface="Comic Sans MS" panose="030F0702030302020204" pitchFamily="66" charset="0"/>
              </a:rPr>
              <a:t>	</a:t>
            </a:r>
            <a:endParaRPr lang="fr-CA" sz="4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CA" sz="4400" dirty="0" smtClean="0">
                <a:latin typeface="Comic Sans MS" panose="030F0702030302020204" pitchFamily="66" charset="0"/>
              </a:rPr>
              <a:t>Possibilités de voir les vidéos</a:t>
            </a:r>
            <a:endParaRPr lang="fr-CA" sz="4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CA" sz="4400" dirty="0">
              <a:latin typeface="Comic Sans MS" panose="030F0702030302020204" pitchFamily="66" charset="0"/>
            </a:endParaRPr>
          </a:p>
          <a:p>
            <a:r>
              <a:rPr lang="fr-CA" sz="4400" dirty="0" smtClean="0">
                <a:latin typeface="Comic Sans MS" panose="030F0702030302020204" pitchFamily="66" charset="0"/>
              </a:rPr>
              <a:t>Remise </a:t>
            </a:r>
            <a:r>
              <a:rPr lang="fr-CA" sz="4400" dirty="0" smtClean="0">
                <a:latin typeface="Comic Sans MS" panose="030F0702030302020204" pitchFamily="66" charset="0"/>
              </a:rPr>
              <a:t>du certificat par un membre de la direction dans la </a:t>
            </a:r>
            <a:r>
              <a:rPr lang="fr-CA" sz="4400" dirty="0" smtClean="0">
                <a:latin typeface="Comic Sans MS" panose="030F0702030302020204" pitchFamily="66" charset="0"/>
              </a:rPr>
              <a:t> </a:t>
            </a:r>
            <a:r>
              <a:rPr lang="fr-CA" sz="4400" dirty="0">
                <a:latin typeface="Comic Sans MS" panose="030F0702030302020204" pitchFamily="66" charset="0"/>
              </a:rPr>
              <a:t>classe </a:t>
            </a:r>
            <a:r>
              <a:rPr lang="fr-CA" sz="4400" dirty="0" smtClean="0">
                <a:latin typeface="Comic Sans MS" panose="030F0702030302020204" pitchFamily="66" charset="0"/>
              </a:rPr>
              <a:t>régulière </a:t>
            </a:r>
            <a:endParaRPr lang="fr-CA" sz="4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CA" sz="4400" dirty="0" smtClean="0">
                <a:latin typeface="Comic Sans MS" panose="030F0702030302020204" pitchFamily="66" charset="0"/>
                <a:hlinkClick r:id="rId3" action="ppaction://hlinkpres?slideindex=1&amp;slidetitle="/>
              </a:rPr>
              <a:t>Certificat oral</a:t>
            </a:r>
            <a:r>
              <a:rPr lang="fr-CA" sz="4400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fr-CA" sz="4400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 flipH="1">
            <a:off x="7536158" y="6041372"/>
            <a:ext cx="4248473" cy="365125"/>
          </a:xfrm>
        </p:spPr>
        <p:txBody>
          <a:bodyPr/>
          <a:lstStyle/>
          <a:p>
            <a:r>
              <a:rPr lang="fr-CA" smtClean="0"/>
              <a:t>Françoise Tardy, enseignante FBC - FGA - CSRDN – Projet expérimental 2017-2018 – tardyf@csrdn.qc.ca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26</a:t>
            </a:fld>
            <a:endParaRPr lang="fr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7129">
            <a:off x="8737043" y="2629299"/>
            <a:ext cx="3429003" cy="16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10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260648"/>
            <a:ext cx="11179305" cy="648072"/>
          </a:xfrm>
        </p:spPr>
        <p:txBody>
          <a:bodyPr>
            <a:normAutofit/>
          </a:bodyPr>
          <a:lstStyle/>
          <a:p>
            <a:pPr algn="ctr"/>
            <a:r>
              <a:rPr lang="fr-CA" dirty="0" smtClean="0">
                <a:latin typeface="Comic Sans MS" panose="030F0702030302020204" pitchFamily="66" charset="0"/>
              </a:rPr>
              <a:t>Documents remis à l’élève – son dossier de l’oral </a:t>
            </a:r>
            <a:endParaRPr lang="fr-CA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3392" y="980728"/>
            <a:ext cx="11251313" cy="5276659"/>
          </a:xfrm>
        </p:spPr>
        <p:txBody>
          <a:bodyPr>
            <a:noAutofit/>
          </a:bodyPr>
          <a:lstStyle/>
          <a:p>
            <a:r>
              <a:rPr lang="fr-CA" sz="2000" dirty="0" smtClean="0">
                <a:latin typeface="Comic Sans MS" panose="030F0702030302020204" pitchFamily="66" charset="0"/>
              </a:rPr>
              <a:t>Les grandes questions et la recherche </a:t>
            </a:r>
          </a:p>
          <a:p>
            <a:r>
              <a:rPr lang="fr-CA" sz="2000" dirty="0" smtClean="0">
                <a:latin typeface="Comic Sans MS" panose="030F0702030302020204" pitchFamily="66" charset="0"/>
              </a:rPr>
              <a:t>Identifier des symptômes et tableau oui-non</a:t>
            </a:r>
          </a:p>
          <a:p>
            <a:r>
              <a:rPr lang="fr-CA" sz="2000" dirty="0" smtClean="0">
                <a:latin typeface="Comic Sans MS" panose="030F0702030302020204" pitchFamily="66" charset="0"/>
              </a:rPr>
              <a:t>Stratégies idéales pour moi</a:t>
            </a:r>
          </a:p>
          <a:p>
            <a:r>
              <a:rPr lang="fr-CA" sz="2000" dirty="0" smtClean="0">
                <a:latin typeface="Comic Sans MS" panose="030F0702030302020204" pitchFamily="66" charset="0"/>
              </a:rPr>
              <a:t>Identifier mon besoin de communiquer oralement et mon message</a:t>
            </a:r>
          </a:p>
          <a:p>
            <a:r>
              <a:rPr lang="fr-CA" sz="2000" dirty="0" smtClean="0">
                <a:latin typeface="Comic Sans MS" panose="030F0702030302020204" pitchFamily="66" charset="0"/>
              </a:rPr>
              <a:t>Définir mon sujet </a:t>
            </a:r>
          </a:p>
          <a:p>
            <a:r>
              <a:rPr lang="fr-CA" sz="2000" dirty="0" smtClean="0">
                <a:latin typeface="Comic Sans MS" panose="030F0702030302020204" pitchFamily="66" charset="0"/>
              </a:rPr>
              <a:t>Échelle d’appréciation </a:t>
            </a:r>
          </a:p>
          <a:p>
            <a:r>
              <a:rPr lang="fr-CA" sz="2000" dirty="0" smtClean="0">
                <a:latin typeface="Comic Sans MS" panose="030F0702030302020204" pitchFamily="66" charset="0"/>
              </a:rPr>
              <a:t>Mon profil de communicateur</a:t>
            </a:r>
          </a:p>
          <a:p>
            <a:r>
              <a:rPr lang="fr-CA" sz="2000" dirty="0" smtClean="0">
                <a:latin typeface="Comic Sans MS" panose="030F0702030302020204" pitchFamily="66" charset="0"/>
              </a:rPr>
              <a:t>Fiches d’observation et d’appréciation d’une présentation orale</a:t>
            </a:r>
          </a:p>
          <a:p>
            <a:r>
              <a:rPr lang="fr-CA" sz="2000" dirty="0" smtClean="0">
                <a:latin typeface="Comic Sans MS" panose="030F0702030302020204" pitchFamily="66" charset="0"/>
              </a:rPr>
              <a:t>Fiches d’évaluation et journal de bord</a:t>
            </a:r>
          </a:p>
          <a:p>
            <a:r>
              <a:rPr lang="fr-CA" sz="2000" dirty="0" smtClean="0">
                <a:latin typeface="Comic Sans MS" panose="030F0702030302020204" pitchFamily="66" charset="0"/>
              </a:rPr>
              <a:t>Certificat de fin de formation de 15 heures</a:t>
            </a:r>
          </a:p>
          <a:p>
            <a:r>
              <a:rPr lang="fr-CA" sz="2000" dirty="0" smtClean="0">
                <a:latin typeface="Comic Sans MS" panose="030F0702030302020204" pitchFamily="66" charset="0"/>
              </a:rPr>
              <a:t>Présentation des  3 compétences </a:t>
            </a:r>
          </a:p>
          <a:p>
            <a:r>
              <a:rPr lang="fr-CA" sz="2000" dirty="0" smtClean="0">
                <a:latin typeface="Comic Sans MS" panose="030F0702030302020204" pitchFamily="66" charset="0"/>
              </a:rPr>
              <a:t>Reconnaître forces et à travailler en écoute </a:t>
            </a:r>
            <a:r>
              <a:rPr lang="fr-CA" sz="2000" dirty="0" smtClean="0">
                <a:latin typeface="Comic Sans MS" panose="030F0702030302020204" pitchFamily="66" charset="0"/>
              </a:rPr>
              <a:t>active</a:t>
            </a:r>
          </a:p>
          <a:p>
            <a:pPr marL="0" indent="0">
              <a:buNone/>
            </a:pPr>
            <a:endParaRPr lang="fr-CA" sz="2000" dirty="0">
              <a:latin typeface="Comic Sans MS" panose="030F0702030302020204" pitchFamily="66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Françoise Tardy, enseignante FBC - FGA - CSRDN – Projet expérimental 2017-2018 – tardyf@csrdn.qc.ca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302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7968208" y="6225900"/>
            <a:ext cx="6297612" cy="365125"/>
          </a:xfrm>
        </p:spPr>
        <p:txBody>
          <a:bodyPr/>
          <a:lstStyle/>
          <a:p>
            <a:r>
              <a:rPr lang="fr-CA" smtClean="0"/>
              <a:t>Françoise Tardy, enseignante FBC - FGA - CSRDN – Projet expérimental 2017-2018 – tardyf@csrdn.qc.ca</a:t>
            </a: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28</a:t>
            </a:fld>
            <a:endParaRPr lang="fr-CA"/>
          </a:p>
        </p:txBody>
      </p:sp>
      <p:sp>
        <p:nvSpPr>
          <p:cNvPr id="4" name="AutoShape 2" descr="http://edu.csrdn.qc.ca/Secure/FileViewer.aspx?uri=pj%3aZtQms2n%2bCpGEkKG19%2f6UNG1nm9XZrKLigXuYVCafYqJtYCkSziRsL94iz8lt4strzxETCnf4jZAgZuGl%2fKWIr3BogczVYsFd%2farCZ0XqxcDY5ODVtOR3FZlHTz4QIbaqeFY8wLsbi8YFNDVFLuM3Gg%3d%3d%3dd%24&amp;filename=file%3aIMG_676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9758" y="367799"/>
            <a:ext cx="3235831" cy="311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95636" y="3702421"/>
            <a:ext cx="30480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03411" y="1577909"/>
            <a:ext cx="410525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http://edu.csrdn.qc.ca/Secure/FileViewer.aspx?uri=pj%3aZtQms2n%2bCpGEkKG19%2f6UNG1nm9XZrKLigXuYVCafYqJtYCkSziRsL94iz8lt4strzxETCnf4jZAgZuGl%2fKWIr3BogczVYsFd%2farCZ0XqxcBo%2fVkDGM9BmjFn0I7UBwI2pIMQ9AjcHZChw4QCExlINQ%3d%3d%3dd%24&amp;filename=file%3aIMG_677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82727" y="1587020"/>
            <a:ext cx="4242824" cy="357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23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5" y="188640"/>
            <a:ext cx="859666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>
                <a:latin typeface="Comic Sans MS" panose="030F0702030302020204" pitchFamily="66" charset="0"/>
              </a:rPr>
              <a:t>Références</a:t>
            </a:r>
            <a:endParaRPr lang="fr-CA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692696"/>
            <a:ext cx="11107299" cy="6408712"/>
          </a:xfrm>
        </p:spPr>
        <p:txBody>
          <a:bodyPr>
            <a:normAutofit/>
          </a:bodyPr>
          <a:lstStyle/>
          <a:p>
            <a:pPr>
              <a:buClr>
                <a:srgbClr val="90C226"/>
              </a:buClr>
            </a:pPr>
            <a:r>
              <a:rPr lang="fr-CA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Claude Webster</a:t>
            </a:r>
            <a:r>
              <a:rPr lang="fr-CA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, </a:t>
            </a:r>
            <a:r>
              <a:rPr lang="fr-CA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Atteindre sa zone d’excellence – Guide pour travailler sous pression,  </a:t>
            </a:r>
            <a:r>
              <a:rPr lang="fr-CA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Les Éditions de l’HOMME</a:t>
            </a:r>
            <a:r>
              <a:rPr lang="fr-CA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, </a:t>
            </a:r>
            <a:r>
              <a:rPr lang="fr-CA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Montréal, 2016.</a:t>
            </a:r>
          </a:p>
          <a:p>
            <a:pPr lvl="0">
              <a:buClr>
                <a:srgbClr val="90C226"/>
              </a:buClr>
            </a:pPr>
            <a:r>
              <a:rPr lang="fr-CA" sz="19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Emmanuelle </a:t>
            </a:r>
            <a:r>
              <a:rPr lang="fr-CA" sz="19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Bournival</a:t>
            </a:r>
            <a:r>
              <a:rPr lang="fr-CA" sz="19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</a:t>
            </a:r>
            <a:r>
              <a:rPr lang="fr-CA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(CSDL), </a:t>
            </a:r>
            <a:r>
              <a:rPr lang="fr-CA" sz="19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document élaboré par dans le cadre d'une recherche-action en communication orale en Table régionale de français au secondaire L.-L.-L</a:t>
            </a:r>
            <a:r>
              <a:rPr lang="fr-CA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., 2012.</a:t>
            </a:r>
          </a:p>
          <a:p>
            <a:pPr lvl="0">
              <a:buClr>
                <a:srgbClr val="90C226"/>
              </a:buClr>
            </a:pPr>
            <a:r>
              <a:rPr lang="fr-CA" sz="19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International </a:t>
            </a:r>
            <a:r>
              <a:rPr lang="fr-CA" sz="19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Federation</a:t>
            </a:r>
            <a:r>
              <a:rPr lang="fr-CA" sz="19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of Library Association and Institution </a:t>
            </a:r>
            <a:r>
              <a:rPr lang="fr-CA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– affiche de l’IFLA (</a:t>
            </a:r>
            <a:r>
              <a:rPr lang="fr-CA" sz="19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Fake</a:t>
            </a:r>
            <a:r>
              <a:rPr lang="fr-CA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news).</a:t>
            </a:r>
          </a:p>
          <a:p>
            <a:pPr lvl="0">
              <a:buClr>
                <a:srgbClr val="90C226"/>
              </a:buClr>
            </a:pPr>
            <a:r>
              <a:rPr lang="fr-CA" sz="19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Lizanne</a:t>
            </a:r>
            <a:r>
              <a:rPr lang="fr-CA" sz="19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Gagnon, Christian Dumais</a:t>
            </a:r>
            <a:r>
              <a:rPr lang="fr-CA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, </a:t>
            </a:r>
            <a:r>
              <a:rPr lang="fr-CA" sz="19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Enseigner l’oral, c’est possible</a:t>
            </a:r>
            <a:r>
              <a:rPr lang="fr-CA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, 18 ateliers formatifs clés en main, </a:t>
            </a:r>
            <a:r>
              <a:rPr lang="fr-CA" sz="19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Chenelière</a:t>
            </a:r>
            <a:r>
              <a:rPr lang="fr-CA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éducation, 2014.</a:t>
            </a:r>
          </a:p>
          <a:p>
            <a:pPr lvl="0">
              <a:buClr>
                <a:srgbClr val="90C226"/>
              </a:buClr>
            </a:pPr>
            <a:r>
              <a:rPr lang="fr-CA" sz="19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Lizanne</a:t>
            </a:r>
            <a:r>
              <a:rPr lang="fr-CA" sz="19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Gagnon, </a:t>
            </a:r>
            <a:r>
              <a:rPr lang="fr-CA" sz="19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Enseigner l’oral au secondaire, séquences didactiques intégrées et outils d’évaluation</a:t>
            </a:r>
            <a:r>
              <a:rPr lang="fr-CA" sz="19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,</a:t>
            </a:r>
            <a:r>
              <a:rPr lang="fr-CA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</a:t>
            </a:r>
            <a:r>
              <a:rPr lang="fr-CA" sz="19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Chenelière</a:t>
            </a:r>
            <a:r>
              <a:rPr lang="fr-CA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éducation, 2007. </a:t>
            </a:r>
          </a:p>
          <a:p>
            <a:pPr>
              <a:buClr>
                <a:srgbClr val="90C226"/>
              </a:buClr>
            </a:pPr>
            <a:r>
              <a:rPr lang="fr-CA" sz="19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Marie-Claude Gélinas</a:t>
            </a:r>
            <a:r>
              <a:rPr lang="fr-CA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, </a:t>
            </a:r>
            <a:r>
              <a:rPr lang="fr-CA" sz="19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La communication-Notions fondamentales</a:t>
            </a:r>
            <a:r>
              <a:rPr lang="fr-CA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, Les édition CEC, 2</a:t>
            </a:r>
            <a:r>
              <a:rPr lang="fr-CA" sz="1900" baseline="30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e</a:t>
            </a:r>
            <a:r>
              <a:rPr lang="fr-CA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édition, 2015.</a:t>
            </a:r>
          </a:p>
          <a:p>
            <a:pPr lvl="0">
              <a:buClr>
                <a:srgbClr val="90C226"/>
              </a:buClr>
            </a:pPr>
            <a:r>
              <a:rPr lang="fr-CA" sz="19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Sonia </a:t>
            </a:r>
            <a:r>
              <a:rPr lang="fr-CA" sz="19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Lupien</a:t>
            </a:r>
            <a:r>
              <a:rPr lang="fr-CA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, sonialupien.com, </a:t>
            </a:r>
            <a:r>
              <a:rPr lang="fr-CA" sz="19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Spin ton stress</a:t>
            </a:r>
            <a:r>
              <a:rPr lang="fr-CA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, Découverte, Radio-Canada, 2009. </a:t>
            </a:r>
            <a:r>
              <a:rPr lang="fr-CA" dirty="0" smtClean="0">
                <a:solidFill>
                  <a:prstClr val="black">
                    <a:lumMod val="75000"/>
                    <a:lumOff val="25000"/>
                  </a:prstClr>
                </a:solidFill>
                <a:hlinkClick r:id="rId2"/>
              </a:rPr>
              <a:t>http</a:t>
            </a:r>
            <a:r>
              <a:rPr lang="fr-CA" dirty="0">
                <a:solidFill>
                  <a:prstClr val="black">
                    <a:lumMod val="75000"/>
                    <a:lumOff val="25000"/>
                  </a:prstClr>
                </a:solidFill>
                <a:hlinkClick r:id="rId2"/>
              </a:rPr>
              <a:t>://sonialupien.com</a:t>
            </a:r>
            <a:r>
              <a:rPr lang="fr-CA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</a:t>
            </a:r>
            <a:endParaRPr lang="fr-CA" sz="1900" dirty="0" smtClean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  <a:p>
            <a:pPr lvl="0">
              <a:buClr>
                <a:srgbClr val="90C226"/>
              </a:buClr>
            </a:pPr>
            <a:r>
              <a:rPr lang="fr-CA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  <a:hlinkClick r:id="rId3"/>
              </a:rPr>
              <a:t>https://</a:t>
            </a:r>
            <a:r>
              <a:rPr lang="fr-CA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  <a:hlinkClick r:id="rId3"/>
              </a:rPr>
              <a:t>www.youtube.com/watch?v=t2nrEgEF8-o</a:t>
            </a:r>
            <a:r>
              <a:rPr lang="fr-CA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; </a:t>
            </a:r>
            <a:endParaRPr lang="fr-CA" dirty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  <a:p>
            <a:pPr lvl="0">
              <a:buClr>
                <a:srgbClr val="90C226"/>
              </a:buClr>
            </a:pPr>
            <a:endParaRPr lang="fr-CA" sz="1900" dirty="0" smtClean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  <a:p>
            <a:pPr lvl="0">
              <a:buClr>
                <a:srgbClr val="90C226"/>
              </a:buClr>
            </a:pPr>
            <a:r>
              <a:rPr lang="fr-CA" sz="19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Images</a:t>
            </a:r>
            <a:r>
              <a:rPr lang="fr-CA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: https</a:t>
            </a:r>
            <a:r>
              <a:rPr lang="fr-CA" sz="1900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://</a:t>
            </a:r>
            <a:r>
              <a:rPr lang="fr-CA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pixabay.com/fr</a:t>
            </a:r>
          </a:p>
          <a:p>
            <a:pPr lvl="0">
              <a:buClr>
                <a:srgbClr val="90C226"/>
              </a:buClr>
            </a:pPr>
            <a:endParaRPr lang="fr-CA" sz="1900" dirty="0" smtClean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  <a:p>
            <a:endParaRPr lang="fr-CA" dirty="0">
              <a:latin typeface="Comic Sans MS" panose="030F0702030302020204" pitchFamily="66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Françoise Tardy, enseignante FBC - FGA - CSRDN – Projet expérimental 2017-2018 – tardyf@csrdn.qc.ca</a:t>
            </a:r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10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12712" y="404664"/>
            <a:ext cx="11377264" cy="1714376"/>
          </a:xfrm>
        </p:spPr>
        <p:txBody>
          <a:bodyPr>
            <a:noAutofit/>
          </a:bodyPr>
          <a:lstStyle/>
          <a:p>
            <a:pPr algn="ctr"/>
            <a:r>
              <a:rPr lang="fr-CA" sz="4400" dirty="0" smtClean="0">
                <a:latin typeface="Comic Sans MS" panose="030F0702030302020204" pitchFamily="66" charset="0"/>
              </a:rPr>
              <a:t>Pourquoi choisir d’enseigner l’oral ?</a:t>
            </a:r>
            <a:endParaRPr lang="fr-CA" sz="4400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340768"/>
            <a:ext cx="10387218" cy="4700595"/>
          </a:xfrm>
        </p:spPr>
        <p:txBody>
          <a:bodyPr>
            <a:normAutofit/>
          </a:bodyPr>
          <a:lstStyle/>
          <a:p>
            <a:r>
              <a:rPr lang="fr-CA" sz="4400" dirty="0">
                <a:latin typeface="Comic Sans MS" panose="030F0702030302020204" pitchFamily="66" charset="0"/>
              </a:rPr>
              <a:t>Miser sur l’enseignement efficace </a:t>
            </a:r>
            <a:r>
              <a:rPr lang="fr-CA" sz="4400" dirty="0" smtClean="0">
                <a:latin typeface="Comic Sans MS" panose="030F0702030302020204" pitchFamily="66" charset="0"/>
              </a:rPr>
              <a:t>et non sur une feuille conseils </a:t>
            </a:r>
            <a:r>
              <a:rPr lang="fr-CA" sz="2000" dirty="0" smtClean="0">
                <a:latin typeface="Comic Sans MS" panose="030F0702030302020204" pitchFamily="66" charset="0"/>
                <a:hlinkClick r:id="rId2" action="ppaction://hlinkfile"/>
              </a:rPr>
              <a:t>Avant le projet de décloisonnement</a:t>
            </a:r>
            <a:endParaRPr lang="fr-CA" sz="2000" dirty="0">
              <a:latin typeface="Comic Sans MS" panose="030F0702030302020204" pitchFamily="66" charset="0"/>
            </a:endParaRPr>
          </a:p>
          <a:p>
            <a:r>
              <a:rPr lang="fr-CA" sz="4400" dirty="0" smtClean="0">
                <a:latin typeface="Comic Sans MS" panose="030F0702030302020204" pitchFamily="66" charset="0"/>
              </a:rPr>
              <a:t>Augmenter le sentiment de compétence</a:t>
            </a:r>
          </a:p>
          <a:p>
            <a:pPr marL="0" indent="0">
              <a:buNone/>
            </a:pPr>
            <a:endParaRPr lang="fr-CA" sz="4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CA" sz="4400" dirty="0">
              <a:latin typeface="Comic Sans MS" panose="030F0702030302020204" pitchFamily="66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23392" y="6041372"/>
            <a:ext cx="10729191" cy="365125"/>
          </a:xfrm>
        </p:spPr>
        <p:txBody>
          <a:bodyPr/>
          <a:lstStyle/>
          <a:p>
            <a:pPr lvl="0"/>
            <a:r>
              <a:rPr lang="fr-CA" sz="1100" dirty="0">
                <a:solidFill>
                  <a:prstClr val="black">
                    <a:tint val="75000"/>
                  </a:prstClr>
                </a:solidFill>
                <a:latin typeface="Comic Sans MS" panose="030F0702030302020204" pitchFamily="66" charset="0"/>
              </a:rPr>
              <a:t>Françoise </a:t>
            </a:r>
            <a:r>
              <a:rPr lang="fr-CA" sz="1100" dirty="0" err="1">
                <a:solidFill>
                  <a:prstClr val="black">
                    <a:tint val="75000"/>
                  </a:prstClr>
                </a:solidFill>
                <a:latin typeface="Comic Sans MS" panose="030F0702030302020204" pitchFamily="66" charset="0"/>
              </a:rPr>
              <a:t>Tardy</a:t>
            </a:r>
            <a:r>
              <a:rPr lang="fr-CA" sz="1100" dirty="0">
                <a:solidFill>
                  <a:prstClr val="black">
                    <a:tint val="75000"/>
                  </a:prstClr>
                </a:solidFill>
                <a:latin typeface="Comic Sans MS" panose="030F0702030302020204" pitchFamily="66" charset="0"/>
              </a:rPr>
              <a:t>, enseignante FBC - FGA - CSRDN – Projet expérimental 2017-2018 – tardyf@csrdn.qc.ca</a:t>
            </a:r>
            <a:endParaRPr lang="fr-CA" sz="1100" dirty="0">
              <a:solidFill>
                <a:prstClr val="black">
                  <a:tint val="75000"/>
                </a:prst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3</a:t>
            </a:fld>
            <a:endParaRPr lang="fr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3933056"/>
            <a:ext cx="5544616" cy="182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3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5583" y="0"/>
            <a:ext cx="8596668" cy="764704"/>
          </a:xfrm>
        </p:spPr>
        <p:txBody>
          <a:bodyPr/>
          <a:lstStyle/>
          <a:p>
            <a:pPr algn="ctr"/>
            <a:r>
              <a:rPr lang="fr-CA" dirty="0">
                <a:solidFill>
                  <a:srgbClr val="90C226"/>
                </a:solidFill>
                <a:latin typeface="Comic Sans MS" panose="030F0702030302020204" pitchFamily="66" charset="0"/>
              </a:rPr>
              <a:t>Annexe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5360" y="620688"/>
            <a:ext cx="11216915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3200" dirty="0" smtClean="0">
                <a:latin typeface="Comic Sans MS" panose="030F0702030302020204" pitchFamily="66" charset="0"/>
              </a:rPr>
              <a:t>Vous aurez accès aux documents suivants sur le site de l’AQIFGA </a:t>
            </a:r>
          </a:p>
          <a:p>
            <a:r>
              <a:rPr lang="fr-CA" sz="3200" dirty="0" smtClean="0">
                <a:latin typeface="Comic Sans MS" panose="030F0702030302020204" pitchFamily="66" charset="0"/>
              </a:rPr>
              <a:t>Ce document de présentation </a:t>
            </a:r>
          </a:p>
          <a:p>
            <a:r>
              <a:rPr lang="fr-CA" sz="3200" dirty="0">
                <a:latin typeface="Comic Sans MS" panose="030F0702030302020204" pitchFamily="66" charset="0"/>
              </a:rPr>
              <a:t>Tous les documents en hyperliens mis dans un dossier</a:t>
            </a:r>
          </a:p>
          <a:p>
            <a:pPr lvl="2"/>
            <a:r>
              <a:rPr lang="fr-CA" sz="2800" dirty="0" smtClean="0">
                <a:latin typeface="Comic Sans MS" panose="030F0702030302020204" pitchFamily="66" charset="0"/>
              </a:rPr>
              <a:t>Grilles </a:t>
            </a:r>
            <a:r>
              <a:rPr lang="fr-CA" sz="2800" dirty="0">
                <a:latin typeface="Comic Sans MS" panose="030F0702030302020204" pitchFamily="66" charset="0"/>
              </a:rPr>
              <a:t>d’évaluation et de </a:t>
            </a:r>
            <a:r>
              <a:rPr lang="fr-CA" sz="2800" dirty="0" smtClean="0">
                <a:latin typeface="Comic Sans MS" panose="030F0702030302020204" pitchFamily="66" charset="0"/>
              </a:rPr>
              <a:t>rétroaction</a:t>
            </a:r>
            <a:endParaRPr lang="fr-CA" sz="2800" dirty="0">
              <a:latin typeface="Comic Sans MS" panose="030F0702030302020204" pitchFamily="66" charset="0"/>
            </a:endParaRPr>
          </a:p>
          <a:p>
            <a:pPr lvl="2"/>
            <a:r>
              <a:rPr lang="fr-CA" sz="2800" dirty="0" smtClean="0">
                <a:latin typeface="Comic Sans MS" panose="030F0702030302020204" pitchFamily="66" charset="0"/>
              </a:rPr>
              <a:t>Engagement de l’élève et consentement</a:t>
            </a:r>
            <a:endParaRPr lang="fr-CA" sz="2800" dirty="0">
              <a:latin typeface="Comic Sans MS" panose="030F0702030302020204" pitchFamily="66" charset="0"/>
            </a:endParaRPr>
          </a:p>
          <a:p>
            <a:pPr lvl="2"/>
            <a:r>
              <a:rPr lang="fr-CA" sz="2800" dirty="0" smtClean="0">
                <a:latin typeface="Comic Sans MS" panose="030F0702030302020204" pitchFamily="66" charset="0"/>
              </a:rPr>
              <a:t>Questionnaire : bilan de l’élève pour amélioration continue du cours de CO</a:t>
            </a:r>
          </a:p>
          <a:p>
            <a:pPr lvl="2"/>
            <a:r>
              <a:rPr lang="fr-CA" sz="2800" dirty="0" smtClean="0">
                <a:latin typeface="Comic Sans MS" panose="030F0702030302020204" pitchFamily="66" charset="0"/>
              </a:rPr>
              <a:t>Certificat vierge attestant la participation</a:t>
            </a:r>
          </a:p>
          <a:p>
            <a:pPr lvl="2"/>
            <a:r>
              <a:rPr lang="fr-CA" sz="2800" dirty="0" smtClean="0">
                <a:latin typeface="Comic Sans MS" panose="030F0702030302020204" pitchFamily="66" charset="0"/>
              </a:rPr>
              <a:t>Autres documents sur demande 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9120336" y="6237312"/>
            <a:ext cx="3240360" cy="620688"/>
          </a:xfrm>
        </p:spPr>
        <p:txBody>
          <a:bodyPr/>
          <a:lstStyle/>
          <a:p>
            <a:r>
              <a:rPr lang="fr-CA" smtClean="0"/>
              <a:t>Françoise Tardy, enseignante FBC - FGA - CSRDN – Projet expérimental 2017-2018 – tardyf@csrdn.qc.ca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408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Françoise Tardy, enseignante FBC - FGA - CSRDN – Projet expérimental 2017-2018 – tardyf@csrdn.qc.ca</a:t>
            </a:r>
            <a:endParaRPr lang="fr-CA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31</a:t>
            </a:fld>
            <a:endParaRPr lang="fr-CA"/>
          </a:p>
        </p:txBody>
      </p:sp>
      <p:sp>
        <p:nvSpPr>
          <p:cNvPr id="4" name="Rectangle 3"/>
          <p:cNvSpPr/>
          <p:nvPr/>
        </p:nvSpPr>
        <p:spPr>
          <a:xfrm>
            <a:off x="263352" y="1351508"/>
            <a:ext cx="11809312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CA" sz="8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Oh </a:t>
            </a:r>
            <a:r>
              <a:rPr lang="fr-CA" sz="8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non!!! C’est </a:t>
            </a:r>
            <a:r>
              <a:rPr lang="fr-CA" sz="8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fini!</a:t>
            </a:r>
            <a:r>
              <a:rPr lang="fr-CA" sz="8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fr-CA" sz="88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CA" sz="6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Merci de votre écoute !</a:t>
            </a: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fr-CA" sz="6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CA" sz="6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Et chez vous ?  </a:t>
            </a:r>
            <a:endParaRPr lang="fr-CA" sz="6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9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336" y="332657"/>
            <a:ext cx="10369152" cy="720080"/>
          </a:xfrm>
        </p:spPr>
        <p:txBody>
          <a:bodyPr>
            <a:noAutofit/>
          </a:bodyPr>
          <a:lstStyle/>
          <a:p>
            <a:pPr algn="ctr"/>
            <a:r>
              <a:rPr lang="fr-CA" sz="4400" dirty="0">
                <a:latin typeface="Comic Sans MS" panose="030F0702030302020204" pitchFamily="66" charset="0"/>
              </a:rPr>
              <a:t>Pourquoi </a:t>
            </a:r>
            <a:r>
              <a:rPr lang="fr-CA" sz="4400" dirty="0" smtClean="0">
                <a:latin typeface="Comic Sans MS" panose="030F0702030302020204" pitchFamily="66" charset="0"/>
              </a:rPr>
              <a:t>en décloisonnement? </a:t>
            </a:r>
            <a:endParaRPr lang="fr-CA" sz="4400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5360" y="1387866"/>
            <a:ext cx="11521280" cy="1321054"/>
          </a:xfrm>
        </p:spPr>
        <p:txBody>
          <a:bodyPr>
            <a:normAutofit/>
          </a:bodyPr>
          <a:lstStyle/>
          <a:p>
            <a:pPr lvl="1" algn="just"/>
            <a:r>
              <a:rPr lang="fr-CA" sz="3500" dirty="0" smtClean="0">
                <a:latin typeface="Comic Sans MS" panose="030F0702030302020204" pitchFamily="66" charset="0"/>
              </a:rPr>
              <a:t>Miser sur les forces complémentaires d’une équipe et sur le plaisir d’enseigner</a:t>
            </a:r>
          </a:p>
          <a:p>
            <a:pPr marL="457200" lvl="1" indent="0" algn="just">
              <a:buNone/>
            </a:pPr>
            <a:endParaRPr lang="fr-CA" sz="3500" dirty="0" smtClean="0">
              <a:latin typeface="Comic Sans MS" panose="030F0702030302020204" pitchFamily="66" charset="0"/>
            </a:endParaRPr>
          </a:p>
          <a:p>
            <a:pPr lvl="2">
              <a:buClr>
                <a:srgbClr val="90C226"/>
              </a:buClr>
            </a:pPr>
            <a:endParaRPr lang="fr-CA" sz="3200" dirty="0" smtClean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  <a:p>
            <a:endParaRPr lang="fr-CA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695400" y="6497960"/>
            <a:ext cx="6279547" cy="360040"/>
          </a:xfrm>
        </p:spPr>
        <p:txBody>
          <a:bodyPr/>
          <a:lstStyle/>
          <a:p>
            <a:r>
              <a:rPr lang="fr-CA" dirty="0" smtClean="0"/>
              <a:t>Françoise </a:t>
            </a:r>
            <a:r>
              <a:rPr lang="fr-CA" dirty="0" err="1" smtClean="0"/>
              <a:t>Tardy</a:t>
            </a:r>
            <a:r>
              <a:rPr lang="fr-CA" dirty="0" smtClean="0"/>
              <a:t>, enseignante FBC - FGA - CSRDN – Projet expérimental 2017-2018 – tardyf@csrdn.qc.ca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4</a:t>
            </a:fld>
            <a:endParaRPr lang="fr-CA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672" y="3645024"/>
            <a:ext cx="3072813" cy="22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79376" y="2708920"/>
            <a:ext cx="1072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254965" y="2673858"/>
            <a:ext cx="11449272" cy="3836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CA" sz="3500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Se donner une vision de l’enseignement de la communication orale</a:t>
            </a:r>
          </a:p>
          <a:p>
            <a:pPr marL="2057400" lvl="4" indent="-2286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CA" sz="3500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Niveau 1 : </a:t>
            </a:r>
            <a:r>
              <a:rPr lang="fr-CA" sz="3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P102- </a:t>
            </a:r>
            <a:r>
              <a:rPr lang="fr-CA" sz="3500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P103 </a:t>
            </a:r>
          </a:p>
          <a:p>
            <a:pPr marL="2057400" lvl="4" indent="-2286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CA" sz="3500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Niveau 2 : P105 – P106 – P107 </a:t>
            </a:r>
          </a:p>
          <a:p>
            <a:pPr marL="2057400" lvl="4" indent="-2286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CA" sz="3500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Niveau 3 : FRA1104 </a:t>
            </a:r>
          </a:p>
          <a:p>
            <a:pPr marL="2057400" lvl="4" indent="-2286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CA" sz="3500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Niveau 4 : FRA2101 </a:t>
            </a:r>
          </a:p>
        </p:txBody>
      </p:sp>
    </p:spTree>
    <p:extLst>
      <p:ext uri="{BB962C8B-B14F-4D97-AF65-F5344CB8AC3E}">
        <p14:creationId xmlns:p14="http://schemas.microsoft.com/office/powerpoint/2010/main" val="324069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4005085"/>
            <a:ext cx="3153222" cy="285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336" y="0"/>
            <a:ext cx="12072664" cy="1196752"/>
          </a:xfrm>
        </p:spPr>
        <p:txBody>
          <a:bodyPr>
            <a:normAutofit fontScale="90000"/>
          </a:bodyPr>
          <a:lstStyle/>
          <a:p>
            <a:r>
              <a:rPr lang="fr-CA" sz="4000" b="1" dirty="0" smtClean="0">
                <a:latin typeface="Comic Sans MS" panose="030F0702030302020204" pitchFamily="66" charset="0"/>
              </a:rPr>
              <a:t>Pourquoi en petite cohorte multi-niveaux ? </a:t>
            </a:r>
            <a:br>
              <a:rPr lang="fr-CA" sz="4000" b="1" dirty="0" smtClean="0">
                <a:latin typeface="Comic Sans MS" panose="030F0702030302020204" pitchFamily="66" charset="0"/>
              </a:rPr>
            </a:br>
            <a:endParaRPr lang="fr-CA" sz="4000" b="1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336" y="1268760"/>
            <a:ext cx="11161247" cy="6048681"/>
          </a:xfrm>
        </p:spPr>
        <p:txBody>
          <a:bodyPr>
            <a:normAutofit/>
          </a:bodyPr>
          <a:lstStyle/>
          <a:p>
            <a:r>
              <a:rPr lang="fr-CA" sz="4000" dirty="0" smtClean="0">
                <a:latin typeface="Comic Sans MS" panose="030F0702030302020204" pitchFamily="66" charset="0"/>
                <a:hlinkClick r:id="rId3" action="ppaction://hlinkfile"/>
              </a:rPr>
              <a:t>Feuille </a:t>
            </a:r>
            <a:r>
              <a:rPr lang="fr-CA" sz="4000" dirty="0">
                <a:latin typeface="Comic Sans MS" panose="030F0702030302020204" pitchFamily="66" charset="0"/>
                <a:hlinkClick r:id="rId3" action="ppaction://hlinkfile"/>
              </a:rPr>
              <a:t>de présence et </a:t>
            </a:r>
            <a:r>
              <a:rPr lang="fr-CA" sz="4000" dirty="0" smtClean="0">
                <a:latin typeface="Comic Sans MS" panose="030F0702030302020204" pitchFamily="66" charset="0"/>
                <a:hlinkClick r:id="rId3" action="ppaction://hlinkfile"/>
              </a:rPr>
              <a:t>participation</a:t>
            </a:r>
            <a:endParaRPr lang="fr-CA" sz="4000" dirty="0" smtClean="0">
              <a:latin typeface="Comic Sans MS" panose="030F0702030302020204" pitchFamily="66" charset="0"/>
            </a:endParaRPr>
          </a:p>
          <a:p>
            <a:r>
              <a:rPr lang="fr-CA" sz="4000" dirty="0" smtClean="0">
                <a:latin typeface="Comic Sans MS" panose="030F0702030302020204" pitchFamily="66" charset="0"/>
              </a:rPr>
              <a:t>Évaluer moins et enseigner plus </a:t>
            </a:r>
          </a:p>
          <a:p>
            <a:pPr lvl="1"/>
            <a:r>
              <a:rPr lang="fr-CA" sz="4000" dirty="0" smtClean="0">
                <a:latin typeface="Comic Sans MS" panose="030F0702030302020204" pitchFamily="66" charset="0"/>
              </a:rPr>
              <a:t>4 évaluations au lieu de 7 en </a:t>
            </a:r>
            <a:r>
              <a:rPr lang="fr-CA" sz="4000" dirty="0" smtClean="0">
                <a:latin typeface="Comic Sans MS" panose="030F0702030302020204" pitchFamily="66" charset="0"/>
              </a:rPr>
              <a:t>FBC</a:t>
            </a:r>
            <a:endParaRPr lang="fr-CA" sz="4000" dirty="0" smtClean="0">
              <a:latin typeface="Comic Sans MS" panose="030F0702030302020204" pitchFamily="66" charset="0"/>
            </a:endParaRPr>
          </a:p>
          <a:p>
            <a:r>
              <a:rPr lang="fr-CA" sz="4000" dirty="0" smtClean="0">
                <a:latin typeface="Comic Sans MS" panose="030F0702030302020204" pitchFamily="66" charset="0"/>
              </a:rPr>
              <a:t>Diminuer la récurrence des </a:t>
            </a:r>
            <a:r>
              <a:rPr lang="fr-CA" sz="4000" dirty="0" smtClean="0">
                <a:latin typeface="Comic Sans MS" panose="030F0702030302020204" pitchFamily="66" charset="0"/>
              </a:rPr>
              <a:t>erreurs</a:t>
            </a:r>
            <a:endParaRPr lang="fr-CA" sz="4000" dirty="0" smtClean="0">
              <a:latin typeface="Comic Sans MS" panose="030F0702030302020204" pitchFamily="66" charset="0"/>
            </a:endParaRPr>
          </a:p>
          <a:p>
            <a:r>
              <a:rPr lang="fr-CA" sz="4000" dirty="0" smtClean="0">
                <a:latin typeface="Comic Sans MS" panose="030F0702030302020204" pitchFamily="66" charset="0"/>
              </a:rPr>
              <a:t>Augmenter le sentiment de réussite </a:t>
            </a:r>
            <a:endParaRPr lang="fr-CA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CA" sz="4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CA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CA" dirty="0" smtClean="0">
              <a:latin typeface="Comic Sans MS" panose="030F0702030302020204" pitchFamily="66" charset="0"/>
            </a:endParaRPr>
          </a:p>
          <a:p>
            <a:endParaRPr lang="fr-CA" dirty="0" smtClean="0"/>
          </a:p>
          <a:p>
            <a:endParaRPr lang="fr-CA" dirty="0" smtClean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551384" y="6041372"/>
            <a:ext cx="11434141" cy="365125"/>
          </a:xfrm>
        </p:spPr>
        <p:txBody>
          <a:bodyPr/>
          <a:lstStyle/>
          <a:p>
            <a:r>
              <a:rPr lang="fr-CA" dirty="0" smtClean="0"/>
              <a:t>Françoise </a:t>
            </a:r>
            <a:r>
              <a:rPr lang="fr-CA" dirty="0" err="1" smtClean="0"/>
              <a:t>Tardy</a:t>
            </a:r>
            <a:r>
              <a:rPr lang="fr-CA" dirty="0" smtClean="0"/>
              <a:t>, enseignante FBC - FGA - CSRDN – Projet expérimental 2017-2018 – tardyf@csrdn.qc.ca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191345" y="6093296"/>
            <a:ext cx="8640960" cy="313201"/>
          </a:xfrm>
        </p:spPr>
        <p:txBody>
          <a:bodyPr/>
          <a:lstStyle/>
          <a:p>
            <a:fld id="{476B20A6-29C1-4FE4-8660-A44AA5299157}" type="slidenum">
              <a:rPr lang="fr-CA" smtClean="0"/>
              <a:t>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4369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385" y="332656"/>
            <a:ext cx="8722619" cy="864096"/>
          </a:xfrm>
        </p:spPr>
        <p:txBody>
          <a:bodyPr>
            <a:normAutofit/>
          </a:bodyPr>
          <a:lstStyle/>
          <a:p>
            <a:pPr algn="ctr"/>
            <a:r>
              <a:rPr lang="fr-CA" dirty="0" smtClean="0">
                <a:latin typeface="Comic Sans MS" panose="030F0702030302020204" pitchFamily="66" charset="0"/>
              </a:rPr>
              <a:t>L’impact de l’enseignement de l’oral  ?  </a:t>
            </a:r>
            <a:endParaRPr lang="fr-CA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95800" y="857317"/>
            <a:ext cx="7559228" cy="5400600"/>
          </a:xfrm>
        </p:spPr>
        <p:txBody>
          <a:bodyPr>
            <a:normAutofit fontScale="92500" lnSpcReduction="20000"/>
          </a:bodyPr>
          <a:lstStyle/>
          <a:p>
            <a:pPr lvl="1">
              <a:buClr>
                <a:srgbClr val="90C226"/>
              </a:buClr>
            </a:pPr>
            <a:r>
              <a:rPr lang="fr-CA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Aisance </a:t>
            </a:r>
            <a:endParaRPr lang="fr-CA" sz="3000" dirty="0" smtClean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  <a:p>
            <a:pPr lvl="1">
              <a:buClr>
                <a:srgbClr val="90C226"/>
              </a:buClr>
            </a:pPr>
            <a:r>
              <a:rPr lang="fr-CA" sz="3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Autonomie</a:t>
            </a:r>
            <a:endParaRPr lang="fr-CA" sz="3000" dirty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  <a:p>
            <a:pPr lvl="1">
              <a:buClr>
                <a:srgbClr val="90C226"/>
              </a:buClr>
            </a:pPr>
            <a:r>
              <a:rPr lang="fr-CA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Clarté de la </a:t>
            </a:r>
            <a:r>
              <a:rPr lang="fr-CA" sz="3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pensée</a:t>
            </a:r>
            <a:endParaRPr lang="fr-CA" sz="3000" dirty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  <a:p>
            <a:pPr lvl="1">
              <a:buClr>
                <a:srgbClr val="90C226"/>
              </a:buClr>
            </a:pPr>
            <a:r>
              <a:rPr lang="fr-CA" sz="3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Confiance </a:t>
            </a:r>
            <a:r>
              <a:rPr lang="fr-CA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et e</a:t>
            </a:r>
            <a:r>
              <a:rPr lang="fr-CA" sz="3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stime </a:t>
            </a:r>
            <a:r>
              <a:rPr lang="fr-CA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de soi </a:t>
            </a:r>
            <a:endParaRPr lang="fr-CA" sz="3000" dirty="0" smtClean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  <a:p>
            <a:pPr lvl="1">
              <a:buClr>
                <a:srgbClr val="90C226"/>
              </a:buClr>
            </a:pPr>
            <a:r>
              <a:rPr lang="fr-CA" sz="3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Connaissance </a:t>
            </a:r>
            <a:r>
              <a:rPr lang="fr-CA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de soi </a:t>
            </a:r>
            <a:endParaRPr lang="fr-CA" sz="3000" dirty="0" smtClean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  <a:p>
            <a:pPr lvl="1">
              <a:buClr>
                <a:srgbClr val="90C226"/>
              </a:buClr>
            </a:pPr>
            <a:r>
              <a:rPr lang="fr-CA" sz="3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Motivation : projet choisi par l’élève </a:t>
            </a:r>
          </a:p>
          <a:p>
            <a:pPr lvl="1">
              <a:buClr>
                <a:srgbClr val="90C226"/>
              </a:buClr>
            </a:pPr>
            <a:r>
              <a:rPr lang="fr-CA" sz="3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Sens </a:t>
            </a:r>
            <a:r>
              <a:rPr lang="fr-CA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de  l’observation </a:t>
            </a:r>
            <a:endParaRPr lang="fr-CA" sz="3000" dirty="0" smtClean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  <a:p>
            <a:pPr lvl="1">
              <a:buClr>
                <a:srgbClr val="90C226"/>
              </a:buClr>
            </a:pPr>
            <a:r>
              <a:rPr lang="fr-CA" sz="3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Sens </a:t>
            </a:r>
            <a:r>
              <a:rPr lang="fr-CA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de l’organisation </a:t>
            </a:r>
            <a:endParaRPr lang="fr-CA" sz="3000" dirty="0" smtClean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  <a:p>
            <a:pPr lvl="1">
              <a:buClr>
                <a:srgbClr val="90C226"/>
              </a:buClr>
            </a:pPr>
            <a:r>
              <a:rPr lang="fr-CA" sz="3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Sens </a:t>
            </a:r>
            <a:r>
              <a:rPr lang="fr-CA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critique </a:t>
            </a:r>
          </a:p>
          <a:p>
            <a:pPr lvl="1">
              <a:buClr>
                <a:srgbClr val="90C226"/>
              </a:buClr>
            </a:pPr>
            <a:r>
              <a:rPr lang="fr-CA" sz="3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Socialisation</a:t>
            </a:r>
            <a:endParaRPr lang="fr-CA" sz="3000" dirty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  <a:p>
            <a:pPr lvl="1">
              <a:buClr>
                <a:srgbClr val="90C226"/>
              </a:buClr>
            </a:pPr>
            <a:r>
              <a:rPr lang="fr-CA" sz="3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Transfert des apprentissages</a:t>
            </a:r>
            <a:endParaRPr lang="fr-CA" sz="3000" dirty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  <a:p>
            <a:endParaRPr lang="fr-CA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407368" y="6381328"/>
            <a:ext cx="11449272" cy="576064"/>
          </a:xfrm>
        </p:spPr>
        <p:txBody>
          <a:bodyPr/>
          <a:lstStyle/>
          <a:p>
            <a:r>
              <a:rPr lang="fr-CA" dirty="0" smtClean="0"/>
              <a:t>Françoise </a:t>
            </a:r>
            <a:r>
              <a:rPr lang="fr-CA" dirty="0" err="1" smtClean="0"/>
              <a:t>Tardy</a:t>
            </a:r>
            <a:r>
              <a:rPr lang="fr-CA" dirty="0" smtClean="0"/>
              <a:t>, enseignante FBC - FGA - CSRDN – Projet expérimental 2017-2018 – tardyf@csrdn.qc.ca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6</a:t>
            </a:fld>
            <a:endParaRPr lang="fr-CA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2" y="1742018"/>
            <a:ext cx="3774628" cy="363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0340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68696" y="188640"/>
            <a:ext cx="9442698" cy="864096"/>
          </a:xfrm>
        </p:spPr>
        <p:txBody>
          <a:bodyPr>
            <a:normAutofit/>
          </a:bodyPr>
          <a:lstStyle/>
          <a:p>
            <a:pPr algn="ctr"/>
            <a:r>
              <a:rPr lang="fr-CA" dirty="0">
                <a:latin typeface="Comic Sans MS" panose="030F0702030302020204" pitchFamily="66" charset="0"/>
              </a:rPr>
              <a:t>Amener l’élève graduellement à </a:t>
            </a:r>
            <a:r>
              <a:rPr lang="fr-CA" dirty="0" smtClean="0">
                <a:latin typeface="Comic Sans MS" panose="030F0702030302020204" pitchFamily="66" charset="0"/>
              </a:rPr>
              <a:t>quoi? </a:t>
            </a:r>
            <a:endParaRPr lang="fr-CA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7408" y="1196752"/>
            <a:ext cx="11017224" cy="5110263"/>
          </a:xfrm>
        </p:spPr>
        <p:txBody>
          <a:bodyPr>
            <a:normAutofit/>
          </a:bodyPr>
          <a:lstStyle/>
          <a:p>
            <a:r>
              <a:rPr lang="fr-CA" sz="2800" dirty="0" smtClean="0">
                <a:latin typeface="Comic Sans MS" panose="030F0702030302020204" pitchFamily="66" charset="0"/>
              </a:rPr>
              <a:t>Prendre conscience : </a:t>
            </a:r>
          </a:p>
          <a:p>
            <a:pPr lvl="2"/>
            <a:r>
              <a:rPr lang="fr-CA" sz="2800" dirty="0" smtClean="0">
                <a:latin typeface="Comic Sans MS" panose="030F0702030302020204" pitchFamily="66" charset="0"/>
              </a:rPr>
              <a:t>préparation rigoureuse</a:t>
            </a:r>
          </a:p>
          <a:p>
            <a:pPr lvl="2"/>
            <a:r>
              <a:rPr lang="fr-CA" sz="2800" dirty="0" smtClean="0">
                <a:latin typeface="Comic Sans MS" panose="030F0702030302020204" pitchFamily="66" charset="0"/>
              </a:rPr>
              <a:t>attitude positive</a:t>
            </a:r>
          </a:p>
          <a:p>
            <a:pPr lvl="2"/>
            <a:r>
              <a:rPr lang="fr-CA" sz="2800" dirty="0" smtClean="0">
                <a:latin typeface="Comic Sans MS" panose="030F0702030302020204" pitchFamily="66" charset="0"/>
              </a:rPr>
              <a:t>engagement envers soi et le groupe </a:t>
            </a:r>
            <a:r>
              <a:rPr lang="fr-CA" dirty="0" smtClean="0">
                <a:latin typeface="Comic Sans MS" panose="030F0702030302020204" pitchFamily="66" charset="0"/>
                <a:hlinkClick r:id="rId2" action="ppaction://hlinkfile"/>
              </a:rPr>
              <a:t>Engagement et autorisation de l'élève</a:t>
            </a:r>
            <a:endParaRPr lang="fr-CA" dirty="0" smtClean="0">
              <a:latin typeface="Comic Sans MS" panose="030F0702030302020204" pitchFamily="66" charset="0"/>
            </a:endParaRPr>
          </a:p>
          <a:p>
            <a:pPr marL="914400" lvl="2" indent="0">
              <a:buNone/>
            </a:pPr>
            <a:endParaRPr lang="fr-CA" sz="2800" dirty="0" smtClean="0">
              <a:latin typeface="Comic Sans MS" panose="030F0702030302020204" pitchFamily="66" charset="0"/>
            </a:endParaRPr>
          </a:p>
          <a:p>
            <a:r>
              <a:rPr lang="fr-CA" sz="2800" dirty="0">
                <a:latin typeface="Comic Sans MS" panose="030F0702030302020204" pitchFamily="66" charset="0"/>
              </a:rPr>
              <a:t>Découvrir la force de la rétroaction par les </a:t>
            </a:r>
            <a:r>
              <a:rPr lang="fr-CA" sz="2800" dirty="0" smtClean="0">
                <a:latin typeface="Comic Sans MS" panose="030F0702030302020204" pitchFamily="66" charset="0"/>
              </a:rPr>
              <a:t>pairs</a:t>
            </a:r>
          </a:p>
          <a:p>
            <a:endParaRPr lang="fr-CA" sz="2800" dirty="0">
              <a:latin typeface="Comic Sans MS" panose="030F0702030302020204" pitchFamily="66" charset="0"/>
            </a:endParaRPr>
          </a:p>
          <a:p>
            <a:r>
              <a:rPr lang="fr-CA" sz="2800" dirty="0" smtClean="0">
                <a:latin typeface="Comic Sans MS" panose="030F0702030302020204" pitchFamily="66" charset="0"/>
              </a:rPr>
              <a:t>Se </a:t>
            </a:r>
            <a:r>
              <a:rPr lang="fr-CA" sz="2800" dirty="0">
                <a:latin typeface="Comic Sans MS" panose="030F0702030302020204" pitchFamily="66" charset="0"/>
              </a:rPr>
              <a:t>réaliser </a:t>
            </a:r>
            <a:r>
              <a:rPr lang="fr-CA" sz="2800" dirty="0" smtClean="0">
                <a:latin typeface="Comic Sans MS" panose="030F0702030302020204" pitchFamily="66" charset="0"/>
              </a:rPr>
              <a:t>dans une prise de parole authentique </a:t>
            </a:r>
          </a:p>
          <a:p>
            <a:endParaRPr lang="fr-CA" sz="28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 smtClean="0">
                <a:solidFill>
                  <a:prstClr val="black">
                    <a:tint val="75000"/>
                  </a:prstClr>
                </a:solidFill>
              </a:rPr>
              <a:t>Françoise </a:t>
            </a:r>
            <a:r>
              <a:rPr lang="fr-CA" dirty="0" err="1" smtClean="0">
                <a:solidFill>
                  <a:prstClr val="black">
                    <a:tint val="75000"/>
                  </a:prstClr>
                </a:solidFill>
              </a:rPr>
              <a:t>Tardy</a:t>
            </a:r>
            <a:r>
              <a:rPr lang="fr-CA" dirty="0" smtClean="0">
                <a:solidFill>
                  <a:prstClr val="black">
                    <a:tint val="75000"/>
                  </a:prstClr>
                </a:solidFill>
              </a:rPr>
              <a:t>, enseignante FBC - FGA - CSRDN – Projet expérimental 2017-2018 – tardyf@csrdn.qc.ca</a:t>
            </a:r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>
                <a:solidFill>
                  <a:srgbClr val="90C226"/>
                </a:solidFill>
              </a:rPr>
              <a:pPr/>
              <a:t>7</a:t>
            </a:fld>
            <a:endParaRPr lang="fr-CA">
              <a:solidFill>
                <a:srgbClr val="90C226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856822"/>
            <a:ext cx="3233270" cy="206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66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5" y="332656"/>
            <a:ext cx="8596668" cy="936104"/>
          </a:xfrm>
        </p:spPr>
        <p:txBody>
          <a:bodyPr/>
          <a:lstStyle/>
          <a:p>
            <a:pPr algn="ctr"/>
            <a:r>
              <a:rPr lang="fr-CA" dirty="0" smtClean="0">
                <a:latin typeface="Comic Sans MS" panose="030F0702030302020204" pitchFamily="66" charset="0"/>
              </a:rPr>
              <a:t>Élève et évaluation</a:t>
            </a:r>
            <a:endParaRPr lang="fr-CA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9416" y="1412776"/>
            <a:ext cx="8856984" cy="4752528"/>
          </a:xfrm>
        </p:spPr>
        <p:txBody>
          <a:bodyPr>
            <a:normAutofit/>
          </a:bodyPr>
          <a:lstStyle/>
          <a:p>
            <a:r>
              <a:rPr lang="fr-CA" sz="3600" dirty="0" smtClean="0">
                <a:latin typeface="Comic Sans MS" panose="030F0702030302020204" pitchFamily="66" charset="0"/>
              </a:rPr>
              <a:t>Faire découvrir les </a:t>
            </a:r>
            <a:r>
              <a:rPr lang="fr-CA" sz="3600" dirty="0">
                <a:latin typeface="Comic Sans MS" panose="030F0702030302020204" pitchFamily="66" charset="0"/>
              </a:rPr>
              <a:t>attentes </a:t>
            </a:r>
            <a:r>
              <a:rPr lang="fr-CA" sz="3600" dirty="0" smtClean="0">
                <a:latin typeface="Comic Sans MS" panose="030F0702030302020204" pitchFamily="66" charset="0"/>
              </a:rPr>
              <a:t>du programme </a:t>
            </a:r>
            <a:r>
              <a:rPr lang="fr-CA" sz="3600" dirty="0">
                <a:latin typeface="Comic Sans MS" panose="030F0702030302020204" pitchFamily="66" charset="0"/>
              </a:rPr>
              <a:t>et l</a:t>
            </a:r>
            <a:r>
              <a:rPr lang="fr-CA" sz="3600" dirty="0" smtClean="0">
                <a:latin typeface="Comic Sans MS" panose="030F0702030302020204" pitchFamily="66" charset="0"/>
              </a:rPr>
              <a:t>es </a:t>
            </a:r>
            <a:r>
              <a:rPr lang="fr-CA" sz="3600" dirty="0">
                <a:latin typeface="Comic Sans MS" panose="030F0702030302020204" pitchFamily="66" charset="0"/>
              </a:rPr>
              <a:t>trois </a:t>
            </a:r>
            <a:r>
              <a:rPr lang="fr-CA" sz="3600" dirty="0" smtClean="0">
                <a:latin typeface="Comic Sans MS" panose="030F0702030302020204" pitchFamily="66" charset="0"/>
              </a:rPr>
              <a:t>compétences </a:t>
            </a:r>
            <a:endParaRPr lang="fr-CA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CA" sz="3600" dirty="0" smtClean="0">
                <a:latin typeface="Comic Sans MS" panose="030F0702030302020204" pitchFamily="66" charset="0"/>
              </a:rPr>
              <a:t>(Attention au métalangage)</a:t>
            </a:r>
            <a:r>
              <a:rPr lang="fr-CA" sz="3600" dirty="0" smtClean="0">
                <a:latin typeface="Comic Sans MS" panose="030F0702030302020204" pitchFamily="66" charset="0"/>
              </a:rPr>
              <a:t>  </a:t>
            </a:r>
            <a:endParaRPr lang="fr-CA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CA" sz="3600" dirty="0">
              <a:latin typeface="Comic Sans MS" panose="030F0702030302020204" pitchFamily="66" charset="0"/>
            </a:endParaRPr>
          </a:p>
          <a:p>
            <a:pPr lvl="2"/>
            <a:r>
              <a:rPr lang="fr-CA" sz="3600" dirty="0">
                <a:latin typeface="Comic Sans MS" panose="030F0702030302020204" pitchFamily="66" charset="0"/>
              </a:rPr>
              <a:t>Discursives  </a:t>
            </a:r>
            <a:endParaRPr lang="fr-CA" sz="3600" dirty="0" smtClean="0">
              <a:latin typeface="Comic Sans MS" panose="030F0702030302020204" pitchFamily="66" charset="0"/>
            </a:endParaRPr>
          </a:p>
          <a:p>
            <a:pPr lvl="2"/>
            <a:r>
              <a:rPr lang="fr-CA" sz="3600" dirty="0" smtClean="0">
                <a:latin typeface="Comic Sans MS" panose="030F0702030302020204" pitchFamily="66" charset="0"/>
              </a:rPr>
              <a:t>Langagières </a:t>
            </a:r>
          </a:p>
          <a:p>
            <a:pPr lvl="2"/>
            <a:r>
              <a:rPr lang="fr-CA" sz="3600" dirty="0" smtClean="0">
                <a:latin typeface="Comic Sans MS" panose="030F0702030302020204" pitchFamily="66" charset="0"/>
              </a:rPr>
              <a:t>Communicatives </a:t>
            </a:r>
            <a:endParaRPr lang="fr-CA" sz="360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Françoise Tardy, enseignante FBC - FGA - CSRDN – Projet expérimental 2017-2018 – tardyf@csrdn.qc.ca</a:t>
            </a:r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8</a:t>
            </a:fld>
            <a:endParaRPr lang="fr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2636912"/>
            <a:ext cx="4286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13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7416824" cy="648072"/>
          </a:xfrm>
        </p:spPr>
        <p:txBody>
          <a:bodyPr>
            <a:normAutofit/>
          </a:bodyPr>
          <a:lstStyle/>
          <a:p>
            <a:pPr algn="ctr"/>
            <a:r>
              <a:rPr lang="fr-CA" dirty="0">
                <a:solidFill>
                  <a:srgbClr val="90C226"/>
                </a:solidFill>
                <a:latin typeface="Comic Sans MS" panose="030F0702030302020204" pitchFamily="66" charset="0"/>
              </a:rPr>
              <a:t>Comment enseigner la </a:t>
            </a:r>
            <a:r>
              <a:rPr lang="fr-CA" dirty="0" smtClean="0">
                <a:solidFill>
                  <a:srgbClr val="90C226"/>
                </a:solidFill>
                <a:latin typeface="Comic Sans MS" panose="030F0702030302020204" pitchFamily="66" charset="0"/>
              </a:rPr>
              <a:t>CO?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9376" y="1268760"/>
            <a:ext cx="11453054" cy="5566792"/>
          </a:xfrm>
        </p:spPr>
        <p:txBody>
          <a:bodyPr>
            <a:noAutofit/>
          </a:bodyPr>
          <a:lstStyle/>
          <a:p>
            <a:r>
              <a:rPr lang="fr-CA" sz="3200" dirty="0" smtClean="0">
                <a:latin typeface="Comic Sans MS" panose="030F0702030302020204" pitchFamily="66" charset="0"/>
              </a:rPr>
              <a:t>Intégrer </a:t>
            </a:r>
            <a:r>
              <a:rPr lang="fr-CA" sz="3200" dirty="0">
                <a:latin typeface="Comic Sans MS" panose="030F0702030302020204" pitchFamily="66" charset="0"/>
              </a:rPr>
              <a:t>des </a:t>
            </a:r>
            <a:r>
              <a:rPr lang="fr-CA" sz="3200" dirty="0" smtClean="0">
                <a:latin typeface="Comic Sans MS" panose="030F0702030302020204" pitchFamily="66" charset="0"/>
              </a:rPr>
              <a:t>valeurs</a:t>
            </a:r>
            <a:endParaRPr lang="fr-CA" sz="3200" dirty="0">
              <a:latin typeface="Comic Sans MS" panose="030F0702030302020204" pitchFamily="66" charset="0"/>
            </a:endParaRPr>
          </a:p>
          <a:p>
            <a:r>
              <a:rPr lang="fr-CA" sz="3200" dirty="0" smtClean="0">
                <a:latin typeface="Comic Sans MS" panose="030F0702030302020204" pitchFamily="66" charset="0"/>
              </a:rPr>
              <a:t>Prévoir la logistique </a:t>
            </a:r>
          </a:p>
          <a:p>
            <a:r>
              <a:rPr lang="fr-CA" sz="3200" dirty="0" smtClean="0">
                <a:latin typeface="Comic Sans MS" panose="030F0702030302020204" pitchFamily="66" charset="0"/>
              </a:rPr>
              <a:t>5 </a:t>
            </a:r>
            <a:r>
              <a:rPr lang="fr-CA" sz="3200" dirty="0">
                <a:latin typeface="Comic Sans MS" panose="030F0702030302020204" pitchFamily="66" charset="0"/>
              </a:rPr>
              <a:t>ateliers </a:t>
            </a:r>
            <a:r>
              <a:rPr lang="fr-CA" sz="3200" dirty="0" smtClean="0">
                <a:latin typeface="Comic Sans MS" panose="030F0702030302020204" pitchFamily="66" charset="0"/>
              </a:rPr>
              <a:t>de 3 h </a:t>
            </a:r>
          </a:p>
          <a:p>
            <a:r>
              <a:rPr lang="fr-CA" sz="3200" dirty="0" smtClean="0">
                <a:latin typeface="Comic Sans MS" panose="030F0702030302020204" pitchFamily="66" charset="0"/>
              </a:rPr>
              <a:t>Valoriser </a:t>
            </a:r>
            <a:r>
              <a:rPr lang="fr-CA" sz="3200" dirty="0">
                <a:latin typeface="Comic Sans MS" panose="030F0702030302020204" pitchFamily="66" charset="0"/>
              </a:rPr>
              <a:t>l’apprentissage par les </a:t>
            </a:r>
            <a:r>
              <a:rPr lang="fr-CA" sz="3200" dirty="0" smtClean="0">
                <a:latin typeface="Comic Sans MS" panose="030F0702030302020204" pitchFamily="66" charset="0"/>
              </a:rPr>
              <a:t>pairs</a:t>
            </a:r>
          </a:p>
          <a:p>
            <a:r>
              <a:rPr lang="fr-CA" sz="3200" dirty="0">
                <a:latin typeface="Comic Sans MS" panose="030F0702030302020204" pitchFamily="66" charset="0"/>
              </a:rPr>
              <a:t>Dispenser des capsules </a:t>
            </a:r>
            <a:r>
              <a:rPr lang="fr-CA" sz="3200" dirty="0" smtClean="0">
                <a:latin typeface="Comic Sans MS" panose="030F0702030302020204" pitchFamily="66" charset="0"/>
              </a:rPr>
              <a:t>d’enseignement</a:t>
            </a:r>
          </a:p>
          <a:p>
            <a:r>
              <a:rPr lang="fr-CA" sz="3200" dirty="0" smtClean="0">
                <a:latin typeface="Comic Sans MS" panose="030F0702030302020204" pitchFamily="66" charset="0"/>
              </a:rPr>
              <a:t>Modéliser</a:t>
            </a:r>
            <a:endParaRPr lang="fr-CA" sz="3200" dirty="0">
              <a:latin typeface="Comic Sans MS" panose="030F0702030302020204" pitchFamily="66" charset="0"/>
            </a:endParaRPr>
          </a:p>
          <a:p>
            <a:r>
              <a:rPr lang="fr-CA" sz="3200" dirty="0" smtClean="0">
                <a:latin typeface="Comic Sans MS" panose="030F0702030302020204" pitchFamily="66" charset="0"/>
              </a:rPr>
              <a:t>Animer des ateliers</a:t>
            </a:r>
            <a:endParaRPr lang="fr-CA" sz="3200" dirty="0">
              <a:latin typeface="Comic Sans MS" panose="030F0702030302020204" pitchFamily="66" charset="0"/>
            </a:endParaRPr>
          </a:p>
          <a:p>
            <a:r>
              <a:rPr lang="fr-CA" sz="3200" dirty="0" smtClean="0">
                <a:latin typeface="Comic Sans MS" panose="030F0702030302020204" pitchFamily="66" charset="0"/>
              </a:rPr>
              <a:t>Offrir et recevoir des rétroactions régulières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623392" y="6237312"/>
            <a:ext cx="11809312" cy="504056"/>
          </a:xfrm>
        </p:spPr>
        <p:txBody>
          <a:bodyPr/>
          <a:lstStyle/>
          <a:p>
            <a:r>
              <a:rPr lang="fr-CA" dirty="0" smtClean="0"/>
              <a:t>Françoise </a:t>
            </a:r>
            <a:r>
              <a:rPr lang="fr-CA" dirty="0" err="1" smtClean="0"/>
              <a:t>Tardy</a:t>
            </a:r>
            <a:r>
              <a:rPr lang="fr-CA" dirty="0" smtClean="0"/>
              <a:t>, enseignante FBC - FGA - CSRDN – Projet expérimental 2017-2018 – tardyf@csrdn.qc.ca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20A6-29C1-4FE4-8660-A44AA5299157}" type="slidenum">
              <a:rPr lang="fr-CA" smtClean="0"/>
              <a:t>9</a:t>
            </a:fld>
            <a:endParaRPr lang="fr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188640"/>
            <a:ext cx="4724400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2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3_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2256</TotalTime>
  <Words>1492</Words>
  <Application>Microsoft Office PowerPoint</Application>
  <PresentationFormat>Personnalisé</PresentationFormat>
  <Paragraphs>295</Paragraphs>
  <Slides>31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31</vt:i4>
      </vt:variant>
    </vt:vector>
  </HeadingPairs>
  <TitlesOfParts>
    <vt:vector size="35" baseType="lpstr">
      <vt:lpstr>Facette</vt:lpstr>
      <vt:lpstr>1_Facette</vt:lpstr>
      <vt:lpstr>2_Facette</vt:lpstr>
      <vt:lpstr>3_Facette</vt:lpstr>
      <vt:lpstr>    Compte rendu d’une expérimentation  d’enseignement de la communication orale en FBC</vt:lpstr>
      <vt:lpstr>Projet expérimental en FBC </vt:lpstr>
      <vt:lpstr>Pourquoi choisir d’enseigner l’oral ?</vt:lpstr>
      <vt:lpstr>Pourquoi en décloisonnement? </vt:lpstr>
      <vt:lpstr>Pourquoi en petite cohorte multi-niveaux ?  </vt:lpstr>
      <vt:lpstr>L’impact de l’enseignement de l’oral  ?  </vt:lpstr>
      <vt:lpstr>Amener l’élève graduellement à quoi? </vt:lpstr>
      <vt:lpstr>Élève et évaluation</vt:lpstr>
      <vt:lpstr>Comment enseigner la CO? </vt:lpstr>
      <vt:lpstr>Nos débuts… </vt:lpstr>
      <vt:lpstr>Soutien de la direction et du CP </vt:lpstr>
      <vt:lpstr>Organisation générale </vt:lpstr>
      <vt:lpstr>Implication de chacun</vt:lpstr>
      <vt:lpstr>Les types de rétroactions de l’élève</vt:lpstr>
      <vt:lpstr>Rôle de l’enseignante de l’oral</vt:lpstr>
      <vt:lpstr>Présentation PowerPoint</vt:lpstr>
      <vt:lpstr>Quoi enseigner en 5 cours ? </vt:lpstr>
      <vt:lpstr>  Cours 1  - stress et trac? </vt:lpstr>
      <vt:lpstr>Contenu du cours 1 </vt:lpstr>
      <vt:lpstr>Se questionner </vt:lpstr>
      <vt:lpstr>Cours 2 : Travailler en équipe</vt:lpstr>
      <vt:lpstr>Cours 3  Notions et exercices en atelier</vt:lpstr>
      <vt:lpstr>Cours 4 : communication - observations </vt:lpstr>
      <vt:lpstr>Cours 5 : évaluation finale</vt:lpstr>
      <vt:lpstr> Bilan de prof suite à une rétroaction filmée </vt:lpstr>
      <vt:lpstr>6e semaine : rencontre individuelle    </vt:lpstr>
      <vt:lpstr>Documents remis à l’élève – son dossier de l’oral </vt:lpstr>
      <vt:lpstr>Présentation PowerPoint</vt:lpstr>
      <vt:lpstr>Références</vt:lpstr>
      <vt:lpstr>Annexe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de communication orale en FBC</dc:title>
  <dc:creator>Vladidoux</dc:creator>
  <cp:lastModifiedBy>tardyf</cp:lastModifiedBy>
  <cp:revision>165</cp:revision>
  <dcterms:modified xsi:type="dcterms:W3CDTF">2018-05-01T18:49:46Z</dcterms:modified>
</cp:coreProperties>
</file>