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315" r:id="rId4"/>
    <p:sldId id="335" r:id="rId5"/>
    <p:sldId id="350" r:id="rId6"/>
    <p:sldId id="349" r:id="rId7"/>
    <p:sldId id="366" r:id="rId8"/>
    <p:sldId id="365" r:id="rId9"/>
    <p:sldId id="351" r:id="rId10"/>
    <p:sldId id="352" r:id="rId11"/>
    <p:sldId id="362" r:id="rId12"/>
    <p:sldId id="364" r:id="rId13"/>
    <p:sldId id="354" r:id="rId14"/>
    <p:sldId id="355" r:id="rId15"/>
    <p:sldId id="356" r:id="rId16"/>
    <p:sldId id="357" r:id="rId17"/>
    <p:sldId id="358" r:id="rId18"/>
    <p:sldId id="359" r:id="rId19"/>
    <p:sldId id="361" r:id="rId20"/>
    <p:sldId id="360" r:id="rId21"/>
    <p:sldId id="333" r:id="rId22"/>
    <p:sldId id="322" r:id="rId23"/>
    <p:sldId id="323" r:id="rId24"/>
    <p:sldId id="339" r:id="rId25"/>
    <p:sldId id="340" r:id="rId26"/>
    <p:sldId id="310" r:id="rId27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5FB2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80462" autoAdjust="0"/>
  </p:normalViewPr>
  <p:slideViewPr>
    <p:cSldViewPr>
      <p:cViewPr>
        <p:scale>
          <a:sx n="66" d="100"/>
          <a:sy n="66" d="100"/>
        </p:scale>
        <p:origin x="-480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euille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Feuille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Feuille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Feuille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CA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Je </a:t>
            </a:r>
            <a:r>
              <a:rPr lang="en-US" dirty="0" err="1" smtClean="0"/>
              <a:t>lis</a:t>
            </a:r>
            <a:r>
              <a:rPr lang="en-US" dirty="0" smtClean="0"/>
              <a:t> …</a:t>
            </a:r>
            <a:endParaRPr lang="en-US" dirty="0"/>
          </a:p>
        </c:rich>
      </c:tx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rgbClr val="05FB2E"/>
            </a:solidFill>
          </c:spPr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cat>
            <c:strRef>
              <c:f>Feuil1!$A$2:$A$4</c:f>
              <c:strCache>
                <c:ptCount val="3"/>
                <c:pt idx="0">
                  <c:v>Souvent</c:v>
                </c:pt>
                <c:pt idx="1">
                  <c:v>À l'occasion</c:v>
                </c:pt>
                <c:pt idx="2">
                  <c:v>Jamais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3</c:v>
                </c:pt>
                <c:pt idx="1">
                  <c:v>11</c:v>
                </c:pt>
                <c:pt idx="2">
                  <c:v>3</c:v>
                </c:pt>
              </c:numCache>
            </c:numRef>
          </c:val>
        </c:ser>
        <c:dLbls/>
        <c:shape val="cylinder"/>
        <c:axId val="118282880"/>
        <c:axId val="118281344"/>
        <c:axId val="0"/>
      </c:bar3DChart>
      <c:valAx>
        <c:axId val="11828134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18282880"/>
        <c:crosses val="autoZero"/>
        <c:crossBetween val="between"/>
      </c:valAx>
      <c:catAx>
        <c:axId val="118282880"/>
        <c:scaling>
          <c:orientation val="minMax"/>
        </c:scaling>
        <c:axPos val="b"/>
        <c:majorTickMark val="none"/>
        <c:tickLblPos val="nextTo"/>
        <c:crossAx val="118281344"/>
        <c:crosses val="autoZero"/>
        <c:auto val="1"/>
        <c:lblAlgn val="ctr"/>
        <c:lblOffset val="100"/>
      </c:cat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CA"/>
  <c:chart>
    <c:title>
      <c:tx>
        <c:rich>
          <a:bodyPr/>
          <a:lstStyle/>
          <a:p>
            <a:pPr>
              <a:defRPr/>
            </a:pPr>
            <a:r>
              <a:rPr lang="en-CA" sz="2400" dirty="0" smtClean="0"/>
              <a:t>Je </a:t>
            </a:r>
            <a:r>
              <a:rPr lang="en-CA" sz="2400" dirty="0" err="1" smtClean="0"/>
              <a:t>lis</a:t>
            </a:r>
            <a:r>
              <a:rPr lang="en-CA" sz="2400" dirty="0" smtClean="0"/>
              <a:t> </a:t>
            </a:r>
            <a:r>
              <a:rPr lang="en-CA" sz="2400" dirty="0" err="1" smtClean="0"/>
              <a:t>où</a:t>
            </a:r>
            <a:r>
              <a:rPr lang="en-CA" sz="2400" dirty="0" smtClean="0"/>
              <a:t> ?</a:t>
            </a:r>
            <a:endParaRPr lang="fr-CA" sz="2400" dirty="0"/>
          </a:p>
        </c:rich>
      </c:tx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spPr>
              <a:solidFill>
                <a:srgbClr val="05FB2E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cat>
            <c:strRef>
              <c:f>Feuil1!$A$2:$A$5</c:f>
              <c:strCache>
                <c:ptCount val="4"/>
                <c:pt idx="0">
                  <c:v>Maison</c:v>
                </c:pt>
                <c:pt idx="1">
                  <c:v>Salle d'attente</c:v>
                </c:pt>
                <c:pt idx="2">
                  <c:v>École</c:v>
                </c:pt>
                <c:pt idx="3">
                  <c:v>Bibliothèque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9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/>
        <c:shape val="cylinder"/>
        <c:axId val="118846976"/>
        <c:axId val="118850688"/>
        <c:axId val="0"/>
      </c:bar3DChart>
      <c:catAx>
        <c:axId val="118846976"/>
        <c:scaling>
          <c:orientation val="minMax"/>
        </c:scaling>
        <c:axPos val="b"/>
        <c:tickLblPos val="nextTo"/>
        <c:crossAx val="118850688"/>
        <c:crosses val="autoZero"/>
        <c:auto val="1"/>
        <c:lblAlgn val="ctr"/>
        <c:lblOffset val="100"/>
      </c:catAx>
      <c:valAx>
        <c:axId val="118850688"/>
        <c:scaling>
          <c:orientation val="minMax"/>
        </c:scaling>
        <c:axPos val="l"/>
        <c:majorGridlines/>
        <c:numFmt formatCode="General" sourceLinked="1"/>
        <c:tickLblPos val="nextTo"/>
        <c:crossAx val="1188469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CA"/>
  <c:chart>
    <c:title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Feuil1!$B$1</c:f>
              <c:strCache>
                <c:ptCount val="1"/>
                <c:pt idx="0">
                  <c:v>Je lis quand ?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</c:spPr>
          <c:dPt>
            <c:idx val="0"/>
          </c:dPt>
          <c:dPt>
            <c:idx val="1"/>
            <c:spPr>
              <a:solidFill>
                <a:srgbClr val="FF0000"/>
              </a:solidFill>
              <a:ln>
                <a:noFill/>
              </a:ln>
            </c:spPr>
          </c:dPt>
          <c:dPt>
            <c:idx val="2"/>
            <c:spPr>
              <a:solidFill>
                <a:srgbClr val="05FB2E"/>
              </a:solidFill>
              <a:ln>
                <a:noFill/>
              </a:ln>
            </c:spPr>
          </c:dPt>
          <c:dPt>
            <c:idx val="3"/>
            <c:spPr>
              <a:solidFill>
                <a:srgbClr val="0070C0"/>
              </a:solidFill>
              <a:ln>
                <a:noFill/>
              </a:ln>
            </c:spPr>
          </c:dPt>
          <c:dPt>
            <c:idx val="4"/>
            <c:spPr>
              <a:solidFill>
                <a:srgbClr val="FFC000"/>
              </a:solidFill>
              <a:ln>
                <a:noFill/>
              </a:ln>
            </c:spPr>
          </c:dPt>
          <c:dPt>
            <c:idx val="5"/>
            <c:spPr>
              <a:solidFill>
                <a:srgbClr val="7030A0"/>
              </a:solidFill>
              <a:ln>
                <a:noFill/>
              </a:ln>
            </c:spPr>
          </c:dPt>
          <c:cat>
            <c:strRef>
              <c:f>Feuil1!$A$2:$A$7</c:f>
              <c:strCache>
                <c:ptCount val="6"/>
                <c:pt idx="0">
                  <c:v>Soir</c:v>
                </c:pt>
                <c:pt idx="1">
                  <c:v>Après-midi</c:v>
                </c:pt>
                <c:pt idx="2">
                  <c:v>Matin </c:v>
                </c:pt>
                <c:pt idx="3">
                  <c:v>Par obligation</c:v>
                </c:pt>
                <c:pt idx="4">
                  <c:v>Fin de semaine</c:v>
                </c:pt>
                <c:pt idx="5">
                  <c:v>Quand j'ai envie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9</c:v>
                </c:pt>
                <c:pt idx="1">
                  <c:v>9</c:v>
                </c:pt>
                <c:pt idx="2">
                  <c:v>5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/>
        <c:shape val="cylinder"/>
        <c:axId val="118988800"/>
        <c:axId val="118990336"/>
        <c:axId val="0"/>
      </c:bar3DChart>
      <c:catAx>
        <c:axId val="118988800"/>
        <c:scaling>
          <c:orientation val="minMax"/>
        </c:scaling>
        <c:axPos val="b"/>
        <c:tickLblPos val="nextTo"/>
        <c:crossAx val="118990336"/>
        <c:crosses val="autoZero"/>
        <c:auto val="1"/>
        <c:lblAlgn val="ctr"/>
        <c:lblOffset val="100"/>
      </c:catAx>
      <c:valAx>
        <c:axId val="118990336"/>
        <c:scaling>
          <c:orientation val="minMax"/>
        </c:scaling>
        <c:axPos val="l"/>
        <c:majorGridlines/>
        <c:numFmt formatCode="General" sourceLinked="1"/>
        <c:tickLblPos val="nextTo"/>
        <c:crossAx val="1189888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CA"/>
  <c:chart>
    <c:title>
      <c:layout/>
      <c:txPr>
        <a:bodyPr/>
        <a:lstStyle/>
        <a:p>
          <a:pPr>
            <a:defRPr sz="2800"/>
          </a:pPr>
          <a:endParaRPr lang="fr-FR"/>
        </a:p>
      </c:txPr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Feuil1!$B$1</c:f>
              <c:strCache>
                <c:ptCount val="1"/>
                <c:pt idx="0">
                  <c:v>Nombre d'heures consacrées</c:v>
                </c:pt>
              </c:strCache>
            </c:strRef>
          </c:tx>
          <c:spPr>
            <a:solidFill>
              <a:srgbClr val="05FB2E"/>
            </a:solidFill>
          </c:spPr>
          <c:dPt>
            <c:idx val="1"/>
            <c:spPr>
              <a:solidFill>
                <a:srgbClr val="0070C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cat>
            <c:strRef>
              <c:f>Feuil1!$A$2:$A$4</c:f>
              <c:strCache>
                <c:ptCount val="3"/>
                <c:pt idx="0">
                  <c:v>Plus d'une heure par semaine</c:v>
                </c:pt>
                <c:pt idx="1">
                  <c:v>Une heure par semaine</c:v>
                </c:pt>
                <c:pt idx="2">
                  <c:v>Une heure par mois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5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dLbls/>
        <c:shape val="cylinder"/>
        <c:axId val="119286784"/>
        <c:axId val="119288576"/>
        <c:axId val="0"/>
      </c:bar3DChart>
      <c:catAx>
        <c:axId val="119286784"/>
        <c:scaling>
          <c:orientation val="minMax"/>
        </c:scaling>
        <c:axPos val="b"/>
        <c:tickLblPos val="nextTo"/>
        <c:crossAx val="119288576"/>
        <c:crosses val="autoZero"/>
        <c:auto val="1"/>
        <c:lblAlgn val="ctr"/>
        <c:lblOffset val="100"/>
      </c:catAx>
      <c:valAx>
        <c:axId val="119288576"/>
        <c:scaling>
          <c:orientation val="minMax"/>
        </c:scaling>
        <c:axPos val="l"/>
        <c:majorGridlines/>
        <c:numFmt formatCode="General" sourceLinked="1"/>
        <c:tickLblPos val="nextTo"/>
        <c:crossAx val="1192867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CA"/>
  <c:chart>
    <c:plotArea>
      <c:layout/>
      <c:barChart>
        <c:barDir val="bar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Journaux</c:v>
                </c:pt>
              </c:strCache>
            </c:strRef>
          </c:tx>
          <c:cat>
            <c:numRef>
              <c:f>Feuil1!$A$2:$A$3</c:f>
              <c:numCache>
                <c:formatCode>General</c:formatCode>
                <c:ptCount val="2"/>
              </c:numCache>
            </c:numRef>
          </c:cat>
          <c:val>
            <c:numRef>
              <c:f>Feuil1!$B$2:$B$3</c:f>
              <c:numCache>
                <c:formatCode>General</c:formatCode>
                <c:ptCount val="2"/>
                <c:pt idx="0">
                  <c:v>11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Romans</c:v>
                </c:pt>
              </c:strCache>
            </c:strRef>
          </c:tx>
          <c:cat>
            <c:numRef>
              <c:f>Feuil1!$A$2:$A$3</c:f>
              <c:numCache>
                <c:formatCode>General</c:formatCode>
                <c:ptCount val="2"/>
              </c:numCache>
            </c:numRef>
          </c:cat>
          <c:val>
            <c:numRef>
              <c:f>Feuil1!$C$2:$C$3</c:f>
              <c:numCache>
                <c:formatCode>General</c:formatCode>
                <c:ptCount val="2"/>
                <c:pt idx="0">
                  <c:v>8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Bandes dessinées</c:v>
                </c:pt>
              </c:strCache>
            </c:strRef>
          </c:tx>
          <c:cat>
            <c:numRef>
              <c:f>Feuil1!$A$2:$A$3</c:f>
              <c:numCache>
                <c:formatCode>General</c:formatCode>
                <c:ptCount val="2"/>
              </c:numCache>
            </c:numRef>
          </c:cat>
          <c:val>
            <c:numRef>
              <c:f>Feuil1!$D$2:$D$3</c:f>
              <c:numCache>
                <c:formatCode>General</c:formatCode>
                <c:ptCount val="2"/>
                <c:pt idx="0">
                  <c:v>7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Revues</c:v>
                </c:pt>
              </c:strCache>
            </c:strRef>
          </c:tx>
          <c:cat>
            <c:numRef>
              <c:f>Feuil1!$A$2:$A$3</c:f>
              <c:numCache>
                <c:formatCode>General</c:formatCode>
                <c:ptCount val="2"/>
              </c:numCache>
            </c:numRef>
          </c:cat>
          <c:val>
            <c:numRef>
              <c:f>Feuil1!$E$2:$E$3</c:f>
              <c:numCache>
                <c:formatCode>General</c:formatCode>
                <c:ptCount val="2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Reportages</c:v>
                </c:pt>
              </c:strCache>
            </c:strRef>
          </c:tx>
          <c:cat>
            <c:numRef>
              <c:f>Feuil1!$A$2:$A$3</c:f>
              <c:numCache>
                <c:formatCode>General</c:formatCode>
                <c:ptCount val="2"/>
              </c:numCache>
            </c:numRef>
          </c:cat>
          <c:val>
            <c:numRef>
              <c:f>Feuil1!$F$2:$F$3</c:f>
              <c:numCache>
                <c:formatCode>General</c:formatCode>
                <c:ptCount val="2"/>
                <c:pt idx="0">
                  <c:v>1</c:v>
                </c:pt>
              </c:numCache>
            </c:numRef>
          </c:val>
        </c:ser>
        <c:ser>
          <c:idx val="5"/>
          <c:order val="5"/>
          <c:tx>
            <c:strRef>
              <c:f>Feuil1!$G$1</c:f>
              <c:strCache>
                <c:ptCount val="1"/>
                <c:pt idx="0">
                  <c:v>Internet</c:v>
                </c:pt>
              </c:strCache>
            </c:strRef>
          </c:tx>
          <c:cat>
            <c:numRef>
              <c:f>Feuil1!$A$2:$A$3</c:f>
              <c:numCache>
                <c:formatCode>General</c:formatCode>
                <c:ptCount val="2"/>
              </c:numCache>
            </c:numRef>
          </c:cat>
          <c:val>
            <c:numRef>
              <c:f>Feuil1!$G$2:$G$3</c:f>
              <c:numCache>
                <c:formatCode>General</c:formatCode>
                <c:ptCount val="2"/>
                <c:pt idx="0">
                  <c:v>1</c:v>
                </c:pt>
              </c:numCache>
            </c:numRef>
          </c:val>
        </c:ser>
        <c:ser>
          <c:idx val="6"/>
          <c:order val="6"/>
          <c:tx>
            <c:strRef>
              <c:f>Feuil1!$H$1</c:f>
              <c:strCache>
                <c:ptCount val="1"/>
                <c:pt idx="0">
                  <c:v>Croissance personnelle</c:v>
                </c:pt>
              </c:strCache>
            </c:strRef>
          </c:tx>
          <c:cat>
            <c:numRef>
              <c:f>Feuil1!$A$2:$A$3</c:f>
              <c:numCache>
                <c:formatCode>General</c:formatCode>
                <c:ptCount val="2"/>
              </c:numCache>
            </c:numRef>
          </c:cat>
          <c:val>
            <c:numRef>
              <c:f>Feuil1!$H$2:$H$3</c:f>
              <c:numCache>
                <c:formatCode>General</c:formatCode>
                <c:ptCount val="2"/>
                <c:pt idx="0">
                  <c:v>1</c:v>
                </c:pt>
              </c:numCache>
            </c:numRef>
          </c:val>
        </c:ser>
        <c:dLbls/>
        <c:axId val="119399936"/>
        <c:axId val="119401472"/>
      </c:barChart>
      <c:catAx>
        <c:axId val="119399936"/>
        <c:scaling>
          <c:orientation val="minMax"/>
        </c:scaling>
        <c:axPos val="l"/>
        <c:numFmt formatCode="General" sourceLinked="1"/>
        <c:tickLblPos val="nextTo"/>
        <c:crossAx val="119401472"/>
        <c:crosses val="autoZero"/>
        <c:auto val="1"/>
        <c:lblAlgn val="ctr"/>
        <c:lblOffset val="100"/>
      </c:catAx>
      <c:valAx>
        <c:axId val="119401472"/>
        <c:scaling>
          <c:orientation val="minMax"/>
        </c:scaling>
        <c:axPos val="b"/>
        <c:majorGridlines/>
        <c:numFmt formatCode="General" sourceLinked="1"/>
        <c:tickLblPos val="nextTo"/>
        <c:crossAx val="11939993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CA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cat>
            <c:strRef>
              <c:f>Feuil1!$A$2:$A$8</c:f>
              <c:strCache>
                <c:ptCount val="6"/>
                <c:pt idx="0">
                  <c:v>Aventure</c:v>
                </c:pt>
                <c:pt idx="1">
                  <c:v>Faits vécus</c:v>
                </c:pt>
                <c:pt idx="2">
                  <c:v>Fantastique</c:v>
                </c:pt>
                <c:pt idx="3">
                  <c:v>Horreur</c:v>
                </c:pt>
                <c:pt idx="4">
                  <c:v>Suspense</c:v>
                </c:pt>
                <c:pt idx="5">
                  <c:v>Science-fiction</c:v>
                </c:pt>
              </c:strCache>
            </c:strRef>
          </c:cat>
          <c:val>
            <c:numRef>
              <c:f>Feuil1!$B$2:$B$8</c:f>
              <c:numCache>
                <c:formatCode>General</c:formatCode>
                <c:ptCount val="7"/>
                <c:pt idx="0">
                  <c:v>5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dLbls/>
        <c:axId val="119602560"/>
        <c:axId val="119911552"/>
      </c:barChart>
      <c:catAx>
        <c:axId val="119602560"/>
        <c:scaling>
          <c:orientation val="minMax"/>
        </c:scaling>
        <c:axPos val="l"/>
        <c:tickLblPos val="nextTo"/>
        <c:crossAx val="119911552"/>
        <c:crosses val="autoZero"/>
        <c:auto val="1"/>
        <c:lblAlgn val="ctr"/>
        <c:lblOffset val="100"/>
      </c:catAx>
      <c:valAx>
        <c:axId val="119911552"/>
        <c:scaling>
          <c:orientation val="minMax"/>
        </c:scaling>
        <c:axPos val="b"/>
        <c:majorGridlines/>
        <c:numFmt formatCode="General" sourceLinked="1"/>
        <c:tickLblPos val="nextTo"/>
        <c:crossAx val="1196025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0.79974</cdr:x>
      <cdr:y>0</cdr:y>
    </cdr:from>
    <cdr:to>
      <cdr:x>0.96538</cdr:x>
      <cdr:y>0.15058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696744" y="-620688"/>
          <a:ext cx="1387003" cy="878297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0.83333</cdr:x>
      <cdr:y>0</cdr:y>
    </cdr:from>
    <cdr:to>
      <cdr:x>0.9937</cdr:x>
      <cdr:y>0.15692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200800" y="-620688"/>
          <a:ext cx="1385699" cy="881352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0.83162</cdr:x>
      <cdr:y>0</cdr:y>
    </cdr:from>
    <cdr:to>
      <cdr:x>1</cdr:x>
      <cdr:y>0.153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843898" y="-764704"/>
          <a:ext cx="1385702" cy="881378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0.82906</cdr:x>
      <cdr:y>0</cdr:y>
    </cdr:from>
    <cdr:to>
      <cdr:x>0.99332</cdr:x>
      <cdr:y>0.16817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984776" y="-836712"/>
          <a:ext cx="1383912" cy="883997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57C06-24DB-456F-A662-B59CB3E36D41}" type="datetimeFigureOut">
              <a:rPr lang="fr-CA" smtClean="0"/>
              <a:pPr/>
              <a:t>2015-05-13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39044-9DE9-4A83-8968-E6946E66FBC1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741563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33CD27-D68A-44B9-A527-3078518E21E9}" type="datetimeFigureOut">
              <a:rPr lang="fr-CA" smtClean="0"/>
              <a:pPr/>
              <a:t>2015-05-13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CA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347D369-85F4-45A9-BC3E-FB6A57736F2B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3167540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7D369-85F4-45A9-BC3E-FB6A57736F2B}" type="slidenum">
              <a:rPr lang="fr-CA" smtClean="0"/>
              <a:pPr/>
              <a:t>1</a:t>
            </a:fld>
            <a:endParaRPr lang="fr-CA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7D369-85F4-45A9-BC3E-FB6A57736F2B}" type="slidenum">
              <a:rPr lang="fr-CA" smtClean="0"/>
              <a:pPr/>
              <a:t>10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2664238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7D369-85F4-45A9-BC3E-FB6A57736F2B}" type="slidenum">
              <a:rPr lang="fr-CA" smtClean="0"/>
              <a:pPr/>
              <a:t>13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1234948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7D369-85F4-45A9-BC3E-FB6A57736F2B}" type="slidenum">
              <a:rPr lang="fr-CA" smtClean="0"/>
              <a:pPr/>
              <a:t>17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11382440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7D369-85F4-45A9-BC3E-FB6A57736F2B}" type="slidenum">
              <a:rPr lang="fr-CA" smtClean="0"/>
              <a:pPr/>
              <a:t>18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37491936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7D369-85F4-45A9-BC3E-FB6A57736F2B}" type="slidenum">
              <a:rPr lang="fr-CA" smtClean="0"/>
              <a:pPr/>
              <a:t>19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21194705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7D369-85F4-45A9-BC3E-FB6A57736F2B}" type="slidenum">
              <a:rPr lang="fr-CA" smtClean="0"/>
              <a:pPr/>
              <a:t>20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23385701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7D369-85F4-45A9-BC3E-FB6A57736F2B}" type="slidenum">
              <a:rPr lang="fr-CA" smtClean="0"/>
              <a:pPr/>
              <a:t>22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12596105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7D369-85F4-45A9-BC3E-FB6A57736F2B}" type="slidenum">
              <a:rPr lang="fr-CA" smtClean="0"/>
              <a:pPr/>
              <a:t>24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17338468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7D369-85F4-45A9-BC3E-FB6A57736F2B}" type="slidenum">
              <a:rPr lang="fr-CA" smtClean="0"/>
              <a:pPr/>
              <a:t>26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1278833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7D369-85F4-45A9-BC3E-FB6A57736F2B}" type="slidenum">
              <a:rPr lang="fr-CA" smtClean="0"/>
              <a:pPr/>
              <a:t>2</a:t>
            </a:fld>
            <a:endParaRPr lang="fr-C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CA" dirty="0" err="1" smtClean="0"/>
              <a:t>Pratique</a:t>
            </a:r>
            <a:r>
              <a:rPr lang="en-CA" dirty="0" smtClean="0"/>
              <a:t> </a:t>
            </a:r>
            <a:r>
              <a:rPr lang="en-CA" dirty="0" err="1" smtClean="0"/>
              <a:t>guidée</a:t>
            </a:r>
            <a:r>
              <a:rPr lang="en-CA" dirty="0" smtClean="0"/>
              <a:t> qui </a:t>
            </a:r>
            <a:r>
              <a:rPr lang="en-CA" dirty="0" err="1" smtClean="0"/>
              <a:t>permet</a:t>
            </a:r>
            <a:r>
              <a:rPr lang="en-CA" dirty="0" smtClean="0"/>
              <a:t> de les </a:t>
            </a:r>
            <a:r>
              <a:rPr lang="en-CA" dirty="0" err="1" smtClean="0"/>
              <a:t>suivre</a:t>
            </a:r>
            <a:r>
              <a:rPr lang="en-CA" dirty="0" smtClean="0"/>
              <a:t> et les encourager à </a:t>
            </a:r>
            <a:r>
              <a:rPr lang="en-CA" dirty="0" err="1" smtClean="0"/>
              <a:t>persévérer</a:t>
            </a:r>
            <a:r>
              <a:rPr lang="en-CA" dirty="0" smtClean="0"/>
              <a:t>.</a:t>
            </a:r>
          </a:p>
          <a:p>
            <a:pPr marL="228600" indent="-228600">
              <a:buAutoNum type="arabicParenR"/>
            </a:pPr>
            <a:r>
              <a:rPr lang="en-CA" dirty="0" err="1" smtClean="0"/>
              <a:t>Coopérer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difficile </a:t>
            </a:r>
            <a:r>
              <a:rPr lang="en-CA" dirty="0" err="1" smtClean="0"/>
              <a:t>en</a:t>
            </a:r>
            <a:r>
              <a:rPr lang="en-CA" dirty="0" smtClean="0"/>
              <a:t> FBC, </a:t>
            </a:r>
            <a:r>
              <a:rPr lang="en-CA" dirty="0" err="1" smtClean="0"/>
              <a:t>briser</a:t>
            </a:r>
            <a:r>
              <a:rPr lang="en-CA" dirty="0" smtClean="0"/>
              <a:t> </a:t>
            </a:r>
            <a:r>
              <a:rPr lang="en-CA" dirty="0" err="1" smtClean="0"/>
              <a:t>l’isolement</a:t>
            </a:r>
            <a:r>
              <a:rPr lang="en-CA" dirty="0" smtClean="0"/>
              <a:t> de la </a:t>
            </a:r>
            <a:r>
              <a:rPr lang="en-CA" dirty="0" err="1" smtClean="0"/>
              <a:t>démarche</a:t>
            </a:r>
            <a:r>
              <a:rPr lang="en-CA" dirty="0" smtClean="0"/>
              <a:t> de lecture.</a:t>
            </a:r>
          </a:p>
          <a:p>
            <a:pPr marL="228600" indent="-228600">
              <a:buAutoNum type="arabicParenR"/>
            </a:pPr>
            <a:r>
              <a:rPr lang="en-CA" dirty="0" smtClean="0"/>
              <a:t>Le </a:t>
            </a:r>
            <a:r>
              <a:rPr lang="en-CA" dirty="0" err="1" smtClean="0"/>
              <a:t>cercle</a:t>
            </a:r>
            <a:r>
              <a:rPr lang="en-CA" dirty="0" smtClean="0"/>
              <a:t> </a:t>
            </a:r>
            <a:r>
              <a:rPr lang="en-CA" dirty="0" err="1" smtClean="0"/>
              <a:t>devient</a:t>
            </a:r>
            <a:r>
              <a:rPr lang="en-CA" dirty="0" smtClean="0"/>
              <a:t> un </a:t>
            </a:r>
            <a:r>
              <a:rPr lang="en-CA" dirty="0" err="1" smtClean="0"/>
              <a:t>prétexte</a:t>
            </a:r>
            <a:r>
              <a:rPr lang="en-CA" dirty="0" smtClean="0"/>
              <a:t> pour </a:t>
            </a:r>
            <a:r>
              <a:rPr lang="en-CA" dirty="0" err="1" smtClean="0"/>
              <a:t>évaluer</a:t>
            </a:r>
            <a:r>
              <a:rPr lang="en-CA" dirty="0" smtClean="0"/>
              <a:t> la lecture.</a:t>
            </a:r>
          </a:p>
          <a:p>
            <a:pPr marL="228600" indent="-228600">
              <a:buAutoNum type="arabicParenR"/>
            </a:pPr>
            <a:r>
              <a:rPr lang="en-CA" dirty="0" smtClean="0"/>
              <a:t>Les </a:t>
            </a:r>
            <a:r>
              <a:rPr lang="en-CA" dirty="0" err="1" smtClean="0"/>
              <a:t>amener</a:t>
            </a:r>
            <a:r>
              <a:rPr lang="en-CA" dirty="0" smtClean="0"/>
              <a:t> </a:t>
            </a:r>
            <a:r>
              <a:rPr lang="en-CA" dirty="0" err="1" smtClean="0"/>
              <a:t>vers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pratique</a:t>
            </a:r>
            <a:r>
              <a:rPr lang="en-CA" dirty="0" smtClean="0"/>
              <a:t> </a:t>
            </a:r>
            <a:r>
              <a:rPr lang="en-CA" dirty="0" err="1" smtClean="0"/>
              <a:t>autonome</a:t>
            </a:r>
            <a:r>
              <a:rPr lang="en-CA" dirty="0" smtClean="0"/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7D369-85F4-45A9-BC3E-FB6A57736F2B}" type="slidenum">
              <a:rPr lang="fr-CA" smtClean="0"/>
              <a:pPr/>
              <a:t>3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200688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7D369-85F4-45A9-BC3E-FB6A57736F2B}" type="slidenum">
              <a:rPr lang="fr-CA" smtClean="0"/>
              <a:pPr/>
              <a:t>4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4252581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7D369-85F4-45A9-BC3E-FB6A57736F2B}" type="slidenum">
              <a:rPr lang="fr-CA" smtClean="0"/>
              <a:pPr/>
              <a:t>5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468245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0" dirty="0" smtClean="0"/>
          </a:p>
          <a:p>
            <a:r>
              <a:rPr lang="en-CA" b="0" smtClean="0"/>
              <a:t>.</a:t>
            </a:r>
            <a:endParaRPr lang="fr-CA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7D369-85F4-45A9-BC3E-FB6A57736F2B}" type="slidenum">
              <a:rPr lang="fr-CA" smtClean="0"/>
              <a:pPr/>
              <a:t>6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1363604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7D369-85F4-45A9-BC3E-FB6A57736F2B}" type="slidenum">
              <a:rPr lang="fr-CA" smtClean="0"/>
              <a:pPr/>
              <a:t>7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1313229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7D369-85F4-45A9-BC3E-FB6A57736F2B}" type="slidenum">
              <a:rPr lang="fr-CA" smtClean="0"/>
              <a:pPr/>
              <a:t>8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5923987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Après </a:t>
            </a:r>
            <a:r>
              <a:rPr lang="en-CA" dirty="0" err="1" smtClean="0"/>
              <a:t>l’activité</a:t>
            </a:r>
            <a:r>
              <a:rPr lang="en-CA" dirty="0" smtClean="0"/>
              <a:t> de </a:t>
            </a:r>
            <a:r>
              <a:rPr lang="en-CA" dirty="0" err="1" smtClean="0"/>
              <a:t>départ</a:t>
            </a:r>
            <a:r>
              <a:rPr lang="en-CA" dirty="0" smtClean="0"/>
              <a:t>. </a:t>
            </a:r>
            <a:r>
              <a:rPr lang="en-CA" dirty="0" err="1" smtClean="0"/>
              <a:t>Revenir</a:t>
            </a:r>
            <a:r>
              <a:rPr lang="en-CA" dirty="0" smtClean="0"/>
              <a:t> </a:t>
            </a:r>
            <a:r>
              <a:rPr lang="en-CA" dirty="0" err="1" smtClean="0"/>
              <a:t>sur</a:t>
            </a:r>
            <a:r>
              <a:rPr lang="en-CA" dirty="0" smtClean="0"/>
              <a:t> le </a:t>
            </a:r>
            <a:r>
              <a:rPr lang="en-CA" dirty="0" err="1" smtClean="0"/>
              <a:t>questionnement</a:t>
            </a:r>
            <a:r>
              <a:rPr lang="en-CA" dirty="0" smtClean="0"/>
              <a:t> tout au long de la lecture.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7D369-85F4-45A9-BC3E-FB6A57736F2B}" type="slidenum">
              <a:rPr lang="fr-CA" smtClean="0"/>
              <a:pPr/>
              <a:t>9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1177751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13/05/2015</a:t>
            </a:fld>
            <a:endParaRPr lang="fr-BE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13/05/2015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13/05/2015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13/05/2015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13/05/2015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13/05/2015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13/05/2015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13/05/2015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13/05/2015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13/05/2015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13/05/2015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13/05/2015</a:t>
            </a:fld>
            <a:endParaRPr lang="fr-BE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8062664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Le cercle de lecture:</a:t>
            </a:r>
            <a:br>
              <a:rPr lang="fr-CA" dirty="0" smtClean="0"/>
            </a:br>
            <a:r>
              <a:rPr lang="fr-CA" sz="3600" dirty="0" smtClean="0"/>
              <a:t>Un complément au module</a:t>
            </a:r>
            <a:br>
              <a:rPr lang="fr-CA" sz="3600" dirty="0" smtClean="0"/>
            </a:br>
            <a:r>
              <a:rPr lang="fr-CA" sz="3600" dirty="0" smtClean="0"/>
              <a:t>FRA-2102-2</a:t>
            </a:r>
            <a:endParaRPr lang="fr-CA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2492896"/>
            <a:ext cx="8064896" cy="3528392"/>
          </a:xfrm>
        </p:spPr>
        <p:txBody>
          <a:bodyPr>
            <a:normAutofit/>
          </a:bodyPr>
          <a:lstStyle/>
          <a:p>
            <a:pPr algn="ctr"/>
            <a:r>
              <a:rPr lang="fr-CA" dirty="0" smtClean="0">
                <a:solidFill>
                  <a:schemeClr val="tx1"/>
                </a:solidFill>
              </a:rPr>
              <a:t>Projet élaboré  par </a:t>
            </a:r>
            <a:r>
              <a:rPr lang="fr-CA" b="1" dirty="0" smtClean="0">
                <a:solidFill>
                  <a:schemeClr val="tx1"/>
                </a:solidFill>
              </a:rPr>
              <a:t>Sylvie </a:t>
            </a:r>
            <a:r>
              <a:rPr lang="fr-CA" b="1" dirty="0" err="1" smtClean="0">
                <a:solidFill>
                  <a:schemeClr val="tx1"/>
                </a:solidFill>
              </a:rPr>
              <a:t>Routhier</a:t>
            </a:r>
            <a:endParaRPr lang="fr-CA" b="1" dirty="0" smtClean="0">
              <a:solidFill>
                <a:schemeClr val="tx1"/>
              </a:solidFill>
            </a:endParaRPr>
          </a:p>
          <a:p>
            <a:pPr algn="ctr"/>
            <a:r>
              <a:rPr lang="fr-CA" dirty="0" smtClean="0">
                <a:solidFill>
                  <a:schemeClr val="tx1"/>
                </a:solidFill>
              </a:rPr>
              <a:t> Enseignante au Centre d’éducation des adultes de la Commission scolaire des Sommets, </a:t>
            </a:r>
          </a:p>
          <a:p>
            <a:pPr algn="ctr"/>
            <a:r>
              <a:rPr lang="fr-CA" dirty="0" smtClean="0">
                <a:solidFill>
                  <a:schemeClr val="tx1"/>
                </a:solidFill>
              </a:rPr>
              <a:t>point de service  de Windsor.</a:t>
            </a:r>
            <a:endParaRPr lang="en-CA" dirty="0" smtClean="0">
              <a:solidFill>
                <a:schemeClr val="tx1"/>
              </a:solidFill>
            </a:endParaRPr>
          </a:p>
          <a:p>
            <a:pPr algn="ctr"/>
            <a:endParaRPr lang="fr-CA" dirty="0" smtClean="0">
              <a:solidFill>
                <a:schemeClr val="tx1"/>
              </a:solidFill>
            </a:endParaRPr>
          </a:p>
          <a:p>
            <a:pPr algn="ctr"/>
            <a:r>
              <a:rPr lang="fr-CA" dirty="0" smtClean="0">
                <a:solidFill>
                  <a:schemeClr val="tx1"/>
                </a:solidFill>
              </a:rPr>
              <a:t>Avec la collaboration de </a:t>
            </a:r>
          </a:p>
          <a:p>
            <a:pPr algn="ctr"/>
            <a:r>
              <a:rPr lang="fr-CA" dirty="0" smtClean="0">
                <a:solidFill>
                  <a:schemeClr val="tx1"/>
                </a:solidFill>
              </a:rPr>
              <a:t>Marie-Reine Rouillard, conseillère pédagogique.</a:t>
            </a:r>
          </a:p>
        </p:txBody>
      </p:sp>
      <p:pic>
        <p:nvPicPr>
          <p:cNvPr id="4099" name="Picture 3" descr="C:\Users\Ordi\AppData\Local\Microsoft\Windows\Temporary Internet Files\Content.IE5\8B2837RN\BqkMNNdkK7rW6tNaHRmDHikK494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9200" y="953344"/>
            <a:ext cx="1632520" cy="163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312" y="548680"/>
            <a:ext cx="9073688" cy="630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982319">
            <a:off x="467544" y="1052736"/>
            <a:ext cx="13716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 rot="1078067">
            <a:off x="512337" y="1089399"/>
            <a:ext cx="1263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physiques</a:t>
            </a:r>
            <a:endParaRPr lang="fr-CA" dirty="0">
              <a:solidFill>
                <a:schemeClr val="bg1"/>
              </a:solidFill>
            </a:endParaRPr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981593">
            <a:off x="2893567" y="1005116"/>
            <a:ext cx="1673010" cy="528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 rot="930368">
            <a:off x="2866720" y="1090125"/>
            <a:ext cx="1710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>
                <a:solidFill>
                  <a:schemeClr val="bg1"/>
                </a:solidFill>
              </a:rPr>
              <a:t>psychologiques</a:t>
            </a:r>
            <a:endParaRPr lang="fr-CA" dirty="0">
              <a:solidFill>
                <a:schemeClr val="bg1"/>
              </a:solidFill>
            </a:endParaRPr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61561">
            <a:off x="5724128" y="1211289"/>
            <a:ext cx="13716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 rot="1126079">
            <a:off x="5941876" y="125990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>
                <a:solidFill>
                  <a:schemeClr val="bg1"/>
                </a:solidFill>
              </a:rPr>
              <a:t>valeurs</a:t>
            </a:r>
            <a:endParaRPr lang="fr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535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12968" cy="62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4536" y="2652352"/>
            <a:ext cx="13716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4644008" y="262825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Action</a:t>
            </a:r>
            <a:endParaRPr lang="fr-CA" dirty="0">
              <a:solidFill>
                <a:schemeClr val="bg1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9463546">
            <a:off x="6948264" y="1484784"/>
            <a:ext cx="13716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 rot="20506172">
            <a:off x="7146117" y="1484417"/>
            <a:ext cx="1080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>
                <a:solidFill>
                  <a:schemeClr val="bg1"/>
                </a:solidFill>
              </a:rPr>
              <a:t>réaction</a:t>
            </a:r>
            <a:endParaRPr lang="fr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974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rganigramme : Bande perforée 1"/>
          <p:cNvSpPr/>
          <p:nvPr/>
        </p:nvSpPr>
        <p:spPr>
          <a:xfrm>
            <a:off x="971600" y="1484784"/>
            <a:ext cx="7560839" cy="3960440"/>
          </a:xfrm>
          <a:prstGeom prst="flowChartPunchedTap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000" b="1" dirty="0" smtClean="0">
                <a:solidFill>
                  <a:schemeClr val="tx1"/>
                </a:solidFill>
              </a:rPr>
              <a:t>Les </a:t>
            </a:r>
            <a:r>
              <a:rPr lang="en-CA" sz="4000" b="1" dirty="0" err="1" smtClean="0">
                <a:solidFill>
                  <a:schemeClr val="tx1"/>
                </a:solidFill>
              </a:rPr>
              <a:t>résultats</a:t>
            </a:r>
            <a:r>
              <a:rPr lang="en-CA" sz="4000" b="1" dirty="0" smtClean="0">
                <a:solidFill>
                  <a:schemeClr val="tx1"/>
                </a:solidFill>
              </a:rPr>
              <a:t> au questionnaire </a:t>
            </a:r>
            <a:r>
              <a:rPr lang="en-CA" sz="4000" b="1" dirty="0" err="1" smtClean="0">
                <a:solidFill>
                  <a:schemeClr val="tx1"/>
                </a:solidFill>
              </a:rPr>
              <a:t>sur</a:t>
            </a:r>
            <a:r>
              <a:rPr lang="en-CA" sz="4000" b="1" dirty="0" smtClean="0">
                <a:solidFill>
                  <a:schemeClr val="tx1"/>
                </a:solidFill>
              </a:rPr>
              <a:t> le </a:t>
            </a:r>
            <a:r>
              <a:rPr lang="en-CA" sz="4000" b="1" dirty="0" err="1" smtClean="0">
                <a:solidFill>
                  <a:schemeClr val="tx1"/>
                </a:solidFill>
              </a:rPr>
              <a:t>profil</a:t>
            </a:r>
            <a:r>
              <a:rPr lang="en-CA" sz="4000" b="1" dirty="0" smtClean="0">
                <a:solidFill>
                  <a:schemeClr val="tx1"/>
                </a:solidFill>
              </a:rPr>
              <a:t> des </a:t>
            </a:r>
            <a:r>
              <a:rPr lang="en-CA" sz="4000" b="1" dirty="0" err="1" smtClean="0">
                <a:solidFill>
                  <a:schemeClr val="tx1"/>
                </a:solidFill>
              </a:rPr>
              <a:t>lecteurs</a:t>
            </a:r>
            <a:r>
              <a:rPr lang="en-CA" sz="40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CA" sz="4000" b="1" dirty="0" err="1" smtClean="0">
                <a:solidFill>
                  <a:schemeClr val="tx1"/>
                </a:solidFill>
              </a:rPr>
              <a:t>Cohortes</a:t>
            </a:r>
            <a:r>
              <a:rPr lang="en-CA" sz="4000" b="1" dirty="0" smtClean="0">
                <a:solidFill>
                  <a:schemeClr val="tx1"/>
                </a:solidFill>
              </a:rPr>
              <a:t> 2013-2015 </a:t>
            </a:r>
            <a:endParaRPr lang="fr-CA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3266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938368"/>
          </a:xfrm>
        </p:spPr>
        <p:txBody>
          <a:bodyPr>
            <a:normAutofit fontScale="90000"/>
          </a:bodyPr>
          <a:lstStyle/>
          <a:p>
            <a:pPr algn="ctr"/>
            <a:r>
              <a:rPr lang="en-CA" sz="3600" b="1" dirty="0" err="1" smtClean="0">
                <a:latin typeface="+mn-lt"/>
              </a:rPr>
              <a:t>Profil</a:t>
            </a:r>
            <a:r>
              <a:rPr lang="en-CA" sz="3600" b="1" dirty="0" smtClean="0">
                <a:latin typeface="+mn-lt"/>
              </a:rPr>
              <a:t> des </a:t>
            </a:r>
            <a:r>
              <a:rPr lang="en-CA" sz="3600" b="1" dirty="0" err="1" smtClean="0">
                <a:latin typeface="+mn-lt"/>
              </a:rPr>
              <a:t>lecteurs</a:t>
            </a:r>
            <a:r>
              <a:rPr lang="en-CA" sz="3600" b="1" dirty="0" smtClean="0">
                <a:latin typeface="+mn-lt"/>
              </a:rPr>
              <a:t> </a:t>
            </a:r>
            <a:br>
              <a:rPr lang="en-CA" sz="3600" b="1" dirty="0" smtClean="0">
                <a:latin typeface="+mn-lt"/>
              </a:rPr>
            </a:br>
            <a:r>
              <a:rPr lang="en-CA" sz="2700" dirty="0" smtClean="0">
                <a:solidFill>
                  <a:srgbClr val="04617B"/>
                </a:solidFill>
                <a:latin typeface="Constantia"/>
              </a:rPr>
              <a:t>(</a:t>
            </a:r>
            <a:r>
              <a:rPr lang="en-CA" sz="2700" dirty="0">
                <a:solidFill>
                  <a:srgbClr val="04617B"/>
                </a:solidFill>
                <a:latin typeface="Constantia"/>
              </a:rPr>
              <a:t>questionnaire pages 5 à 7 du cahier de </a:t>
            </a:r>
            <a:r>
              <a:rPr lang="en-CA" sz="2700" dirty="0" err="1">
                <a:solidFill>
                  <a:srgbClr val="04617B"/>
                </a:solidFill>
                <a:latin typeface="Constantia"/>
              </a:rPr>
              <a:t>l’élève</a:t>
            </a:r>
            <a:r>
              <a:rPr lang="en-CA" sz="2700" dirty="0">
                <a:solidFill>
                  <a:srgbClr val="04617B"/>
                </a:solidFill>
                <a:latin typeface="Constantia"/>
              </a:rPr>
              <a:t>)</a:t>
            </a:r>
            <a:endParaRPr lang="fr-CA" sz="3600" b="1" dirty="0">
              <a:latin typeface="+mn-lt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30176862"/>
              </p:ext>
            </p:extLst>
          </p:nvPr>
        </p:nvGraphicFramePr>
        <p:xfrm>
          <a:off x="467544" y="1628800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96752"/>
            <a:ext cx="1405185" cy="890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15617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54393381"/>
              </p:ext>
            </p:extLst>
          </p:nvPr>
        </p:nvGraphicFramePr>
        <p:xfrm>
          <a:off x="251520" y="620688"/>
          <a:ext cx="837361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61668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89625314"/>
              </p:ext>
            </p:extLst>
          </p:nvPr>
        </p:nvGraphicFramePr>
        <p:xfrm>
          <a:off x="251520" y="620688"/>
          <a:ext cx="864096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35414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0958236"/>
              </p:ext>
            </p:extLst>
          </p:nvPr>
        </p:nvGraphicFramePr>
        <p:xfrm>
          <a:off x="395536" y="764704"/>
          <a:ext cx="822960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80287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506320"/>
          </a:xfrm>
        </p:spPr>
        <p:txBody>
          <a:bodyPr>
            <a:normAutofit fontScale="90000"/>
          </a:bodyPr>
          <a:lstStyle/>
          <a:p>
            <a:pPr algn="ctr"/>
            <a:r>
              <a:rPr lang="en-CA" sz="3200" b="1" dirty="0" smtClean="0">
                <a:solidFill>
                  <a:schemeClr val="tx1"/>
                </a:solidFill>
                <a:latin typeface="+mn-lt"/>
              </a:rPr>
              <a:t>Lectures </a:t>
            </a:r>
            <a:r>
              <a:rPr lang="en-CA" sz="3200" b="1" dirty="0" err="1" smtClean="0">
                <a:solidFill>
                  <a:schemeClr val="tx1"/>
                </a:solidFill>
                <a:latin typeface="+mn-lt"/>
              </a:rPr>
              <a:t>préférées</a:t>
            </a:r>
            <a:endParaRPr lang="fr-CA" sz="32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60092550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48680"/>
            <a:ext cx="13843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35737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506320"/>
          </a:xfrm>
        </p:spPr>
        <p:txBody>
          <a:bodyPr>
            <a:normAutofit fontScale="90000"/>
          </a:bodyPr>
          <a:lstStyle/>
          <a:p>
            <a:pPr algn="ctr"/>
            <a:r>
              <a:rPr lang="en-CA" sz="3200" dirty="0" smtClean="0">
                <a:solidFill>
                  <a:schemeClr val="tx1"/>
                </a:solidFill>
                <a:latin typeface="+mn-lt"/>
              </a:rPr>
              <a:t>Genres de romans </a:t>
            </a:r>
            <a:r>
              <a:rPr lang="en-CA" sz="3200" dirty="0" err="1" smtClean="0">
                <a:solidFill>
                  <a:schemeClr val="tx1"/>
                </a:solidFill>
                <a:latin typeface="+mn-lt"/>
              </a:rPr>
              <a:t>préférés</a:t>
            </a:r>
            <a:endParaRPr lang="fr-CA" sz="32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8973829"/>
              </p:ext>
            </p:extLst>
          </p:nvPr>
        </p:nvGraphicFramePr>
        <p:xfrm>
          <a:off x="395536" y="836712"/>
          <a:ext cx="842493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823827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age 3"/>
          <p:cNvSpPr/>
          <p:nvPr/>
        </p:nvSpPr>
        <p:spPr>
          <a:xfrm>
            <a:off x="347621" y="1045929"/>
            <a:ext cx="3744416" cy="864096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Nuage 4"/>
          <p:cNvSpPr/>
          <p:nvPr/>
        </p:nvSpPr>
        <p:spPr>
          <a:xfrm>
            <a:off x="539552" y="3645024"/>
            <a:ext cx="4752528" cy="72008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616624"/>
          </a:xfrm>
        </p:spPr>
        <p:txBody>
          <a:bodyPr>
            <a:normAutofit/>
          </a:bodyPr>
          <a:lstStyle/>
          <a:p>
            <a:endParaRPr lang="fr-CA" b="1" dirty="0" smtClean="0"/>
          </a:p>
          <a:p>
            <a:pPr marL="365760" lvl="1" indent="0">
              <a:buNone/>
            </a:pPr>
            <a:r>
              <a:rPr lang="fr-CA" sz="2800" b="1" dirty="0"/>
              <a:t>Titre de romans lus: </a:t>
            </a:r>
            <a:endParaRPr lang="fr-CA" sz="2800" b="1" dirty="0" smtClean="0"/>
          </a:p>
          <a:p>
            <a:pPr marL="365760" lvl="1" indent="0" algn="just">
              <a:buNone/>
            </a:pPr>
            <a:r>
              <a:rPr lang="fr-CA" dirty="0" smtClean="0"/>
              <a:t>Salem</a:t>
            </a:r>
            <a:r>
              <a:rPr lang="fr-CA" dirty="0"/>
              <a:t>, Amos </a:t>
            </a:r>
            <a:r>
              <a:rPr lang="fr-CA" dirty="0" err="1"/>
              <a:t>Daragon</a:t>
            </a:r>
            <a:r>
              <a:rPr lang="fr-CA" dirty="0"/>
              <a:t>, </a:t>
            </a:r>
            <a:r>
              <a:rPr lang="fr-CA" sz="2600" dirty="0">
                <a:solidFill>
                  <a:prstClr val="black"/>
                </a:solidFill>
              </a:rPr>
              <a:t>La chute de </a:t>
            </a:r>
            <a:r>
              <a:rPr lang="fr-CA" sz="2600" dirty="0" smtClean="0">
                <a:solidFill>
                  <a:prstClr val="black"/>
                </a:solidFill>
              </a:rPr>
              <a:t>Sparte, les  </a:t>
            </a:r>
            <a:r>
              <a:rPr lang="fr-CA" dirty="0" smtClean="0"/>
              <a:t>Chevaliers </a:t>
            </a:r>
            <a:r>
              <a:rPr lang="fr-CA" dirty="0"/>
              <a:t>d’émeraude, La guerre des mondes, </a:t>
            </a:r>
            <a:r>
              <a:rPr lang="fr-CA" dirty="0" err="1"/>
              <a:t>Stormbraker</a:t>
            </a:r>
            <a:r>
              <a:rPr lang="fr-CA" dirty="0"/>
              <a:t>, Un homme et son péché, Le rêve, </a:t>
            </a:r>
            <a:r>
              <a:rPr lang="fr-CA" dirty="0" smtClean="0"/>
              <a:t>Le </a:t>
            </a:r>
            <a:r>
              <a:rPr lang="fr-CA" dirty="0"/>
              <a:t>malade </a:t>
            </a:r>
            <a:r>
              <a:rPr lang="fr-CA" dirty="0" smtClean="0"/>
              <a:t>imaginaire (théâtre).</a:t>
            </a:r>
            <a:endParaRPr lang="fr-CA" dirty="0"/>
          </a:p>
          <a:p>
            <a:endParaRPr lang="fr-CA" b="1" dirty="0"/>
          </a:p>
          <a:p>
            <a:r>
              <a:rPr lang="fr-CA" b="1" dirty="0" smtClean="0"/>
              <a:t>Quelques auteurs connus:</a:t>
            </a:r>
          </a:p>
          <a:p>
            <a:pPr marL="365760" lvl="1" indent="0">
              <a:buNone/>
            </a:pPr>
            <a:r>
              <a:rPr lang="fr-CA" dirty="0" smtClean="0"/>
              <a:t>Stephen </a:t>
            </a:r>
            <a:r>
              <a:rPr lang="fr-CA" dirty="0"/>
              <a:t>King, Stéphane Bourguignon (2), Patrick </a:t>
            </a:r>
            <a:r>
              <a:rPr lang="fr-CA" dirty="0" err="1" smtClean="0"/>
              <a:t>Senécal</a:t>
            </a:r>
            <a:r>
              <a:rPr lang="fr-CA" dirty="0"/>
              <a:t>, Anne </a:t>
            </a:r>
            <a:r>
              <a:rPr lang="fr-CA" dirty="0" smtClean="0"/>
              <a:t>Robillard, </a:t>
            </a:r>
            <a:r>
              <a:rPr lang="fr-CA" dirty="0" err="1" smtClean="0"/>
              <a:t>Nasashi</a:t>
            </a:r>
            <a:r>
              <a:rPr lang="fr-CA" dirty="0" smtClean="0"/>
              <a:t> </a:t>
            </a:r>
            <a:r>
              <a:rPr lang="fr-CA" dirty="0" err="1"/>
              <a:t>Kisimoto</a:t>
            </a:r>
            <a:r>
              <a:rPr lang="fr-CA" dirty="0"/>
              <a:t>, </a:t>
            </a:r>
            <a:r>
              <a:rPr lang="fr-CA" dirty="0" err="1"/>
              <a:t>Eiichiro</a:t>
            </a:r>
            <a:r>
              <a:rPr lang="fr-CA" dirty="0"/>
              <a:t> Oda, </a:t>
            </a:r>
            <a:r>
              <a:rPr lang="fr-CA" dirty="0" err="1"/>
              <a:t>Osamu</a:t>
            </a:r>
            <a:r>
              <a:rPr lang="fr-CA" dirty="0"/>
              <a:t> </a:t>
            </a:r>
            <a:r>
              <a:rPr lang="fr-CA" dirty="0" err="1"/>
              <a:t>Tezuka</a:t>
            </a:r>
            <a:r>
              <a:rPr lang="fr-CA" dirty="0"/>
              <a:t>, </a:t>
            </a:r>
            <a:r>
              <a:rPr lang="fr-CA" dirty="0" err="1"/>
              <a:t>Biz</a:t>
            </a:r>
            <a:r>
              <a:rPr lang="fr-CA" dirty="0" smtClean="0"/>
              <a:t>.</a:t>
            </a:r>
          </a:p>
          <a:p>
            <a:pPr marL="365760" lvl="1" indent="0">
              <a:buNone/>
            </a:pP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="" val="3898425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5112568" cy="636680"/>
          </a:xfrm>
        </p:spPr>
        <p:txBody>
          <a:bodyPr>
            <a:noAutofit/>
          </a:bodyPr>
          <a:lstStyle/>
          <a:p>
            <a:pPr algn="ctr"/>
            <a:r>
              <a:rPr lang="fr-CA" sz="3200" b="1" dirty="0" smtClean="0">
                <a:solidFill>
                  <a:schemeClr val="tx1"/>
                </a:solidFill>
                <a:latin typeface="+mn-lt"/>
              </a:rPr>
              <a:t>Le plan de la présentation </a:t>
            </a:r>
            <a:endParaRPr lang="fr-CA" sz="3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3750" y="1052736"/>
            <a:ext cx="8710738" cy="561662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fr-CA" sz="2800" dirty="0" smtClean="0"/>
              <a:t>Pourquoi un cercle de lecture: les besoins à l’origine.</a:t>
            </a:r>
          </a:p>
          <a:p>
            <a:pPr>
              <a:lnSpc>
                <a:spcPct val="110000"/>
              </a:lnSpc>
            </a:pPr>
            <a:r>
              <a:rPr lang="fr-CA" sz="2800" dirty="0" smtClean="0">
                <a:solidFill>
                  <a:prstClr val="black"/>
                </a:solidFill>
              </a:rPr>
              <a:t>Le </a:t>
            </a:r>
            <a:r>
              <a:rPr lang="fr-CA" sz="2800" dirty="0">
                <a:solidFill>
                  <a:prstClr val="black"/>
                </a:solidFill>
              </a:rPr>
              <a:t>cadre </a:t>
            </a:r>
            <a:r>
              <a:rPr lang="fr-CA" sz="2800" dirty="0" smtClean="0">
                <a:solidFill>
                  <a:prstClr val="black"/>
                </a:solidFill>
              </a:rPr>
              <a:t>pédagogique.</a:t>
            </a:r>
            <a:r>
              <a:rPr lang="en-CA" sz="2800" dirty="0" smtClean="0">
                <a:solidFill>
                  <a:prstClr val="black"/>
                </a:solidFill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CA" sz="2800" dirty="0" err="1" smtClean="0">
                <a:solidFill>
                  <a:prstClr val="black"/>
                </a:solidFill>
              </a:rPr>
              <a:t>Profil</a:t>
            </a:r>
            <a:r>
              <a:rPr lang="en-CA" sz="2800" dirty="0" smtClean="0">
                <a:solidFill>
                  <a:prstClr val="black"/>
                </a:solidFill>
              </a:rPr>
              <a:t> des participants de </a:t>
            </a:r>
            <a:r>
              <a:rPr lang="en-CA" sz="2800" dirty="0" err="1" smtClean="0">
                <a:solidFill>
                  <a:prstClr val="black"/>
                </a:solidFill>
              </a:rPr>
              <a:t>l’expérience</a:t>
            </a:r>
            <a:r>
              <a:rPr lang="en-CA" sz="2800" dirty="0" smtClean="0">
                <a:solidFill>
                  <a:prstClr val="black"/>
                </a:solidFill>
              </a:rPr>
              <a:t>  de 2013.</a:t>
            </a:r>
            <a:endParaRPr lang="fr-CA" sz="2800" dirty="0">
              <a:solidFill>
                <a:prstClr val="black"/>
              </a:solidFill>
            </a:endParaRPr>
          </a:p>
          <a:p>
            <a:pPr>
              <a:lnSpc>
                <a:spcPct val="110000"/>
              </a:lnSpc>
            </a:pPr>
            <a:r>
              <a:rPr lang="fr-CA" sz="2800" dirty="0" smtClean="0"/>
              <a:t>L’exploration des outils: le cahier de l’élève et le guide de l’enseignant.</a:t>
            </a:r>
          </a:p>
          <a:p>
            <a:pPr>
              <a:lnSpc>
                <a:spcPct val="110000"/>
              </a:lnSpc>
              <a:buClr>
                <a:srgbClr val="0F6FC6"/>
              </a:buClr>
            </a:pPr>
            <a:r>
              <a:rPr lang="en-CA" sz="2800" dirty="0" smtClean="0">
                <a:solidFill>
                  <a:prstClr val="black"/>
                </a:solidFill>
              </a:rPr>
              <a:t>Le </a:t>
            </a:r>
            <a:r>
              <a:rPr lang="en-CA" sz="2800" dirty="0" err="1">
                <a:solidFill>
                  <a:prstClr val="black"/>
                </a:solidFill>
              </a:rPr>
              <a:t>calendrier</a:t>
            </a:r>
            <a:r>
              <a:rPr lang="en-CA" sz="2800" dirty="0">
                <a:solidFill>
                  <a:prstClr val="black"/>
                </a:solidFill>
              </a:rPr>
              <a:t> des </a:t>
            </a:r>
            <a:r>
              <a:rPr lang="en-CA" sz="2800" dirty="0" smtClean="0">
                <a:solidFill>
                  <a:prstClr val="black"/>
                </a:solidFill>
              </a:rPr>
              <a:t>rencontres et </a:t>
            </a:r>
            <a:r>
              <a:rPr lang="en-CA" sz="2800" dirty="0">
                <a:solidFill>
                  <a:prstClr val="black"/>
                </a:solidFill>
              </a:rPr>
              <a:t>des </a:t>
            </a:r>
            <a:r>
              <a:rPr lang="en-CA" sz="2800" dirty="0" err="1">
                <a:solidFill>
                  <a:prstClr val="black"/>
                </a:solidFill>
              </a:rPr>
              <a:t>tâches</a:t>
            </a:r>
            <a:r>
              <a:rPr lang="en-CA" sz="2800" dirty="0">
                <a:solidFill>
                  <a:prstClr val="black"/>
                </a:solidFill>
              </a:rPr>
              <a:t> </a:t>
            </a:r>
            <a:r>
              <a:rPr lang="en-CA" sz="2800" dirty="0" err="1" smtClean="0">
                <a:solidFill>
                  <a:prstClr val="black"/>
                </a:solidFill>
              </a:rPr>
              <a:t>préparatoires</a:t>
            </a:r>
            <a:r>
              <a:rPr lang="en-CA" sz="2800" dirty="0" smtClean="0">
                <a:solidFill>
                  <a:prstClr val="black"/>
                </a:solidFill>
              </a:rPr>
              <a:t> au </a:t>
            </a:r>
            <a:r>
              <a:rPr lang="en-CA" sz="2800" dirty="0" err="1" smtClean="0">
                <a:solidFill>
                  <a:prstClr val="black"/>
                </a:solidFill>
              </a:rPr>
              <a:t>cercle</a:t>
            </a:r>
            <a:r>
              <a:rPr lang="en-CA" sz="2800" dirty="0" smtClean="0">
                <a:solidFill>
                  <a:prstClr val="black"/>
                </a:solidFill>
              </a:rPr>
              <a:t> de lecture. </a:t>
            </a:r>
          </a:p>
          <a:p>
            <a:pPr>
              <a:lnSpc>
                <a:spcPct val="110000"/>
              </a:lnSpc>
              <a:buClr>
                <a:srgbClr val="0F6FC6"/>
              </a:buClr>
            </a:pPr>
            <a:r>
              <a:rPr lang="en-CA" sz="2800" dirty="0" smtClean="0"/>
              <a:t>Les </a:t>
            </a:r>
            <a:r>
              <a:rPr lang="en-CA" sz="2800" dirty="0" err="1" smtClean="0"/>
              <a:t>résultats</a:t>
            </a:r>
            <a:r>
              <a:rPr lang="en-CA" sz="2800" dirty="0" smtClean="0"/>
              <a:t> au </a:t>
            </a:r>
            <a:r>
              <a:rPr lang="en-CA" sz="2800" dirty="0" err="1" smtClean="0"/>
              <a:t>profil</a:t>
            </a:r>
            <a:r>
              <a:rPr lang="en-CA" sz="2800" dirty="0" smtClean="0"/>
              <a:t> des </a:t>
            </a:r>
            <a:r>
              <a:rPr lang="en-CA" sz="2800" dirty="0" err="1" smtClean="0"/>
              <a:t>lecteurs</a:t>
            </a:r>
            <a:r>
              <a:rPr lang="en-CA" sz="2800" dirty="0" smtClean="0"/>
              <a:t> de 2013 à 2015.</a:t>
            </a:r>
          </a:p>
          <a:p>
            <a:pPr>
              <a:lnSpc>
                <a:spcPct val="110000"/>
              </a:lnSpc>
              <a:buClr>
                <a:srgbClr val="0F6FC6"/>
              </a:buClr>
            </a:pPr>
            <a:r>
              <a:rPr lang="en-CA" sz="2800" dirty="0" smtClean="0">
                <a:solidFill>
                  <a:prstClr val="black"/>
                </a:solidFill>
              </a:rPr>
              <a:t>Les </a:t>
            </a:r>
            <a:r>
              <a:rPr lang="en-CA" sz="2800" dirty="0" err="1" smtClean="0">
                <a:solidFill>
                  <a:prstClr val="black"/>
                </a:solidFill>
              </a:rPr>
              <a:t>commentaires</a:t>
            </a:r>
            <a:r>
              <a:rPr lang="en-CA" sz="2800" dirty="0" smtClean="0">
                <a:solidFill>
                  <a:prstClr val="black"/>
                </a:solidFill>
              </a:rPr>
              <a:t> des </a:t>
            </a:r>
            <a:r>
              <a:rPr lang="en-CA" sz="2800" dirty="0" err="1" smtClean="0">
                <a:solidFill>
                  <a:prstClr val="black"/>
                </a:solidFill>
              </a:rPr>
              <a:t>élèves</a:t>
            </a:r>
            <a:r>
              <a:rPr lang="en-CA" sz="2800" dirty="0" smtClean="0">
                <a:solidFill>
                  <a:prstClr val="black"/>
                </a:solidFill>
              </a:rPr>
              <a:t> et les </a:t>
            </a:r>
            <a:r>
              <a:rPr lang="en-CA" sz="2800" dirty="0" err="1" smtClean="0">
                <a:solidFill>
                  <a:prstClr val="black"/>
                </a:solidFill>
              </a:rPr>
              <a:t>retombées</a:t>
            </a:r>
            <a:r>
              <a:rPr lang="en-CA" sz="2800" dirty="0" smtClean="0">
                <a:solidFill>
                  <a:prstClr val="black"/>
                </a:solidFill>
              </a:rPr>
              <a:t> </a:t>
            </a:r>
            <a:r>
              <a:rPr lang="en-CA" sz="2800" dirty="0">
                <a:solidFill>
                  <a:prstClr val="black"/>
                </a:solidFill>
              </a:rPr>
              <a:t>du </a:t>
            </a:r>
            <a:r>
              <a:rPr lang="en-CA" sz="2800" dirty="0" err="1">
                <a:solidFill>
                  <a:prstClr val="black"/>
                </a:solidFill>
              </a:rPr>
              <a:t>projet</a:t>
            </a:r>
            <a:r>
              <a:rPr lang="en-CA" sz="2800" dirty="0">
                <a:solidFill>
                  <a:prstClr val="black"/>
                </a:solidFill>
              </a:rPr>
              <a:t> </a:t>
            </a:r>
            <a:r>
              <a:rPr lang="en-CA" sz="2800" dirty="0" err="1">
                <a:solidFill>
                  <a:prstClr val="black"/>
                </a:solidFill>
              </a:rPr>
              <a:t>dans</a:t>
            </a:r>
            <a:r>
              <a:rPr lang="en-CA" sz="2800" dirty="0">
                <a:solidFill>
                  <a:prstClr val="black"/>
                </a:solidFill>
              </a:rPr>
              <a:t> </a:t>
            </a:r>
            <a:r>
              <a:rPr lang="en-CA" sz="2800" dirty="0" err="1" smtClean="0">
                <a:solidFill>
                  <a:prstClr val="black"/>
                </a:solidFill>
              </a:rPr>
              <a:t>l’école</a:t>
            </a:r>
            <a:r>
              <a:rPr lang="en-CA" sz="2800" dirty="0" smtClean="0">
                <a:solidFill>
                  <a:prstClr val="black"/>
                </a:solidFill>
              </a:rPr>
              <a:t>. </a:t>
            </a:r>
            <a:endParaRPr lang="en-CA" sz="2800" dirty="0">
              <a:solidFill>
                <a:prstClr val="black"/>
              </a:solidFill>
            </a:endParaRPr>
          </a:p>
          <a:p>
            <a:pPr>
              <a:lnSpc>
                <a:spcPct val="250000"/>
              </a:lnSpc>
            </a:pPr>
            <a:endParaRPr lang="fr-CA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689" y="327234"/>
            <a:ext cx="9044866" cy="63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340768"/>
            <a:ext cx="13716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0561" y="2276872"/>
            <a:ext cx="13716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0561" y="2834027"/>
            <a:ext cx="13716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301208"/>
            <a:ext cx="13716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843484"/>
            <a:ext cx="13716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267415"/>
            <a:ext cx="13716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4546" y="3802063"/>
            <a:ext cx="13716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4429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ulle ronde 4"/>
          <p:cNvSpPr/>
          <p:nvPr/>
        </p:nvSpPr>
        <p:spPr>
          <a:xfrm>
            <a:off x="611560" y="0"/>
            <a:ext cx="7848872" cy="1340768"/>
          </a:xfrm>
          <a:prstGeom prst="wedgeEllipseCallout">
            <a:avLst>
              <a:gd name="adj1" fmla="val -39838"/>
              <a:gd name="adj2" fmla="val 69219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45624" cy="494928"/>
          </a:xfrm>
        </p:spPr>
        <p:txBody>
          <a:bodyPr>
            <a:normAutofit/>
          </a:bodyPr>
          <a:lstStyle/>
          <a:p>
            <a:pPr algn="ctr"/>
            <a:r>
              <a:rPr lang="en-CA" sz="2900" b="1" dirty="0" smtClean="0">
                <a:solidFill>
                  <a:schemeClr val="tx1"/>
                </a:solidFill>
                <a:latin typeface="+mn-lt"/>
              </a:rPr>
              <a:t>Ce </a:t>
            </a:r>
            <a:r>
              <a:rPr lang="en-CA" sz="2900" b="1" dirty="0" err="1" smtClean="0">
                <a:solidFill>
                  <a:schemeClr val="tx1"/>
                </a:solidFill>
                <a:latin typeface="+mn-lt"/>
              </a:rPr>
              <a:t>que</a:t>
            </a:r>
            <a:r>
              <a:rPr lang="en-CA" sz="29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CA" sz="2900" b="1" dirty="0" err="1" smtClean="0">
                <a:solidFill>
                  <a:schemeClr val="tx1"/>
                </a:solidFill>
                <a:latin typeface="+mn-lt"/>
              </a:rPr>
              <a:t>nos</a:t>
            </a:r>
            <a:r>
              <a:rPr lang="en-CA" sz="29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CA" sz="2900" b="1" dirty="0" err="1" smtClean="0">
                <a:solidFill>
                  <a:schemeClr val="tx1"/>
                </a:solidFill>
                <a:latin typeface="+mn-lt"/>
              </a:rPr>
              <a:t>élèves</a:t>
            </a:r>
            <a:r>
              <a:rPr lang="en-CA" sz="29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CA" sz="2900" b="1" dirty="0" err="1" smtClean="0">
                <a:solidFill>
                  <a:schemeClr val="tx1"/>
                </a:solidFill>
                <a:latin typeface="+mn-lt"/>
              </a:rPr>
              <a:t>ont</a:t>
            </a:r>
            <a:r>
              <a:rPr lang="en-CA" sz="2900" b="1" dirty="0" smtClean="0">
                <a:solidFill>
                  <a:schemeClr val="tx1"/>
                </a:solidFill>
                <a:latin typeface="+mn-lt"/>
              </a:rPr>
              <a:t> de la </a:t>
            </a:r>
            <a:r>
              <a:rPr lang="en-CA" sz="2900" b="1" dirty="0" err="1" smtClean="0">
                <a:solidFill>
                  <a:schemeClr val="tx1"/>
                </a:solidFill>
                <a:latin typeface="+mn-lt"/>
              </a:rPr>
              <a:t>difficulté</a:t>
            </a:r>
            <a:r>
              <a:rPr lang="en-CA" sz="2900" b="1" dirty="0" smtClean="0">
                <a:solidFill>
                  <a:schemeClr val="tx1"/>
                </a:solidFill>
                <a:latin typeface="+mn-lt"/>
              </a:rPr>
              <a:t> à faire</a:t>
            </a:r>
            <a:endParaRPr lang="fr-CA" sz="29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328592"/>
          </a:xfrm>
        </p:spPr>
        <p:txBody>
          <a:bodyPr>
            <a:normAutofit fontScale="92500" lnSpcReduction="20000"/>
          </a:bodyPr>
          <a:lstStyle/>
          <a:p>
            <a:endParaRPr lang="en-CA" sz="2400" dirty="0" smtClean="0"/>
          </a:p>
          <a:p>
            <a:r>
              <a:rPr lang="en-CA" dirty="0" err="1" smtClean="0"/>
              <a:t>Concentrer</a:t>
            </a:r>
            <a:r>
              <a:rPr lang="en-CA" dirty="0" smtClean="0"/>
              <a:t> </a:t>
            </a:r>
            <a:r>
              <a:rPr lang="en-CA" dirty="0" err="1" smtClean="0"/>
              <a:t>toute</a:t>
            </a:r>
            <a:r>
              <a:rPr lang="en-CA" dirty="0" smtClean="0"/>
              <a:t> </a:t>
            </a:r>
            <a:r>
              <a:rPr lang="en-CA" dirty="0" err="1" smtClean="0"/>
              <a:t>leur</a:t>
            </a:r>
            <a:r>
              <a:rPr lang="en-CA" dirty="0" smtClean="0"/>
              <a:t> attention </a:t>
            </a:r>
            <a:r>
              <a:rPr lang="en-CA" dirty="0" err="1" smtClean="0"/>
              <a:t>sur</a:t>
            </a:r>
            <a:r>
              <a:rPr lang="en-CA" dirty="0" smtClean="0"/>
              <a:t> la lecture;</a:t>
            </a:r>
          </a:p>
          <a:p>
            <a:endParaRPr lang="en-CA" dirty="0" smtClean="0"/>
          </a:p>
          <a:p>
            <a:r>
              <a:rPr lang="en-CA" dirty="0" smtClean="0"/>
              <a:t>Utiliser des </a:t>
            </a:r>
            <a:r>
              <a:rPr lang="en-CA" dirty="0" err="1" smtClean="0"/>
              <a:t>stratégies</a:t>
            </a:r>
            <a:r>
              <a:rPr lang="en-CA" dirty="0" smtClean="0"/>
              <a:t> de lecture </a:t>
            </a:r>
            <a:r>
              <a:rPr lang="en-CA" dirty="0" err="1" smtClean="0"/>
              <a:t>efficaces</a:t>
            </a:r>
            <a:r>
              <a:rPr lang="en-CA" dirty="0" smtClean="0"/>
              <a:t> (annotations, résumés </a:t>
            </a:r>
            <a:r>
              <a:rPr lang="en-CA" dirty="0" err="1" smtClean="0"/>
              <a:t>en</a:t>
            </a:r>
            <a:r>
              <a:rPr lang="en-CA" dirty="0" smtClean="0"/>
              <a:t> lien avec les </a:t>
            </a:r>
            <a:r>
              <a:rPr lang="en-CA" dirty="0" err="1" smtClean="0"/>
              <a:t>personnages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la </a:t>
            </a:r>
            <a:r>
              <a:rPr lang="en-CA" dirty="0" err="1" smtClean="0"/>
              <a:t>trame</a:t>
            </a:r>
            <a:r>
              <a:rPr lang="en-CA" dirty="0" smtClean="0"/>
              <a:t> narrative, etc.) </a:t>
            </a:r>
            <a:r>
              <a:rPr lang="en-CA" dirty="0" err="1" smtClean="0"/>
              <a:t>leur</a:t>
            </a:r>
            <a:r>
              <a:rPr lang="en-CA" dirty="0" smtClean="0"/>
              <a:t> </a:t>
            </a:r>
            <a:r>
              <a:rPr lang="en-CA" dirty="0" err="1" smtClean="0"/>
              <a:t>permettant</a:t>
            </a:r>
            <a:r>
              <a:rPr lang="en-CA" dirty="0" smtClean="0"/>
              <a:t>:</a:t>
            </a:r>
          </a:p>
          <a:p>
            <a:pPr marL="0" indent="0">
              <a:buNone/>
            </a:pPr>
            <a:endParaRPr lang="en-CA" dirty="0" smtClean="0"/>
          </a:p>
          <a:p>
            <a:pPr lvl="1"/>
            <a:r>
              <a:rPr lang="en-CA" sz="2600" dirty="0" smtClean="0"/>
              <a:t>de </a:t>
            </a:r>
            <a:r>
              <a:rPr lang="en-CA" sz="2600" dirty="0" err="1" smtClean="0"/>
              <a:t>comprendre</a:t>
            </a:r>
            <a:r>
              <a:rPr lang="en-CA" sz="2600" dirty="0" smtClean="0"/>
              <a:t> des </a:t>
            </a:r>
            <a:r>
              <a:rPr lang="en-CA" sz="2600" dirty="0" err="1" smtClean="0"/>
              <a:t>inférences</a:t>
            </a:r>
            <a:r>
              <a:rPr lang="en-CA" sz="2600" dirty="0" smtClean="0"/>
              <a:t> (ex.: </a:t>
            </a:r>
            <a:r>
              <a:rPr lang="en-CA" sz="2600" dirty="0" err="1" smtClean="0"/>
              <a:t>où</a:t>
            </a:r>
            <a:r>
              <a:rPr lang="en-CA" sz="2600" dirty="0" smtClean="0"/>
              <a:t> et </a:t>
            </a:r>
            <a:r>
              <a:rPr lang="en-CA" sz="2600" dirty="0" err="1" smtClean="0"/>
              <a:t>quand</a:t>
            </a:r>
            <a:r>
              <a:rPr lang="en-CA" sz="2600" dirty="0" smtClean="0"/>
              <a:t> se </a:t>
            </a:r>
            <a:r>
              <a:rPr lang="en-CA" sz="2600" dirty="0" err="1" smtClean="0"/>
              <a:t>passe</a:t>
            </a:r>
            <a:r>
              <a:rPr lang="en-CA" sz="2600" dirty="0" smtClean="0"/>
              <a:t> </a:t>
            </a:r>
            <a:r>
              <a:rPr lang="en-CA" sz="2600" dirty="0" err="1" smtClean="0"/>
              <a:t>l’histoire</a:t>
            </a:r>
            <a:r>
              <a:rPr lang="en-CA" sz="2600" dirty="0" smtClean="0"/>
              <a:t>); </a:t>
            </a:r>
          </a:p>
          <a:p>
            <a:pPr lvl="1"/>
            <a:r>
              <a:rPr lang="en-CA" sz="2600" dirty="0" smtClean="0"/>
              <a:t>de </a:t>
            </a:r>
            <a:r>
              <a:rPr lang="en-CA" sz="2600" dirty="0" err="1" smtClean="0"/>
              <a:t>repérer</a:t>
            </a:r>
            <a:r>
              <a:rPr lang="en-CA" sz="2600" dirty="0" smtClean="0"/>
              <a:t> la suite </a:t>
            </a:r>
            <a:r>
              <a:rPr lang="en-CA" sz="2600" dirty="0" err="1" smtClean="0"/>
              <a:t>logique</a:t>
            </a:r>
            <a:r>
              <a:rPr lang="en-CA" sz="2600" dirty="0" smtClean="0"/>
              <a:t> des </a:t>
            </a:r>
            <a:r>
              <a:rPr lang="en-CA" sz="2600" dirty="0" err="1" smtClean="0"/>
              <a:t>péripéties</a:t>
            </a:r>
            <a:r>
              <a:rPr lang="en-CA" sz="2600" dirty="0" smtClean="0"/>
              <a:t> de </a:t>
            </a:r>
            <a:r>
              <a:rPr lang="en-CA" sz="2600" dirty="0" err="1" smtClean="0"/>
              <a:t>l’histoire</a:t>
            </a:r>
            <a:r>
              <a:rPr lang="en-CA" sz="2600" dirty="0" smtClean="0"/>
              <a:t>;</a:t>
            </a:r>
          </a:p>
          <a:p>
            <a:pPr lvl="1"/>
            <a:r>
              <a:rPr lang="en-CA" sz="2600" dirty="0" err="1" smtClean="0"/>
              <a:t>d’identifier</a:t>
            </a:r>
            <a:r>
              <a:rPr lang="en-CA" sz="2600" dirty="0" smtClean="0"/>
              <a:t> les </a:t>
            </a:r>
            <a:r>
              <a:rPr lang="en-CA" sz="2600" dirty="0" err="1" smtClean="0"/>
              <a:t>caractéristiques</a:t>
            </a:r>
            <a:r>
              <a:rPr lang="en-CA" sz="2600" dirty="0" smtClean="0"/>
              <a:t> et le </a:t>
            </a:r>
            <a:r>
              <a:rPr lang="en-CA" sz="2600" dirty="0" err="1" smtClean="0"/>
              <a:t>rôle</a:t>
            </a:r>
            <a:r>
              <a:rPr lang="en-CA" sz="2600" dirty="0" smtClean="0"/>
              <a:t> du </a:t>
            </a:r>
            <a:r>
              <a:rPr lang="en-CA" sz="2600" dirty="0" err="1" smtClean="0"/>
              <a:t>personnage</a:t>
            </a:r>
            <a:r>
              <a:rPr lang="en-CA" sz="2600" dirty="0" smtClean="0"/>
              <a:t> principal </a:t>
            </a:r>
            <a:r>
              <a:rPr lang="en-CA" sz="2600" dirty="0" err="1" smtClean="0"/>
              <a:t>en</a:t>
            </a:r>
            <a:r>
              <a:rPr lang="en-CA" sz="2600" dirty="0" smtClean="0"/>
              <a:t> interaction avec les </a:t>
            </a:r>
            <a:r>
              <a:rPr lang="en-CA" sz="2600" dirty="0" err="1" smtClean="0"/>
              <a:t>personnages</a:t>
            </a:r>
            <a:r>
              <a:rPr lang="en-CA" sz="2600" dirty="0" smtClean="0"/>
              <a:t> </a:t>
            </a:r>
            <a:r>
              <a:rPr lang="en-CA" sz="2600" dirty="0" err="1" smtClean="0"/>
              <a:t>secondaires</a:t>
            </a:r>
            <a:r>
              <a:rPr lang="en-CA" sz="2600" dirty="0" smtClean="0"/>
              <a:t>. </a:t>
            </a:r>
          </a:p>
          <a:p>
            <a:pPr marL="393192" lvl="1" indent="0">
              <a:buNone/>
            </a:pPr>
            <a:endParaRPr lang="en-CA" sz="2600" dirty="0" smtClean="0"/>
          </a:p>
          <a:p>
            <a:r>
              <a:rPr lang="en-CA" dirty="0" err="1" smtClean="0"/>
              <a:t>Établir</a:t>
            </a:r>
            <a:r>
              <a:rPr lang="en-CA" dirty="0" smtClean="0"/>
              <a:t> des liens avec </a:t>
            </a:r>
            <a:r>
              <a:rPr lang="en-CA" dirty="0" err="1" smtClean="0"/>
              <a:t>d’autres</a:t>
            </a:r>
            <a:r>
              <a:rPr lang="en-CA" dirty="0" smtClean="0"/>
              <a:t> </a:t>
            </a:r>
            <a:r>
              <a:rPr lang="en-CA" dirty="0" err="1" smtClean="0"/>
              <a:t>histoires</a:t>
            </a:r>
            <a:r>
              <a:rPr lang="en-CA" dirty="0" smtClean="0"/>
              <a:t> </a:t>
            </a:r>
            <a:r>
              <a:rPr lang="en-CA" dirty="0" err="1" smtClean="0"/>
              <a:t>lues</a:t>
            </a:r>
            <a:r>
              <a:rPr lang="en-CA" dirty="0" smtClean="0"/>
              <a:t> (genre du roman, description des </a:t>
            </a:r>
            <a:r>
              <a:rPr lang="en-CA" dirty="0" err="1" smtClean="0"/>
              <a:t>personnages</a:t>
            </a:r>
            <a:r>
              <a:rPr lang="en-CA" dirty="0" smtClean="0"/>
              <a:t>, </a:t>
            </a:r>
            <a:r>
              <a:rPr lang="en-CA" dirty="0" err="1" smtClean="0"/>
              <a:t>trame</a:t>
            </a:r>
            <a:r>
              <a:rPr lang="en-CA" dirty="0" smtClean="0"/>
              <a:t> narrative, etc.)</a:t>
            </a:r>
          </a:p>
        </p:txBody>
      </p:sp>
    </p:spTree>
    <p:extLst>
      <p:ext uri="{BB962C8B-B14F-4D97-AF65-F5344CB8AC3E}">
        <p14:creationId xmlns:p14="http://schemas.microsoft.com/office/powerpoint/2010/main" xmlns="" val="188011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8648" y="548680"/>
            <a:ext cx="8305800" cy="494928"/>
          </a:xfrm>
        </p:spPr>
        <p:txBody>
          <a:bodyPr>
            <a:normAutofit/>
          </a:bodyPr>
          <a:lstStyle/>
          <a:p>
            <a:pPr algn="ctr"/>
            <a:r>
              <a:rPr lang="en-CA" sz="2800" b="1" dirty="0" err="1" smtClean="0">
                <a:solidFill>
                  <a:schemeClr val="tx1"/>
                </a:solidFill>
                <a:latin typeface="+mn-lt"/>
              </a:rPr>
              <a:t>Bilan</a:t>
            </a:r>
            <a:r>
              <a:rPr lang="en-CA" sz="2800" b="1" dirty="0" smtClean="0">
                <a:solidFill>
                  <a:schemeClr val="tx1"/>
                </a:solidFill>
                <a:latin typeface="+mn-lt"/>
              </a:rPr>
              <a:t> de </a:t>
            </a:r>
            <a:r>
              <a:rPr lang="en-CA" sz="2800" b="1" dirty="0" err="1" smtClean="0">
                <a:solidFill>
                  <a:schemeClr val="tx1"/>
                </a:solidFill>
                <a:latin typeface="+mn-lt"/>
              </a:rPr>
              <a:t>l’expérience</a:t>
            </a:r>
            <a:r>
              <a:rPr lang="en-CA" sz="2800" b="1" dirty="0" smtClean="0">
                <a:solidFill>
                  <a:schemeClr val="tx1"/>
                </a:solidFill>
                <a:latin typeface="+mn-lt"/>
              </a:rPr>
              <a:t> 2013-2014</a:t>
            </a:r>
            <a:endParaRPr lang="fr-CA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1196752"/>
            <a:ext cx="820891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400" dirty="0"/>
              <a:t>Le cercle de lecture a été globalement très bien reçu de la part des huit élèves participant. </a:t>
            </a:r>
            <a:endParaRPr lang="fr-CA" sz="2400" dirty="0" smtClean="0"/>
          </a:p>
          <a:p>
            <a:endParaRPr lang="fr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400" dirty="0" smtClean="0"/>
              <a:t>Six </a:t>
            </a:r>
            <a:r>
              <a:rPr lang="fr-CA" sz="2400" dirty="0"/>
              <a:t>d’entre eux ont trouvé ce projet utile et intéressant. </a:t>
            </a:r>
            <a:r>
              <a:rPr lang="fr-CA" sz="2400" b="1" dirty="0">
                <a:solidFill>
                  <a:srgbClr val="FF0000"/>
                </a:solidFill>
              </a:rPr>
              <a:t>Ils ont apprécié lire le même roman</a:t>
            </a:r>
            <a:r>
              <a:rPr lang="fr-CA" sz="2400" dirty="0"/>
              <a:t> </a:t>
            </a:r>
            <a:r>
              <a:rPr lang="fr-CA" sz="2400" i="1" dirty="0"/>
              <a:t>L’avaleur de sable </a:t>
            </a:r>
            <a:r>
              <a:rPr lang="fr-CA" sz="2400" dirty="0"/>
              <a:t>de Stéphane Bourguignon. </a:t>
            </a:r>
            <a:endParaRPr lang="fr-CA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400" dirty="0" smtClean="0"/>
              <a:t>Le </a:t>
            </a:r>
            <a:r>
              <a:rPr lang="fr-CA" sz="2400" dirty="0"/>
              <a:t>fait de lire une œuvre commune leur a permis d’échanger beaucoup plus pendant les ateliers. </a:t>
            </a:r>
            <a:r>
              <a:rPr lang="fr-CA" sz="2400" dirty="0" smtClean="0"/>
              <a:t>Ce </a:t>
            </a:r>
            <a:r>
              <a:rPr lang="fr-CA" sz="2400" dirty="0"/>
              <a:t>facteur a grandement contribué à la motivation tout au long du projet. </a:t>
            </a:r>
            <a:endParaRPr lang="fr-CA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400" b="1" dirty="0" smtClean="0">
                <a:solidFill>
                  <a:srgbClr val="FF0000"/>
                </a:solidFill>
              </a:rPr>
              <a:t>Lors </a:t>
            </a:r>
            <a:r>
              <a:rPr lang="fr-CA" sz="2400" b="1" dirty="0">
                <a:solidFill>
                  <a:srgbClr val="FF0000"/>
                </a:solidFill>
              </a:rPr>
              <a:t>des échanges, ma présence a surtout été celle d’une médiatrice. </a:t>
            </a:r>
            <a:r>
              <a:rPr lang="fr-CA" sz="2400" dirty="0"/>
              <a:t>Je n’ai jamais senti que je les obligeais à participer au cercle de lecture; ils y venaient et </a:t>
            </a:r>
            <a:r>
              <a:rPr lang="fr-CA" sz="2400" b="1" dirty="0"/>
              <a:t>participaient avec enthousiasme</a:t>
            </a:r>
            <a:r>
              <a:rPr lang="fr-CA" sz="2400" dirty="0"/>
              <a:t>. Ce fut une expérience moins ardue que prévue.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9042" y="260648"/>
            <a:ext cx="8305800" cy="504056"/>
          </a:xfrm>
        </p:spPr>
        <p:txBody>
          <a:bodyPr>
            <a:normAutofit/>
          </a:bodyPr>
          <a:lstStyle/>
          <a:p>
            <a:pPr algn="ctr"/>
            <a:r>
              <a:rPr lang="en-CA" sz="2800" b="1" dirty="0" err="1" smtClean="0">
                <a:solidFill>
                  <a:schemeClr val="tx1"/>
                </a:solidFill>
                <a:latin typeface="+mn-lt"/>
              </a:rPr>
              <a:t>Retombées</a:t>
            </a:r>
            <a:r>
              <a:rPr lang="en-CA" sz="2800" b="1" dirty="0" smtClean="0">
                <a:solidFill>
                  <a:schemeClr val="tx1"/>
                </a:solidFill>
                <a:latin typeface="+mn-lt"/>
              </a:rPr>
              <a:t> du </a:t>
            </a:r>
            <a:r>
              <a:rPr lang="en-CA" sz="2800" b="1" dirty="0" err="1" smtClean="0">
                <a:solidFill>
                  <a:schemeClr val="tx1"/>
                </a:solidFill>
                <a:latin typeface="+mn-lt"/>
              </a:rPr>
              <a:t>projet</a:t>
            </a:r>
            <a:r>
              <a:rPr lang="en-CA" sz="2800" b="1" dirty="0" smtClean="0">
                <a:solidFill>
                  <a:schemeClr val="tx1"/>
                </a:solidFill>
                <a:latin typeface="+mn-lt"/>
              </a:rPr>
              <a:t>…</a:t>
            </a:r>
            <a:endParaRPr lang="fr-CA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1196752"/>
            <a:ext cx="8424936" cy="533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A" sz="2400" dirty="0">
                <a:ea typeface="Times New Roman"/>
              </a:rPr>
              <a:t>Ce projet a permis de </a:t>
            </a:r>
            <a:r>
              <a:rPr lang="fr-CA" sz="2400" b="1" dirty="0">
                <a:ea typeface="Times New Roman"/>
              </a:rPr>
              <a:t>consolider une identité de lecteur</a:t>
            </a:r>
            <a:r>
              <a:rPr lang="fr-CA" sz="2400" dirty="0">
                <a:ea typeface="Times New Roman"/>
              </a:rPr>
              <a:t> chez certains élèves. </a:t>
            </a:r>
            <a:endParaRPr lang="fr-CA" sz="2400" dirty="0" smtClean="0">
              <a:ea typeface="Times New Roman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CA" sz="2400" dirty="0" smtClean="0">
              <a:ea typeface="Times New Roman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A" sz="2400" b="1" dirty="0" smtClean="0">
                <a:ea typeface="Times New Roman"/>
              </a:rPr>
              <a:t>Favoriser la persévérance:</a:t>
            </a:r>
            <a:r>
              <a:rPr lang="fr-CA" sz="2400" dirty="0" smtClean="0">
                <a:ea typeface="Times New Roman"/>
              </a:rPr>
              <a:t> avant </a:t>
            </a:r>
            <a:r>
              <a:rPr lang="fr-CA" sz="2400" dirty="0">
                <a:ea typeface="Times New Roman"/>
              </a:rPr>
              <a:t>le projet, plusieurs élèves craignaient ne pas réussir à terminer le roman. </a:t>
            </a:r>
            <a:endParaRPr lang="fr-CA" sz="2400" dirty="0" smtClean="0">
              <a:ea typeface="Times New Roman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CA" sz="2400" dirty="0"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CA" sz="2400" b="1" dirty="0" smtClean="0">
                <a:ea typeface="Times New Roman"/>
              </a:rPr>
              <a:t>Augmentation du taux </a:t>
            </a:r>
            <a:r>
              <a:rPr lang="fr-CA" sz="2400" b="1" dirty="0">
                <a:ea typeface="Times New Roman"/>
              </a:rPr>
              <a:t>de réussite de l’examen </a:t>
            </a:r>
            <a:r>
              <a:rPr lang="fr-CA" sz="2400" dirty="0">
                <a:ea typeface="Times New Roman"/>
              </a:rPr>
              <a:t>a varié entre 70% et 80%. Les élèves ont exprimé que le projet les avait bien préparés à réussir l’examen. Une élève a été absente à trois ateliers; elle a obtenu 60%. L’autre a abandonné en raison d’un déménagement. </a:t>
            </a: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CA" sz="2400" dirty="0" smtClean="0">
              <a:ea typeface="Times New Roman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CA" sz="2400" dirty="0" smtClean="0">
              <a:latin typeface="Arial"/>
              <a:ea typeface="Times New Roman"/>
            </a:endParaRPr>
          </a:p>
        </p:txBody>
      </p:sp>
      <p:pic>
        <p:nvPicPr>
          <p:cNvPr id="2050" name="Picture 2" descr="C:\Users\Ordi\AppData\Local\Microsoft\Windows\Temporary Internet Files\Content.IE5\8B2837RN\appletree_1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87967"/>
            <a:ext cx="817729" cy="1108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1616" y="548680"/>
            <a:ext cx="8305800" cy="780696"/>
          </a:xfrm>
        </p:spPr>
        <p:txBody>
          <a:bodyPr>
            <a:normAutofit/>
          </a:bodyPr>
          <a:lstStyle/>
          <a:p>
            <a:pPr algn="ctr"/>
            <a:r>
              <a:rPr lang="en-CA" sz="2800" b="1" dirty="0" err="1">
                <a:solidFill>
                  <a:prstClr val="black"/>
                </a:solidFill>
                <a:latin typeface="Constantia"/>
              </a:rPr>
              <a:t>Retombées</a:t>
            </a:r>
            <a:r>
              <a:rPr lang="en-CA" sz="2800" b="1" dirty="0">
                <a:solidFill>
                  <a:prstClr val="black"/>
                </a:solidFill>
                <a:latin typeface="Constantia"/>
              </a:rPr>
              <a:t> du </a:t>
            </a:r>
            <a:r>
              <a:rPr lang="en-CA" sz="2800" b="1" dirty="0" err="1">
                <a:solidFill>
                  <a:prstClr val="black"/>
                </a:solidFill>
                <a:latin typeface="Constantia"/>
              </a:rPr>
              <a:t>projet</a:t>
            </a:r>
            <a:r>
              <a:rPr lang="en-CA" sz="2800" b="1" dirty="0">
                <a:solidFill>
                  <a:prstClr val="black"/>
                </a:solidFill>
                <a:latin typeface="Constantia"/>
              </a:rPr>
              <a:t>…</a:t>
            </a:r>
            <a:endParaRPr lang="fr-CA" dirty="0"/>
          </a:p>
        </p:txBody>
      </p:sp>
      <p:sp>
        <p:nvSpPr>
          <p:cNvPr id="3" name="Rectangle 2"/>
          <p:cNvSpPr/>
          <p:nvPr/>
        </p:nvSpPr>
        <p:spPr>
          <a:xfrm>
            <a:off x="460918" y="1772816"/>
            <a:ext cx="8136903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fr-CA" sz="2400" dirty="0">
                <a:ea typeface="Times New Roman"/>
              </a:rPr>
              <a:t>Au fil des ateliers, une belle atmosphère s’est développée dans la classe. </a:t>
            </a:r>
            <a:r>
              <a:rPr lang="fr-CA" sz="2400" b="1" dirty="0">
                <a:ea typeface="Times New Roman"/>
              </a:rPr>
              <a:t>Les élèves étaient plus concentrés et plus calmes</a:t>
            </a:r>
            <a:r>
              <a:rPr lang="fr-CA" sz="2400" dirty="0">
                <a:ea typeface="Times New Roman"/>
              </a:rPr>
              <a:t>. </a:t>
            </a:r>
            <a:endParaRPr lang="fr-CA" sz="2400" dirty="0" smtClean="0"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endParaRPr lang="fr-CA" sz="2400" dirty="0" smtClean="0"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fr-CA" sz="2400" dirty="0" smtClean="0">
                <a:ea typeface="Times New Roman"/>
              </a:rPr>
              <a:t>En </a:t>
            </a:r>
            <a:r>
              <a:rPr lang="fr-CA" sz="2400" dirty="0">
                <a:ea typeface="Times New Roman"/>
              </a:rPr>
              <a:t>fait, ils lisaient dès qu’ils avaient un moment de libre (dans les pauses, sur l’heure du dîner et  même à la maison). </a:t>
            </a:r>
            <a:endParaRPr lang="fr-CA" sz="2400" dirty="0" smtClean="0"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endParaRPr lang="fr-CA" sz="2400" dirty="0" smtClean="0"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fr-CA" sz="2400" dirty="0" smtClean="0">
                <a:ea typeface="Times New Roman"/>
              </a:rPr>
              <a:t>Ma </a:t>
            </a:r>
            <a:r>
              <a:rPr lang="fr-CA" sz="2400" dirty="0">
                <a:ea typeface="Times New Roman"/>
              </a:rPr>
              <a:t>collègue en mathématiques n’en revenait pas. Ils ne parlaient plus que des personnages du roman et de l’intrigue pendant les cours.</a:t>
            </a:r>
          </a:p>
          <a:p>
            <a:pPr marL="228600" algn="just">
              <a:lnSpc>
                <a:spcPct val="115000"/>
              </a:lnSpc>
              <a:spcAft>
                <a:spcPts val="0"/>
              </a:spcAft>
            </a:pPr>
            <a:r>
              <a:rPr lang="fr-CA" sz="2400" dirty="0">
                <a:ea typeface="Times New Roman"/>
              </a:rPr>
              <a:t> </a:t>
            </a:r>
            <a:endParaRPr lang="fr-CA" sz="2400" dirty="0">
              <a:effectLst/>
              <a:ea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60648"/>
            <a:ext cx="817563" cy="110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40060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305800" cy="566936"/>
          </a:xfrm>
        </p:spPr>
        <p:txBody>
          <a:bodyPr/>
          <a:lstStyle/>
          <a:p>
            <a:pPr algn="ctr"/>
            <a:r>
              <a:rPr lang="en-CA" sz="2800" b="1" dirty="0" err="1">
                <a:solidFill>
                  <a:prstClr val="black"/>
                </a:solidFill>
                <a:latin typeface="Constantia"/>
              </a:rPr>
              <a:t>Retombées</a:t>
            </a:r>
            <a:r>
              <a:rPr lang="en-CA" sz="2800" b="1" dirty="0">
                <a:solidFill>
                  <a:prstClr val="black"/>
                </a:solidFill>
                <a:latin typeface="Constantia"/>
              </a:rPr>
              <a:t> du </a:t>
            </a:r>
            <a:r>
              <a:rPr lang="en-CA" sz="2800" b="1" dirty="0" err="1">
                <a:solidFill>
                  <a:prstClr val="black"/>
                </a:solidFill>
                <a:latin typeface="Constantia"/>
              </a:rPr>
              <a:t>projet</a:t>
            </a:r>
            <a:r>
              <a:rPr lang="en-CA" sz="2800" b="1" dirty="0">
                <a:solidFill>
                  <a:prstClr val="black"/>
                </a:solidFill>
                <a:latin typeface="Constantia"/>
              </a:rPr>
              <a:t>…</a:t>
            </a:r>
            <a:endParaRPr lang="fr-CA" dirty="0"/>
          </a:p>
        </p:txBody>
      </p:sp>
      <p:sp>
        <p:nvSpPr>
          <p:cNvPr id="3" name="Rectangle 2"/>
          <p:cNvSpPr/>
          <p:nvPr/>
        </p:nvSpPr>
        <p:spPr>
          <a:xfrm>
            <a:off x="395536" y="1196753"/>
            <a:ext cx="8064896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fr-CA" sz="2000" dirty="0">
                <a:ea typeface="Times New Roman"/>
              </a:rPr>
              <a:t>Une des plus belles retombées de ce projet a été </a:t>
            </a:r>
            <a:r>
              <a:rPr lang="fr-CA" sz="2000" b="1" dirty="0">
                <a:ea typeface="Times New Roman"/>
              </a:rPr>
              <a:t>la création d’une communauté de lecteurs dans la classe</a:t>
            </a:r>
            <a:r>
              <a:rPr lang="fr-CA" sz="2000" dirty="0">
                <a:ea typeface="Times New Roman"/>
              </a:rPr>
              <a:t>. Nous </a:t>
            </a:r>
            <a:r>
              <a:rPr lang="fr-CA" sz="2000" dirty="0" smtClean="0">
                <a:ea typeface="Times New Roman"/>
              </a:rPr>
              <a:t>y avons </a:t>
            </a:r>
            <a:r>
              <a:rPr lang="fr-CA" sz="2000" dirty="0">
                <a:ea typeface="Times New Roman"/>
              </a:rPr>
              <a:t>accordé à la lecture une place de </a:t>
            </a:r>
            <a:r>
              <a:rPr lang="fr-CA" sz="2000" dirty="0" smtClean="0">
                <a:ea typeface="Times New Roman"/>
              </a:rPr>
              <a:t>choix.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endParaRPr lang="fr-CA" sz="2000" dirty="0" smtClean="0"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fr-CA" sz="2000" dirty="0" smtClean="0">
                <a:ea typeface="Times New Roman"/>
              </a:rPr>
              <a:t>Plus </a:t>
            </a:r>
            <a:r>
              <a:rPr lang="fr-CA" sz="2000" dirty="0">
                <a:ea typeface="Times New Roman"/>
              </a:rPr>
              <a:t>de la moitié de ces élèves m’ont demandé de lire la suite de l’Avaleur de sable : </a:t>
            </a:r>
            <a:r>
              <a:rPr lang="fr-CA" sz="2000" i="1" dirty="0">
                <a:ea typeface="Times New Roman"/>
              </a:rPr>
              <a:t>Le principe du geyser. </a:t>
            </a:r>
            <a:r>
              <a:rPr lang="fr-CA" sz="2000" dirty="0">
                <a:ea typeface="Times New Roman"/>
              </a:rPr>
              <a:t>Depuis ce temps, d’autres romans ont suivi : </a:t>
            </a:r>
            <a:r>
              <a:rPr lang="fr-CA" sz="2000" i="1" dirty="0">
                <a:ea typeface="Times New Roman"/>
              </a:rPr>
              <a:t>La chute de Sparte</a:t>
            </a:r>
            <a:r>
              <a:rPr lang="fr-CA" sz="2000" dirty="0">
                <a:ea typeface="Times New Roman"/>
              </a:rPr>
              <a:t> (</a:t>
            </a:r>
            <a:r>
              <a:rPr lang="fr-CA" sz="2000" dirty="0" err="1">
                <a:ea typeface="Times New Roman"/>
              </a:rPr>
              <a:t>Biz</a:t>
            </a:r>
            <a:r>
              <a:rPr lang="fr-CA" sz="2000" dirty="0">
                <a:ea typeface="Times New Roman"/>
              </a:rPr>
              <a:t>), </a:t>
            </a:r>
            <a:r>
              <a:rPr lang="fr-CA" sz="2000" i="1" dirty="0">
                <a:ea typeface="Times New Roman"/>
              </a:rPr>
              <a:t>Chercher le vent</a:t>
            </a:r>
            <a:r>
              <a:rPr lang="fr-CA" sz="2000" dirty="0">
                <a:ea typeface="Times New Roman"/>
              </a:rPr>
              <a:t> (Guillaume Vigneault), </a:t>
            </a:r>
            <a:r>
              <a:rPr lang="fr-CA" sz="2000" i="1" dirty="0" err="1">
                <a:ea typeface="Times New Roman"/>
              </a:rPr>
              <a:t>Méto</a:t>
            </a:r>
            <a:r>
              <a:rPr lang="fr-CA" sz="2000" dirty="0">
                <a:ea typeface="Times New Roman"/>
              </a:rPr>
              <a:t> (Yves </a:t>
            </a:r>
            <a:r>
              <a:rPr lang="fr-CA" sz="2000" dirty="0" err="1">
                <a:ea typeface="Times New Roman"/>
              </a:rPr>
              <a:t>Grevet</a:t>
            </a:r>
            <a:r>
              <a:rPr lang="fr-CA" sz="2000" dirty="0">
                <a:ea typeface="Times New Roman"/>
              </a:rPr>
              <a:t>) et bien d’autres. </a:t>
            </a:r>
            <a:endParaRPr lang="fr-CA" sz="2000" dirty="0" smtClean="0"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endParaRPr lang="fr-CA" sz="2000" dirty="0" smtClean="0"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fr-CA" sz="2000" dirty="0" smtClean="0">
                <a:ea typeface="Times New Roman"/>
              </a:rPr>
              <a:t>Comme </a:t>
            </a:r>
            <a:r>
              <a:rPr lang="fr-CA" sz="2000" dirty="0">
                <a:ea typeface="Times New Roman"/>
              </a:rPr>
              <a:t>ils se prêtent les romans à tour de rôle, il n’est pas étonnant de constater que trois de mes élèves en </a:t>
            </a:r>
            <a:r>
              <a:rPr lang="fr-CA" sz="2000" dirty="0" smtClean="0">
                <a:ea typeface="Times New Roman"/>
              </a:rPr>
              <a:t>étaient à </a:t>
            </a:r>
            <a:r>
              <a:rPr lang="fr-CA" sz="2000" dirty="0">
                <a:ea typeface="Times New Roman"/>
              </a:rPr>
              <a:t>leur quatrième lecture en deux mois</a:t>
            </a:r>
            <a:r>
              <a:rPr lang="fr-CA" sz="2000" dirty="0" smtClean="0">
                <a:ea typeface="Times New Roman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endParaRPr lang="en-CA" sz="2000" dirty="0"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CA" sz="2000" dirty="0" err="1" smtClean="0">
                <a:ea typeface="Times New Roman"/>
              </a:rPr>
              <a:t>Cette</a:t>
            </a:r>
            <a:r>
              <a:rPr lang="en-CA" sz="2000" dirty="0" smtClean="0">
                <a:ea typeface="Times New Roman"/>
              </a:rPr>
              <a:t> contagion </a:t>
            </a:r>
            <a:r>
              <a:rPr lang="en-CA" sz="2000" dirty="0" err="1" smtClean="0">
                <a:ea typeface="Times New Roman"/>
              </a:rPr>
              <a:t>s’est</a:t>
            </a:r>
            <a:r>
              <a:rPr lang="en-CA" sz="2000" dirty="0" smtClean="0">
                <a:ea typeface="Times New Roman"/>
              </a:rPr>
              <a:t> </a:t>
            </a:r>
            <a:r>
              <a:rPr lang="en-CA" sz="2000" dirty="0" err="1" smtClean="0">
                <a:ea typeface="Times New Roman"/>
              </a:rPr>
              <a:t>même</a:t>
            </a:r>
            <a:r>
              <a:rPr lang="en-CA" sz="2000" dirty="0" smtClean="0">
                <a:ea typeface="Times New Roman"/>
              </a:rPr>
              <a:t> </a:t>
            </a:r>
            <a:r>
              <a:rPr lang="en-CA" sz="2000" dirty="0" err="1" smtClean="0">
                <a:ea typeface="Times New Roman"/>
              </a:rPr>
              <a:t>répandue</a:t>
            </a:r>
            <a:r>
              <a:rPr lang="en-CA" sz="2000" dirty="0" smtClean="0">
                <a:ea typeface="Times New Roman"/>
              </a:rPr>
              <a:t> </a:t>
            </a:r>
            <a:r>
              <a:rPr lang="en-CA" sz="2000" dirty="0" err="1" smtClean="0">
                <a:ea typeface="Times New Roman"/>
              </a:rPr>
              <a:t>dans</a:t>
            </a:r>
            <a:r>
              <a:rPr lang="en-CA" sz="2000" dirty="0" smtClean="0">
                <a:ea typeface="Times New Roman"/>
              </a:rPr>
              <a:t> la </a:t>
            </a:r>
            <a:r>
              <a:rPr lang="en-CA" sz="2000" dirty="0" err="1" smtClean="0">
                <a:ea typeface="Times New Roman"/>
              </a:rPr>
              <a:t>classe</a:t>
            </a:r>
            <a:r>
              <a:rPr lang="en-CA" sz="2000" dirty="0" smtClean="0">
                <a:ea typeface="Times New Roman"/>
              </a:rPr>
              <a:t> de FBD de ma </a:t>
            </a:r>
            <a:r>
              <a:rPr lang="en-CA" sz="2000" dirty="0" err="1" smtClean="0">
                <a:ea typeface="Times New Roman"/>
              </a:rPr>
              <a:t>collègue</a:t>
            </a:r>
            <a:r>
              <a:rPr lang="en-CA" sz="2000" dirty="0" smtClean="0">
                <a:ea typeface="Times New Roman"/>
              </a:rPr>
              <a:t>.</a:t>
            </a:r>
            <a:endParaRPr lang="fr-CA" sz="20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9" y="265520"/>
            <a:ext cx="648072" cy="879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3089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7772400" cy="1800200"/>
          </a:xfrm>
        </p:spPr>
        <p:txBody>
          <a:bodyPr/>
          <a:lstStyle/>
          <a:p>
            <a:pPr algn="ctr"/>
            <a:r>
              <a:rPr lang="fr-CA" dirty="0" smtClean="0"/>
              <a:t>On partage?</a:t>
            </a:r>
            <a:endParaRPr lang="fr-CA" dirty="0"/>
          </a:p>
        </p:txBody>
      </p:sp>
      <p:pic>
        <p:nvPicPr>
          <p:cNvPr id="9218" name="Picture 2" descr="C:\Users\Ordi\AppData\Local\Microsoft\Windows\Temporary Internet Files\Content.IE5\M2B7Q6AG\sbGroup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63015"/>
            <a:ext cx="3977754" cy="186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648072"/>
          </a:xfrm>
        </p:spPr>
        <p:txBody>
          <a:bodyPr>
            <a:noAutofit/>
          </a:bodyPr>
          <a:lstStyle/>
          <a:p>
            <a:pPr algn="ctr"/>
            <a:r>
              <a:rPr lang="en-CA" sz="2800" b="1" dirty="0" smtClean="0">
                <a:solidFill>
                  <a:schemeClr val="tx1"/>
                </a:solidFill>
                <a:latin typeface="+mn-lt"/>
              </a:rPr>
              <a:t>Les </a:t>
            </a:r>
            <a:r>
              <a:rPr lang="en-CA" sz="2800" b="1" dirty="0" err="1" smtClean="0">
                <a:solidFill>
                  <a:schemeClr val="tx1"/>
                </a:solidFill>
                <a:latin typeface="+mn-lt"/>
              </a:rPr>
              <a:t>besoins</a:t>
            </a:r>
            <a:r>
              <a:rPr lang="en-CA" sz="2800" b="1" dirty="0" smtClean="0">
                <a:solidFill>
                  <a:schemeClr val="tx1"/>
                </a:solidFill>
                <a:latin typeface="+mn-lt"/>
              </a:rPr>
              <a:t> à </a:t>
            </a:r>
            <a:r>
              <a:rPr lang="en-CA" sz="2800" b="1" dirty="0" err="1" smtClean="0">
                <a:solidFill>
                  <a:schemeClr val="tx1"/>
                </a:solidFill>
                <a:latin typeface="+mn-lt"/>
              </a:rPr>
              <a:t>l’origine</a:t>
            </a:r>
            <a:r>
              <a:rPr lang="en-CA" sz="2800" b="1" dirty="0" smtClean="0">
                <a:solidFill>
                  <a:schemeClr val="tx1"/>
                </a:solidFill>
                <a:latin typeface="+mn-lt"/>
              </a:rPr>
              <a:t>  du </a:t>
            </a:r>
            <a:r>
              <a:rPr lang="en-CA" sz="2800" b="1" dirty="0" err="1" smtClean="0">
                <a:solidFill>
                  <a:schemeClr val="tx1"/>
                </a:solidFill>
                <a:latin typeface="+mn-lt"/>
              </a:rPr>
              <a:t>projet</a:t>
            </a:r>
            <a:r>
              <a:rPr lang="en-CA" sz="2800" b="1" dirty="0" smtClean="0">
                <a:solidFill>
                  <a:schemeClr val="tx1"/>
                </a:solidFill>
                <a:latin typeface="+mn-lt"/>
              </a:rPr>
              <a:t>…</a:t>
            </a:r>
            <a:endParaRPr lang="fr-CA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328592"/>
          </a:xfrm>
        </p:spPr>
        <p:txBody>
          <a:bodyPr>
            <a:normAutofit/>
          </a:bodyPr>
          <a:lstStyle/>
          <a:p>
            <a:pPr lvl="0">
              <a:buClr>
                <a:srgbClr val="0BD0D9"/>
              </a:buClr>
            </a:pPr>
            <a:endParaRPr lang="fr-CA" dirty="0" smtClean="0"/>
          </a:p>
          <a:p>
            <a:pPr lvl="1"/>
            <a:endParaRPr lang="fr-CA" dirty="0"/>
          </a:p>
        </p:txBody>
      </p:sp>
      <p:sp>
        <p:nvSpPr>
          <p:cNvPr id="17" name="Ellipse 16"/>
          <p:cNvSpPr/>
          <p:nvPr/>
        </p:nvSpPr>
        <p:spPr>
          <a:xfrm>
            <a:off x="6126283" y="1108708"/>
            <a:ext cx="2353445" cy="136815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CA" sz="2000" b="1" dirty="0" smtClean="0">
                <a:solidFill>
                  <a:prstClr val="black"/>
                </a:solidFill>
              </a:rPr>
              <a:t>Guider</a:t>
            </a:r>
            <a:endParaRPr lang="fr-CA" sz="2000" b="1" dirty="0">
              <a:solidFill>
                <a:prstClr val="black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5846636" y="3947902"/>
            <a:ext cx="2807320" cy="1215283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2000" b="1" dirty="0" err="1" smtClean="0"/>
              <a:t>Mieux</a:t>
            </a:r>
            <a:r>
              <a:rPr lang="en-CA" sz="2000" b="1" dirty="0" smtClean="0"/>
              <a:t> </a:t>
            </a:r>
            <a:r>
              <a:rPr lang="en-CA" sz="2000" b="1" dirty="0" err="1" smtClean="0"/>
              <a:t>évaluer</a:t>
            </a:r>
            <a:endParaRPr lang="fr-CA" sz="2000" b="1" dirty="0"/>
          </a:p>
        </p:txBody>
      </p:sp>
      <p:sp>
        <p:nvSpPr>
          <p:cNvPr id="20" name="Ellipse 19"/>
          <p:cNvSpPr/>
          <p:nvPr/>
        </p:nvSpPr>
        <p:spPr>
          <a:xfrm>
            <a:off x="5846636" y="5387857"/>
            <a:ext cx="2912741" cy="1044451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>
                <a:solidFill>
                  <a:schemeClr val="tx1"/>
                </a:solidFill>
              </a:rPr>
              <a:t>Donner le gout de lire encore</a:t>
            </a:r>
            <a:endParaRPr lang="fr-CA" sz="2000" b="1" dirty="0">
              <a:solidFill>
                <a:schemeClr val="tx1"/>
              </a:solidFill>
            </a:endParaRPr>
          </a:p>
        </p:txBody>
      </p:sp>
      <p:sp>
        <p:nvSpPr>
          <p:cNvPr id="21" name="Pentagone 20"/>
          <p:cNvSpPr/>
          <p:nvPr/>
        </p:nvSpPr>
        <p:spPr>
          <a:xfrm>
            <a:off x="703031" y="5568213"/>
            <a:ext cx="4620304" cy="864096"/>
          </a:xfrm>
          <a:prstGeom prst="homePlat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Faire vivre </a:t>
            </a:r>
            <a:r>
              <a:rPr lang="en-CA" sz="2400" b="1" dirty="0" err="1" smtClean="0">
                <a:solidFill>
                  <a:schemeClr val="tx1"/>
                </a:solidFill>
              </a:rPr>
              <a:t>une</a:t>
            </a:r>
            <a:r>
              <a:rPr lang="en-CA" sz="2400" b="1" dirty="0" smtClean="0">
                <a:solidFill>
                  <a:schemeClr val="tx1"/>
                </a:solidFill>
              </a:rPr>
              <a:t> </a:t>
            </a:r>
            <a:r>
              <a:rPr lang="en-CA" sz="2400" b="1" dirty="0" err="1" smtClean="0">
                <a:solidFill>
                  <a:schemeClr val="tx1"/>
                </a:solidFill>
              </a:rPr>
              <a:t>expérience</a:t>
            </a:r>
            <a:r>
              <a:rPr lang="en-CA" sz="2400" b="1" dirty="0" smtClean="0">
                <a:solidFill>
                  <a:schemeClr val="tx1"/>
                </a:solidFill>
              </a:rPr>
              <a:t> </a:t>
            </a:r>
            <a:r>
              <a:rPr lang="en-CA" sz="2400" b="1" dirty="0" err="1" smtClean="0">
                <a:solidFill>
                  <a:schemeClr val="tx1"/>
                </a:solidFill>
              </a:rPr>
              <a:t>valorisante</a:t>
            </a:r>
            <a:endParaRPr lang="fr-CA" sz="2400" b="1" dirty="0">
              <a:solidFill>
                <a:schemeClr val="tx1"/>
              </a:solidFill>
            </a:endParaRPr>
          </a:p>
        </p:txBody>
      </p:sp>
      <p:sp>
        <p:nvSpPr>
          <p:cNvPr id="22" name="Pentagone 21"/>
          <p:cNvSpPr/>
          <p:nvPr/>
        </p:nvSpPr>
        <p:spPr>
          <a:xfrm>
            <a:off x="662278" y="1376772"/>
            <a:ext cx="4701810" cy="972108"/>
          </a:xfrm>
          <a:prstGeom prst="homePlate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err="1" smtClean="0">
                <a:solidFill>
                  <a:schemeClr val="tx1"/>
                </a:solidFill>
              </a:rPr>
              <a:t>Accompagner</a:t>
            </a:r>
            <a:r>
              <a:rPr lang="en-CA" sz="2400" b="1" dirty="0" smtClean="0">
                <a:solidFill>
                  <a:schemeClr val="tx1"/>
                </a:solidFill>
              </a:rPr>
              <a:t> les </a:t>
            </a:r>
            <a:r>
              <a:rPr lang="en-CA" sz="2400" b="1" dirty="0" err="1" smtClean="0">
                <a:solidFill>
                  <a:schemeClr val="tx1"/>
                </a:solidFill>
              </a:rPr>
              <a:t>élèves</a:t>
            </a:r>
            <a:r>
              <a:rPr lang="en-CA" sz="2400" b="1" dirty="0" smtClean="0">
                <a:solidFill>
                  <a:schemeClr val="tx1"/>
                </a:solidFill>
              </a:rPr>
              <a:t> </a:t>
            </a:r>
            <a:r>
              <a:rPr lang="en-CA" sz="2400" b="1" dirty="0" err="1" smtClean="0">
                <a:solidFill>
                  <a:schemeClr val="tx1"/>
                </a:solidFill>
              </a:rPr>
              <a:t>faibles</a:t>
            </a:r>
            <a:endParaRPr lang="fr-CA" sz="2400" b="1" dirty="0">
              <a:solidFill>
                <a:schemeClr val="tx1"/>
              </a:solidFill>
            </a:endParaRPr>
          </a:p>
        </p:txBody>
      </p:sp>
      <p:sp>
        <p:nvSpPr>
          <p:cNvPr id="23" name="Pentagone 22"/>
          <p:cNvSpPr/>
          <p:nvPr/>
        </p:nvSpPr>
        <p:spPr>
          <a:xfrm>
            <a:off x="783708" y="4121647"/>
            <a:ext cx="4458950" cy="867796"/>
          </a:xfrm>
          <a:prstGeom prst="homePlat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err="1" smtClean="0">
                <a:solidFill>
                  <a:schemeClr val="tx1"/>
                </a:solidFill>
              </a:rPr>
              <a:t>Valider</a:t>
            </a:r>
            <a:r>
              <a:rPr lang="en-CA" sz="2400" b="1" dirty="0" smtClean="0">
                <a:solidFill>
                  <a:schemeClr val="tx1"/>
                </a:solidFill>
              </a:rPr>
              <a:t> </a:t>
            </a:r>
            <a:r>
              <a:rPr lang="en-CA" sz="2400" b="1" dirty="0" err="1" smtClean="0">
                <a:solidFill>
                  <a:schemeClr val="tx1"/>
                </a:solidFill>
              </a:rPr>
              <a:t>leur</a:t>
            </a:r>
            <a:r>
              <a:rPr lang="en-CA" sz="2400" b="1" dirty="0" smtClean="0">
                <a:solidFill>
                  <a:schemeClr val="tx1"/>
                </a:solidFill>
              </a:rPr>
              <a:t> </a:t>
            </a:r>
            <a:r>
              <a:rPr lang="en-CA" sz="2400" b="1" dirty="0" err="1" smtClean="0">
                <a:solidFill>
                  <a:schemeClr val="tx1"/>
                </a:solidFill>
              </a:rPr>
              <a:t>compréhension</a:t>
            </a:r>
            <a:endParaRPr lang="fr-CA" sz="2400" b="1" dirty="0">
              <a:solidFill>
                <a:schemeClr val="tx1"/>
              </a:solidFill>
            </a:endParaRPr>
          </a:p>
        </p:txBody>
      </p:sp>
      <p:sp>
        <p:nvSpPr>
          <p:cNvPr id="4" name="Pentagone 3"/>
          <p:cNvSpPr/>
          <p:nvPr/>
        </p:nvSpPr>
        <p:spPr>
          <a:xfrm>
            <a:off x="783708" y="2780928"/>
            <a:ext cx="4539627" cy="936104"/>
          </a:xfrm>
          <a:prstGeom prst="homePlat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Encourager la </a:t>
            </a:r>
            <a:r>
              <a:rPr lang="en-CA" sz="2400" b="1" dirty="0" err="1" smtClean="0">
                <a:solidFill>
                  <a:schemeClr val="tx1"/>
                </a:solidFill>
              </a:rPr>
              <a:t>coopération</a:t>
            </a:r>
            <a:endParaRPr lang="fr-CA" sz="2400" b="1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6001566" y="2639746"/>
            <a:ext cx="2497461" cy="1077286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err="1" smtClean="0">
                <a:solidFill>
                  <a:schemeClr val="tx1"/>
                </a:solidFill>
              </a:rPr>
              <a:t>Valoriser</a:t>
            </a:r>
            <a:r>
              <a:rPr lang="en-CA" sz="2000" b="1" dirty="0" smtClean="0">
                <a:solidFill>
                  <a:schemeClr val="tx1"/>
                </a:solidFill>
              </a:rPr>
              <a:t> les forces</a:t>
            </a:r>
            <a:endParaRPr lang="fr-CA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3716"/>
            <a:ext cx="8821126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lèche vers le bas 5"/>
          <p:cNvSpPr/>
          <p:nvPr/>
        </p:nvSpPr>
        <p:spPr>
          <a:xfrm rot="19017646">
            <a:off x="652199" y="635447"/>
            <a:ext cx="592896" cy="620037"/>
          </a:xfrm>
          <a:prstGeom prst="downArrow">
            <a:avLst/>
          </a:prstGeom>
          <a:solidFill>
            <a:srgbClr val="05FB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1452606">
            <a:off x="4040795" y="2252982"/>
            <a:ext cx="579437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15397" y="553019"/>
            <a:ext cx="579437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9131110">
            <a:off x="8346907" y="2252982"/>
            <a:ext cx="579437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50634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305800" cy="492664"/>
          </a:xfrm>
        </p:spPr>
        <p:txBody>
          <a:bodyPr>
            <a:noAutofit/>
          </a:bodyPr>
          <a:lstStyle/>
          <a:p>
            <a:pPr algn="ctr"/>
            <a:r>
              <a:rPr lang="en-CA" sz="2800" b="1" dirty="0" err="1" smtClean="0">
                <a:solidFill>
                  <a:schemeClr val="tx1"/>
                </a:solidFill>
                <a:latin typeface="+mn-lt"/>
              </a:rPr>
              <a:t>Profil</a:t>
            </a:r>
            <a:r>
              <a:rPr lang="en-CA" sz="2800" b="1" dirty="0" smtClean="0">
                <a:solidFill>
                  <a:schemeClr val="tx1"/>
                </a:solidFill>
                <a:latin typeface="+mn-lt"/>
              </a:rPr>
              <a:t> des participants au </a:t>
            </a:r>
            <a:r>
              <a:rPr lang="en-CA" sz="2800" b="1" dirty="0" err="1" smtClean="0">
                <a:solidFill>
                  <a:schemeClr val="tx1"/>
                </a:solidFill>
                <a:latin typeface="+mn-lt"/>
              </a:rPr>
              <a:t>cercle</a:t>
            </a:r>
            <a:r>
              <a:rPr lang="en-CA" sz="2800" b="1" dirty="0" smtClean="0">
                <a:solidFill>
                  <a:schemeClr val="tx1"/>
                </a:solidFill>
                <a:latin typeface="+mn-lt"/>
              </a:rPr>
              <a:t> de lecture de 2013</a:t>
            </a:r>
            <a:endParaRPr lang="fr-CA" sz="28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098" name="Picture 2" descr="C:\Users\Ordi\AppData\Local\Microsoft\Windows\Temporary Internet Files\Content.IE5\JZTV5IW0\img_KidsFu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588952"/>
            <a:ext cx="1875783" cy="110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à coins arrondis 2"/>
          <p:cNvSpPr/>
          <p:nvPr/>
        </p:nvSpPr>
        <p:spPr>
          <a:xfrm>
            <a:off x="366680" y="1032542"/>
            <a:ext cx="7828686" cy="1152128"/>
          </a:xfrm>
          <a:prstGeom prst="wedgeRoundRectCallout">
            <a:avLst>
              <a:gd name="adj1" fmla="val -8343"/>
              <a:gd name="adj2" fmla="val 72641"/>
              <a:gd name="adj3" fmla="val 16667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sz="2400" b="1" dirty="0" smtClean="0">
                <a:solidFill>
                  <a:srgbClr val="FF0000"/>
                </a:solidFill>
              </a:rPr>
              <a:t>8</a:t>
            </a:r>
            <a:r>
              <a:rPr lang="fr-CA" sz="2400" b="1" dirty="0" smtClean="0"/>
              <a:t> </a:t>
            </a:r>
            <a:r>
              <a:rPr lang="fr-CA" sz="2400" b="1" dirty="0"/>
              <a:t>participants</a:t>
            </a:r>
            <a:r>
              <a:rPr lang="fr-CA" sz="2400" b="1" dirty="0" smtClean="0"/>
              <a:t>, lecteurs plutôt occasionnels, </a:t>
            </a:r>
          </a:p>
          <a:p>
            <a:pPr algn="ctr"/>
            <a:r>
              <a:rPr lang="fr-CA" sz="2400" b="1" dirty="0" smtClean="0"/>
              <a:t>âgés entre </a:t>
            </a:r>
            <a:r>
              <a:rPr lang="fr-CA" sz="2400" b="1" dirty="0"/>
              <a:t>16 </a:t>
            </a:r>
            <a:r>
              <a:rPr lang="fr-CA" sz="2400" b="1" dirty="0" smtClean="0"/>
              <a:t>et 28 </a:t>
            </a:r>
            <a:r>
              <a:rPr lang="fr-CA" sz="2400" b="1" dirty="0"/>
              <a:t>ans.</a:t>
            </a:r>
            <a:r>
              <a:rPr lang="fr-CA" sz="2400" dirty="0"/>
              <a:t> 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5785161" y="2348880"/>
            <a:ext cx="2822398" cy="1584176"/>
          </a:xfrm>
          <a:prstGeom prst="wedgeRoundRectCallout">
            <a:avLst>
              <a:gd name="adj1" fmla="val -66742"/>
              <a:gd name="adj2" fmla="val 21335"/>
              <a:gd name="adj3" fmla="val 16667"/>
            </a:avLst>
          </a:prstGeom>
          <a:ln w="38100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</a:pPr>
            <a:r>
              <a:rPr lang="fr-CA" sz="2400" b="1" dirty="0">
                <a:solidFill>
                  <a:srgbClr val="FF0000"/>
                </a:solidFill>
                <a:ea typeface="Times New Roman"/>
              </a:rPr>
              <a:t>3</a:t>
            </a:r>
            <a:r>
              <a:rPr lang="fr-CA" sz="2400" dirty="0">
                <a:solidFill>
                  <a:prstClr val="black"/>
                </a:solidFill>
                <a:ea typeface="Times New Roman"/>
              </a:rPr>
              <a:t> avaient déjà lu un roman avant de </a:t>
            </a:r>
            <a:r>
              <a:rPr lang="fr-CA" sz="2400" dirty="0" smtClean="0">
                <a:solidFill>
                  <a:prstClr val="black"/>
                </a:solidFill>
                <a:ea typeface="Times New Roman"/>
              </a:rPr>
              <a:t>commencer. </a:t>
            </a:r>
            <a:endParaRPr lang="fr-CA" sz="2400" dirty="0">
              <a:solidFill>
                <a:prstClr val="black"/>
              </a:solidFill>
              <a:ea typeface="Times New Roman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027137" y="4231602"/>
            <a:ext cx="3087246" cy="2232248"/>
          </a:xfrm>
          <a:prstGeom prst="wedgeRoundRectCallout">
            <a:avLst>
              <a:gd name="adj1" fmla="val -36612"/>
              <a:gd name="adj2" fmla="val -62526"/>
              <a:gd name="adj3" fmla="val 16667"/>
            </a:avLst>
          </a:prstGeom>
          <a:ln w="38100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</a:pPr>
            <a:r>
              <a:rPr lang="fr-CA" sz="2400" b="1" dirty="0">
                <a:solidFill>
                  <a:srgbClr val="FF0000"/>
                </a:solidFill>
                <a:ea typeface="Times New Roman"/>
              </a:rPr>
              <a:t>3 </a:t>
            </a:r>
            <a:r>
              <a:rPr lang="fr-CA" sz="2400" dirty="0" smtClean="0">
                <a:solidFill>
                  <a:schemeClr val="tx1"/>
                </a:solidFill>
                <a:ea typeface="Times New Roman"/>
              </a:rPr>
              <a:t>ne lisaient </a:t>
            </a:r>
            <a:r>
              <a:rPr lang="fr-CA" sz="2400" dirty="0" smtClean="0">
                <a:solidFill>
                  <a:prstClr val="black"/>
                </a:solidFill>
                <a:ea typeface="Times New Roman"/>
              </a:rPr>
              <a:t>que des bandes </a:t>
            </a:r>
            <a:r>
              <a:rPr lang="fr-CA" sz="2400" dirty="0">
                <a:solidFill>
                  <a:prstClr val="black"/>
                </a:solidFill>
                <a:ea typeface="Times New Roman"/>
              </a:rPr>
              <a:t>dessinées, des journaux ou des revues. 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79512" y="3140968"/>
            <a:ext cx="2952328" cy="2280208"/>
          </a:xfrm>
          <a:prstGeom prst="wedgeRoundRectCallout">
            <a:avLst>
              <a:gd name="adj1" fmla="val 57001"/>
              <a:gd name="adj2" fmla="val -34616"/>
              <a:gd name="adj3" fmla="val 16667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</a:pPr>
            <a:r>
              <a:rPr lang="fr-CA" sz="2400" b="1" dirty="0" smtClean="0">
                <a:solidFill>
                  <a:srgbClr val="FF0000"/>
                </a:solidFill>
                <a:ea typeface="Times New Roman"/>
              </a:rPr>
              <a:t>2</a:t>
            </a:r>
            <a:r>
              <a:rPr lang="fr-CA" sz="2400" dirty="0" smtClean="0">
                <a:solidFill>
                  <a:prstClr val="black"/>
                </a:solidFill>
                <a:ea typeface="Times New Roman"/>
              </a:rPr>
              <a:t> disaient ne lire que très </a:t>
            </a:r>
            <a:r>
              <a:rPr lang="fr-CA" sz="2400" dirty="0">
                <a:solidFill>
                  <a:prstClr val="black"/>
                </a:solidFill>
                <a:ea typeface="Times New Roman"/>
              </a:rPr>
              <a:t>rarement</a:t>
            </a:r>
            <a:r>
              <a:rPr lang="fr-CA" sz="2400" dirty="0" smtClean="0">
                <a:solidFill>
                  <a:prstClr val="black"/>
                </a:solidFill>
                <a:ea typeface="Times New Roman"/>
              </a:rPr>
              <a:t>. Ils n’avaient jamais lu de roman.</a:t>
            </a:r>
            <a:endParaRPr lang="fr-CA" sz="2400" dirty="0">
              <a:solidFill>
                <a:prstClr val="black"/>
              </a:solidFill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005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3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696744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en-CA" sz="2900" b="1" dirty="0" err="1">
                <a:solidFill>
                  <a:prstClr val="black"/>
                </a:solidFill>
                <a:latin typeface="Constantia"/>
              </a:rPr>
              <a:t>L’exploration</a:t>
            </a:r>
            <a:r>
              <a:rPr lang="en-CA" sz="2900" b="1" dirty="0">
                <a:solidFill>
                  <a:prstClr val="black"/>
                </a:solidFill>
                <a:latin typeface="Constantia"/>
              </a:rPr>
              <a:t> des </a:t>
            </a:r>
            <a:r>
              <a:rPr lang="en-CA" sz="2900" b="1" dirty="0" err="1">
                <a:solidFill>
                  <a:prstClr val="black"/>
                </a:solidFill>
                <a:latin typeface="Constantia"/>
              </a:rPr>
              <a:t>outils</a:t>
            </a:r>
            <a:endParaRPr lang="fr-CA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30836900"/>
              </p:ext>
            </p:extLst>
          </p:nvPr>
        </p:nvGraphicFramePr>
        <p:xfrm>
          <a:off x="107504" y="1196747"/>
          <a:ext cx="8928992" cy="553135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64496"/>
                <a:gridCol w="4464496"/>
              </a:tblGrid>
              <a:tr h="398454"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Le cahier de </a:t>
                      </a:r>
                      <a:r>
                        <a:rPr lang="en-CA" sz="2400" dirty="0" err="1" smtClean="0"/>
                        <a:t>l’élève</a:t>
                      </a:r>
                      <a:endParaRPr lang="fr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 </a:t>
                      </a:r>
                      <a:r>
                        <a:rPr lang="en-CA" sz="2400" dirty="0" smtClean="0"/>
                        <a:t>Le guide de </a:t>
                      </a:r>
                      <a:r>
                        <a:rPr lang="en-CA" sz="2400" dirty="0" err="1" smtClean="0"/>
                        <a:t>l’enseignant</a:t>
                      </a:r>
                      <a:endParaRPr lang="fr-CA" sz="2400" dirty="0"/>
                    </a:p>
                  </a:txBody>
                  <a:tcPr/>
                </a:tc>
              </a:tr>
              <a:tr h="8129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/>
                        <a:t>La </a:t>
                      </a:r>
                      <a:r>
                        <a:rPr lang="en-CA" sz="2000" dirty="0" err="1" smtClean="0"/>
                        <a:t>présentation</a:t>
                      </a:r>
                      <a:r>
                        <a:rPr lang="en-CA" sz="2000" dirty="0" smtClean="0"/>
                        <a:t> du </a:t>
                      </a:r>
                      <a:r>
                        <a:rPr lang="en-CA" sz="2000" dirty="0" err="1" smtClean="0"/>
                        <a:t>projet</a:t>
                      </a:r>
                      <a:r>
                        <a:rPr lang="en-CA" sz="2000" dirty="0" smtClean="0"/>
                        <a:t> (p. 4);</a:t>
                      </a:r>
                    </a:p>
                    <a:p>
                      <a:endParaRPr lang="fr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Tout le </a:t>
                      </a:r>
                      <a:r>
                        <a:rPr lang="en-CA" sz="2000" dirty="0" err="1" smtClean="0"/>
                        <a:t>contenu</a:t>
                      </a:r>
                      <a:r>
                        <a:rPr lang="en-CA" sz="2000" dirty="0" smtClean="0"/>
                        <a:t> du cahier de </a:t>
                      </a:r>
                      <a:r>
                        <a:rPr lang="en-CA" sz="2000" dirty="0" err="1" smtClean="0"/>
                        <a:t>l’élève</a:t>
                      </a:r>
                      <a:r>
                        <a:rPr lang="en-CA" sz="2000" dirty="0" smtClean="0"/>
                        <a:t> et les documents </a:t>
                      </a:r>
                      <a:r>
                        <a:rPr lang="en-CA" sz="2000" dirty="0" err="1" smtClean="0"/>
                        <a:t>suivants</a:t>
                      </a:r>
                      <a:r>
                        <a:rPr lang="en-CA" sz="2000" dirty="0" smtClean="0"/>
                        <a:t>:</a:t>
                      </a:r>
                      <a:endParaRPr lang="fr-CA" sz="2000" b="1" dirty="0"/>
                    </a:p>
                  </a:txBody>
                  <a:tcPr/>
                </a:tc>
              </a:tr>
              <a:tr h="12113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/>
                        <a:t>Le questionnaire </a:t>
                      </a:r>
                      <a:r>
                        <a:rPr lang="en-CA" sz="2000" dirty="0" err="1" smtClean="0"/>
                        <a:t>sur</a:t>
                      </a:r>
                      <a:r>
                        <a:rPr lang="en-CA" sz="2000" dirty="0" smtClean="0"/>
                        <a:t> les habitudes de lecture (p. 5 à 7);</a:t>
                      </a:r>
                      <a:endParaRPr lang="fr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/>
                        <a:t>Le cadre </a:t>
                      </a:r>
                      <a:r>
                        <a:rPr lang="en-CA" sz="2000" dirty="0" err="1" smtClean="0"/>
                        <a:t>pédagogique</a:t>
                      </a:r>
                      <a:r>
                        <a:rPr lang="en-CA" sz="2000" dirty="0" smtClean="0"/>
                        <a:t> (p. 4) et la situation </a:t>
                      </a:r>
                      <a:r>
                        <a:rPr lang="en-CA" sz="2000" dirty="0" err="1" smtClean="0"/>
                        <a:t>pédagogique</a:t>
                      </a:r>
                      <a:r>
                        <a:rPr lang="en-CA" sz="2000" dirty="0" smtClean="0"/>
                        <a:t> </a:t>
                      </a:r>
                      <a:r>
                        <a:rPr lang="en-CA" sz="2000" dirty="0" err="1" smtClean="0"/>
                        <a:t>détaillée</a:t>
                      </a:r>
                      <a:r>
                        <a:rPr lang="en-CA" sz="200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/>
                        <a:t>(p. 5 à 9);</a:t>
                      </a:r>
                      <a:endParaRPr lang="fr-CA" sz="2000" dirty="0"/>
                    </a:p>
                  </a:txBody>
                  <a:tcPr/>
                </a:tc>
              </a:tr>
              <a:tr h="9961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/>
                        <a:t>La grille </a:t>
                      </a:r>
                      <a:r>
                        <a:rPr lang="en-CA" sz="2000" dirty="0" err="1" smtClean="0"/>
                        <a:t>d’analyse</a:t>
                      </a:r>
                      <a:r>
                        <a:rPr lang="en-CA" sz="2000" dirty="0" smtClean="0"/>
                        <a:t>  (p.11 à 16);</a:t>
                      </a:r>
                    </a:p>
                    <a:p>
                      <a:endParaRPr lang="fr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20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L’activité</a:t>
                      </a:r>
                      <a:r>
                        <a:rPr kumimoji="0" lang="en-CA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de </a:t>
                      </a:r>
                      <a:r>
                        <a:rPr kumimoji="0" lang="en-CA" sz="20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départ</a:t>
                      </a:r>
                      <a:r>
                        <a:rPr kumimoji="0" lang="en-CA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CA" sz="20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sur</a:t>
                      </a:r>
                      <a:r>
                        <a:rPr kumimoji="0" lang="en-CA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CA" sz="20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l’intention</a:t>
                      </a:r>
                      <a:r>
                        <a:rPr kumimoji="0" lang="en-CA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de lecture (p. 16-17; p.45-47);</a:t>
                      </a:r>
                      <a:endParaRPr lang="fr-CA" sz="2000" dirty="0"/>
                    </a:p>
                  </a:txBody>
                  <a:tcPr/>
                </a:tc>
              </a:tr>
              <a:tr h="10575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/>
                        <a:t>Le </a:t>
                      </a:r>
                      <a:r>
                        <a:rPr lang="en-CA" sz="2000" dirty="0" err="1" smtClean="0"/>
                        <a:t>calendrier</a:t>
                      </a:r>
                      <a:r>
                        <a:rPr lang="en-CA" sz="2000" dirty="0" smtClean="0"/>
                        <a:t> des rencontres et les </a:t>
                      </a:r>
                      <a:r>
                        <a:rPr lang="en-CA" sz="2000" dirty="0" err="1" smtClean="0"/>
                        <a:t>tâches</a:t>
                      </a:r>
                      <a:r>
                        <a:rPr lang="en-CA" sz="2000" dirty="0" smtClean="0"/>
                        <a:t> </a:t>
                      </a:r>
                      <a:r>
                        <a:rPr lang="en-CA" sz="2000" dirty="0" err="1" smtClean="0"/>
                        <a:t>préparatoires</a:t>
                      </a:r>
                      <a:r>
                        <a:rPr lang="en-CA" sz="2000" dirty="0" smtClean="0"/>
                        <a:t> (p.17-19);</a:t>
                      </a:r>
                    </a:p>
                    <a:p>
                      <a:endParaRPr lang="fr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000" b="0" dirty="0" smtClean="0"/>
                        <a:t>Les documents </a:t>
                      </a:r>
                      <a:r>
                        <a:rPr lang="en-CA" sz="2000" b="0" dirty="0" err="1" smtClean="0"/>
                        <a:t>d’aide</a:t>
                      </a:r>
                      <a:r>
                        <a:rPr lang="en-CA" sz="2000" b="0" dirty="0" smtClean="0"/>
                        <a:t> à </a:t>
                      </a:r>
                      <a:r>
                        <a:rPr lang="en-CA" sz="2000" b="0" dirty="0" err="1" smtClean="0"/>
                        <a:t>l’animation</a:t>
                      </a:r>
                      <a:r>
                        <a:rPr lang="en-CA" sz="2000" b="0" dirty="0" smtClean="0"/>
                        <a:t> (p. 45 à 54) et les sources </a:t>
                      </a:r>
                      <a:r>
                        <a:rPr lang="en-CA" sz="2000" b="0" dirty="0" err="1" smtClean="0"/>
                        <a:t>utilisées</a:t>
                      </a:r>
                      <a:r>
                        <a:rPr lang="en-CA" sz="2000" b="0" dirty="0" smtClean="0"/>
                        <a:t> (p.60).</a:t>
                      </a:r>
                      <a:endParaRPr lang="en-CA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961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/>
                        <a:t>Les tableaux </a:t>
                      </a:r>
                      <a:r>
                        <a:rPr lang="en-CA" sz="2000" dirty="0" err="1" smtClean="0"/>
                        <a:t>explicatifs</a:t>
                      </a:r>
                      <a:r>
                        <a:rPr lang="en-CA" sz="2000" dirty="0" smtClean="0"/>
                        <a:t> des concepts (p. 21 à 34).</a:t>
                      </a:r>
                      <a:endParaRPr lang="fr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="0" dirty="0" smtClean="0"/>
                        <a:t>Le questionnaire </a:t>
                      </a:r>
                      <a:r>
                        <a:rPr lang="en-CA" sz="2000" b="0" dirty="0" err="1" smtClean="0"/>
                        <a:t>d’évaluation</a:t>
                      </a:r>
                      <a:r>
                        <a:rPr lang="en-CA" sz="2000" b="0" dirty="0" smtClean="0"/>
                        <a:t> du </a:t>
                      </a:r>
                      <a:r>
                        <a:rPr lang="en-CA" sz="2000" b="0" dirty="0" err="1" smtClean="0"/>
                        <a:t>projet</a:t>
                      </a:r>
                      <a:r>
                        <a:rPr lang="en-CA" sz="2000" b="0" dirty="0" smtClean="0"/>
                        <a:t> (p.56 à 58).</a:t>
                      </a:r>
                      <a:endParaRPr lang="en-CA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Ordi\AppData\Local\Microsoft\Windows\Temporary Internet Files\Content.IE5\0I3QRIM7\boite-à-outils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092280" y="164904"/>
            <a:ext cx="1091556" cy="108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58255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479" y="476672"/>
            <a:ext cx="9091807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99659"/>
            <a:ext cx="1168161" cy="3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0560" y="3933056"/>
            <a:ext cx="11652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668344" y="1499659"/>
            <a:ext cx="11652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668344" y="4072333"/>
            <a:ext cx="11652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10377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52" y="404664"/>
            <a:ext cx="9113448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11652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3861" y="3189287"/>
            <a:ext cx="11652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6115" y="4653136"/>
            <a:ext cx="11652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6115" y="5949280"/>
            <a:ext cx="11652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464253" y="1526538"/>
            <a:ext cx="11652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4253" y="3003549"/>
            <a:ext cx="11699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0464" y="4704389"/>
            <a:ext cx="11699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0463" y="6153869"/>
            <a:ext cx="11699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016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97" y="120516"/>
            <a:ext cx="8989399" cy="6620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71918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5703</TotalTime>
  <Words>988</Words>
  <Application>Microsoft Office PowerPoint</Application>
  <PresentationFormat>Affichage à l'écran (4:3)</PresentationFormat>
  <Paragraphs>128</Paragraphs>
  <Slides>26</Slides>
  <Notes>18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Débit</vt:lpstr>
      <vt:lpstr>  Le cercle de lecture: Un complément au module FRA-2102-2</vt:lpstr>
      <vt:lpstr>Le plan de la présentation </vt:lpstr>
      <vt:lpstr>Les besoins à l’origine  du projet…</vt:lpstr>
      <vt:lpstr>Diapositive 4</vt:lpstr>
      <vt:lpstr>Profil des participants au cercle de lecture de 2013</vt:lpstr>
      <vt:lpstr>L’exploration des outils</vt:lpstr>
      <vt:lpstr>Diapositive 7</vt:lpstr>
      <vt:lpstr>Diapositive 8</vt:lpstr>
      <vt:lpstr>Diapositive 9</vt:lpstr>
      <vt:lpstr>Diapositive 10</vt:lpstr>
      <vt:lpstr>Diapositive 11</vt:lpstr>
      <vt:lpstr>Diapositive 12</vt:lpstr>
      <vt:lpstr>Profil des lecteurs  (questionnaire pages 5 à 7 du cahier de l’élève)</vt:lpstr>
      <vt:lpstr>Diapositive 14</vt:lpstr>
      <vt:lpstr>Diapositive 15</vt:lpstr>
      <vt:lpstr>Diapositive 16</vt:lpstr>
      <vt:lpstr>Lectures préférées</vt:lpstr>
      <vt:lpstr>Genres de romans préférés</vt:lpstr>
      <vt:lpstr>Diapositive 19</vt:lpstr>
      <vt:lpstr>Diapositive 20</vt:lpstr>
      <vt:lpstr>Ce que nos élèves ont de la difficulté à faire</vt:lpstr>
      <vt:lpstr>Bilan de l’expérience 2013-2014</vt:lpstr>
      <vt:lpstr>Retombées du projet…</vt:lpstr>
      <vt:lpstr>Retombées du projet…</vt:lpstr>
      <vt:lpstr>Retombées du projet…</vt:lpstr>
      <vt:lpstr>On partage?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Découvrir ma chanson québécoise</dc:title>
  <dc:creator>Sylvie</dc:creator>
  <cp:lastModifiedBy>Danielle Gilbert</cp:lastModifiedBy>
  <cp:revision>1178</cp:revision>
  <dcterms:created xsi:type="dcterms:W3CDTF">2012-04-06T16:56:02Z</dcterms:created>
  <dcterms:modified xsi:type="dcterms:W3CDTF">2015-05-13T17:06:47Z</dcterms:modified>
</cp:coreProperties>
</file>