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59" r:id="rId2"/>
    <p:sldMasterId id="2147483664" r:id="rId3"/>
    <p:sldMasterId id="2147483678" r:id="rId4"/>
  </p:sldMasterIdLst>
  <p:notesMasterIdLst>
    <p:notesMasterId r:id="rId64"/>
  </p:notesMasterIdLst>
  <p:handoutMasterIdLst>
    <p:handoutMasterId r:id="rId65"/>
  </p:handoutMasterIdLst>
  <p:sldIdLst>
    <p:sldId id="299" r:id="rId5"/>
    <p:sldId id="257" r:id="rId6"/>
    <p:sldId id="300" r:id="rId7"/>
    <p:sldId id="258" r:id="rId8"/>
    <p:sldId id="259" r:id="rId9"/>
    <p:sldId id="260" r:id="rId10"/>
    <p:sldId id="261" r:id="rId11"/>
    <p:sldId id="262" r:id="rId12"/>
    <p:sldId id="263" r:id="rId13"/>
    <p:sldId id="264" r:id="rId14"/>
    <p:sldId id="265" r:id="rId15"/>
    <p:sldId id="266" r:id="rId16"/>
    <p:sldId id="267" r:id="rId17"/>
    <p:sldId id="312" r:id="rId18"/>
    <p:sldId id="313" r:id="rId19"/>
    <p:sldId id="268" r:id="rId20"/>
    <p:sldId id="269" r:id="rId21"/>
    <p:sldId id="270" r:id="rId22"/>
    <p:sldId id="271" r:id="rId23"/>
    <p:sldId id="272" r:id="rId24"/>
    <p:sldId id="273" r:id="rId25"/>
    <p:sldId id="274" r:id="rId26"/>
    <p:sldId id="275" r:id="rId27"/>
    <p:sldId id="314" r:id="rId28"/>
    <p:sldId id="276" r:id="rId29"/>
    <p:sldId id="277" r:id="rId30"/>
    <p:sldId id="278" r:id="rId31"/>
    <p:sldId id="279" r:id="rId32"/>
    <p:sldId id="280" r:id="rId33"/>
    <p:sldId id="281" r:id="rId34"/>
    <p:sldId id="315" r:id="rId35"/>
    <p:sldId id="316" r:id="rId36"/>
    <p:sldId id="317" r:id="rId37"/>
    <p:sldId id="318" r:id="rId38"/>
    <p:sldId id="319" r:id="rId39"/>
    <p:sldId id="320" r:id="rId40"/>
    <p:sldId id="283" r:id="rId41"/>
    <p:sldId id="284" r:id="rId42"/>
    <p:sldId id="285" r:id="rId43"/>
    <p:sldId id="286" r:id="rId44"/>
    <p:sldId id="287" r:id="rId45"/>
    <p:sldId id="288" r:id="rId46"/>
    <p:sldId id="289" r:id="rId47"/>
    <p:sldId id="290" r:id="rId48"/>
    <p:sldId id="291" r:id="rId49"/>
    <p:sldId id="292" r:id="rId50"/>
    <p:sldId id="293" r:id="rId51"/>
    <p:sldId id="294" r:id="rId52"/>
    <p:sldId id="295" r:id="rId53"/>
    <p:sldId id="296" r:id="rId54"/>
    <p:sldId id="297" r:id="rId55"/>
    <p:sldId id="298" r:id="rId56"/>
    <p:sldId id="321" r:id="rId57"/>
    <p:sldId id="322" r:id="rId58"/>
    <p:sldId id="323" r:id="rId59"/>
    <p:sldId id="325" r:id="rId60"/>
    <p:sldId id="327" r:id="rId61"/>
    <p:sldId id="310" r:id="rId62"/>
    <p:sldId id="311" r:id="rId6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6">
          <p15:clr>
            <a:srgbClr val="A4A3A4"/>
          </p15:clr>
        </p15:guide>
        <p15:guide id="2" pos="56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6"/>
  </p:normalViewPr>
  <p:slideViewPr>
    <p:cSldViewPr snapToGrid="0" snapToObjects="1">
      <p:cViewPr varScale="1">
        <p:scale>
          <a:sx n="56" d="100"/>
          <a:sy n="56" d="100"/>
        </p:scale>
        <p:origin x="930" y="60"/>
      </p:cViewPr>
      <p:guideLst>
        <p:guide orient="horz" pos="676"/>
        <p:guide pos="56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1350545-E260-4F41-A803-5BF85CFE96EA}" type="datetimeFigureOut">
              <a:rPr lang="en-US" smtClean="0"/>
              <a:t>5/7/2018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BD68D1-0A4A-364F-B3D1-97755523CCB2}" type="slidenum">
              <a:rPr lang="en-US" smtClean="0"/>
              <a:t>‹N°›</a:t>
            </a:fld>
            <a:endParaRPr lang="en-US"/>
          </a:p>
        </p:txBody>
      </p:sp>
    </p:spTree>
    <p:extLst>
      <p:ext uri="{BB962C8B-B14F-4D97-AF65-F5344CB8AC3E}">
        <p14:creationId xmlns:p14="http://schemas.microsoft.com/office/powerpoint/2010/main" val="4420469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FCAFC9-2F5E-7849-9A3C-3E3602566C83}" type="datetimeFigureOut">
              <a:rPr lang="en-US" smtClean="0"/>
              <a:t>5/7/2018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359D8E-2A04-7648-BB99-EC53D2571000}" type="slidenum">
              <a:rPr lang="en-US" smtClean="0"/>
              <a:t>‹N°›</a:t>
            </a:fld>
            <a:endParaRPr lang="en-US"/>
          </a:p>
        </p:txBody>
      </p:sp>
    </p:spTree>
    <p:extLst>
      <p:ext uri="{BB962C8B-B14F-4D97-AF65-F5344CB8AC3E}">
        <p14:creationId xmlns:p14="http://schemas.microsoft.com/office/powerpoint/2010/main" val="255173273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A5359D8E-2A04-7648-BB99-EC53D2571000}" type="slidenum">
              <a:rPr lang="en-US" smtClean="0"/>
              <a:t>53</a:t>
            </a:fld>
            <a:endParaRPr lang="en-US"/>
          </a:p>
        </p:txBody>
      </p:sp>
    </p:spTree>
    <p:extLst>
      <p:ext uri="{BB962C8B-B14F-4D97-AF65-F5344CB8AC3E}">
        <p14:creationId xmlns:p14="http://schemas.microsoft.com/office/powerpoint/2010/main" val="38981039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00BF6F"/>
        </a:solid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1" hasCustomPrompt="1"/>
          </p:nvPr>
        </p:nvSpPr>
        <p:spPr>
          <a:xfrm>
            <a:off x="256494" y="2494609"/>
            <a:ext cx="5661618" cy="1234730"/>
          </a:xfrm>
        </p:spPr>
        <p:txBody>
          <a:bodyPr anchor="b">
            <a:normAutofit/>
          </a:bodyPr>
          <a:lstStyle>
            <a:lvl1pPr marL="0" indent="0">
              <a:buNone/>
              <a:defRPr sz="3600" b="1" baseline="0">
                <a:solidFill>
                  <a:srgbClr val="FFFFFF"/>
                </a:solidFill>
              </a:defRPr>
            </a:lvl1pPr>
          </a:lstStyle>
          <a:p>
            <a:pPr lvl="0"/>
            <a:r>
              <a:rPr lang="en-US" dirty="0" smtClean="0"/>
              <a:t>Add the title of your presentation here</a:t>
            </a:r>
            <a:endParaRPr lang="en-US" dirty="0"/>
          </a:p>
        </p:txBody>
      </p:sp>
      <p:sp>
        <p:nvSpPr>
          <p:cNvPr id="11" name="Subtitle 1"/>
          <p:cNvSpPr txBox="1">
            <a:spLocks/>
          </p:cNvSpPr>
          <p:nvPr userDrawn="1"/>
        </p:nvSpPr>
        <p:spPr>
          <a:xfrm>
            <a:off x="3389897" y="4862023"/>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smtClean="0">
                <a:solidFill>
                  <a:srgbClr val="FFFFFF"/>
                </a:solidFill>
                <a:latin typeface="Helvetica Neue"/>
                <a:cs typeface="Helvetica Neue"/>
              </a:rPr>
              <a:t>Powered by</a:t>
            </a:r>
            <a:endParaRPr lang="en-US" sz="800" dirty="0">
              <a:solidFill>
                <a:srgbClr val="FFFFFF"/>
              </a:solidFill>
              <a:latin typeface="Helvetica Neue"/>
              <a:cs typeface="Helvetica Neue"/>
            </a:endParaRPr>
          </a:p>
        </p:txBody>
      </p:sp>
      <p:sp>
        <p:nvSpPr>
          <p:cNvPr id="3" name="Text Placeholder 2"/>
          <p:cNvSpPr>
            <a:spLocks noGrp="1"/>
          </p:cNvSpPr>
          <p:nvPr>
            <p:ph type="body" sz="quarter" idx="12"/>
          </p:nvPr>
        </p:nvSpPr>
        <p:spPr>
          <a:xfrm>
            <a:off x="258736" y="3729039"/>
            <a:ext cx="2938463" cy="385762"/>
          </a:xfrm>
        </p:spPr>
        <p:txBody>
          <a:bodyPr>
            <a:normAutofit/>
          </a:bodyPr>
          <a:lstStyle>
            <a:lvl1pPr>
              <a:defRPr sz="1200">
                <a:solidFill>
                  <a:schemeClr val="bg1"/>
                </a:solidFill>
              </a:defRPr>
            </a:lvl1pPr>
          </a:lstStyle>
          <a:p>
            <a:pPr lvl="0"/>
            <a:r>
              <a:rPr lang="en-US" dirty="0" smtClean="0"/>
              <a:t>Click to edit Master text styles</a:t>
            </a: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56015" y="4791411"/>
            <a:ext cx="1381743" cy="336541"/>
          </a:xfrm>
          <a:prstGeom prst="rect">
            <a:avLst/>
          </a:prstGeom>
        </p:spPr>
      </p:pic>
    </p:spTree>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00620"/>
            <a:ext cx="8229600" cy="1049274"/>
          </a:xfrm>
        </p:spPr>
        <p:txBody>
          <a:bodyPr/>
          <a:lstStyle/>
          <a:p>
            <a:r>
              <a:rPr kumimoji="0" lang="fr-FR" smtClean="0"/>
              <a:t>Modifiez le style du titre</a:t>
            </a:r>
            <a:endParaRPr kumimoji="0" lang="en-US"/>
          </a:p>
        </p:txBody>
      </p:sp>
      <p:sp>
        <p:nvSpPr>
          <p:cNvPr id="3" name="Espace réservé du contenu 2"/>
          <p:cNvSpPr>
            <a:spLocks noGrp="1"/>
          </p:cNvSpPr>
          <p:nvPr>
            <p:ph idx="1"/>
          </p:nvPr>
        </p:nvSpPr>
        <p:spPr>
          <a:xfrm>
            <a:off x="457200" y="1412106"/>
            <a:ext cx="8229600" cy="3429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791456" y="4860036"/>
            <a:ext cx="2133600" cy="226314"/>
          </a:xfrm>
        </p:spPr>
        <p:txBody>
          <a:bodyPr/>
          <a:lstStyle/>
          <a:p>
            <a:fld id="{537D1D7B-70B5-9D4F-A9E5-525C1090DAAC}" type="datetime4">
              <a:rPr lang="en-US" smtClean="0"/>
              <a:t>May 7, 2018</a:t>
            </a:fld>
            <a:endParaRPr lang="en-US"/>
          </a:p>
        </p:txBody>
      </p:sp>
      <p:sp>
        <p:nvSpPr>
          <p:cNvPr id="5" name="Espace réservé du pied de page 4"/>
          <p:cNvSpPr>
            <a:spLocks noGrp="1"/>
          </p:cNvSpPr>
          <p:nvPr>
            <p:ph type="ftr" sz="quarter" idx="11"/>
          </p:nvPr>
        </p:nvSpPr>
        <p:spPr>
          <a:xfrm>
            <a:off x="457200" y="4860731"/>
            <a:ext cx="4260056" cy="225623"/>
          </a:xfrm>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7FE0505B-37A8-D24C-BEF3-C2D216B51C70}" type="slidenum">
              <a:rPr lang="en-US" smtClean="0"/>
              <a:pPr/>
              <a:t>‹N°›</a:t>
            </a:fld>
            <a:endParaRPr lang="en-US"/>
          </a:p>
        </p:txBody>
      </p:sp>
    </p:spTree>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5278"/>
            <a:ext cx="9129932" cy="5127674"/>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iangle isocèle 7"/>
          <p:cNvSpPr/>
          <p:nvPr/>
        </p:nvSpPr>
        <p:spPr>
          <a:xfrm rot="5400000" flipV="1">
            <a:off x="7790976" y="70339"/>
            <a:ext cx="1419712"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Espace réservé de la date 3"/>
          <p:cNvSpPr>
            <a:spLocks noGrp="1"/>
          </p:cNvSpPr>
          <p:nvPr>
            <p:ph type="dt" sz="half" idx="10"/>
          </p:nvPr>
        </p:nvSpPr>
        <p:spPr>
          <a:xfrm>
            <a:off x="6955632" y="4857750"/>
            <a:ext cx="2133600" cy="228600"/>
          </a:xfrm>
        </p:spPr>
        <p:txBody>
          <a:bodyPr/>
          <a:lstStyle/>
          <a:p>
            <a:fld id="{537D1D7B-70B5-9D4F-A9E5-525C1090DAAC}" type="datetime4">
              <a:rPr lang="en-US" smtClean="0"/>
              <a:t>May 7, 2018</a:t>
            </a:fld>
            <a:endParaRPr lang="en-US"/>
          </a:p>
        </p:txBody>
      </p:sp>
      <p:sp>
        <p:nvSpPr>
          <p:cNvPr id="5" name="Espace réservé du pied de page 4"/>
          <p:cNvSpPr>
            <a:spLocks noGrp="1"/>
          </p:cNvSpPr>
          <p:nvPr>
            <p:ph type="ftr" sz="quarter" idx="11"/>
          </p:nvPr>
        </p:nvSpPr>
        <p:spPr>
          <a:xfrm>
            <a:off x="2619376" y="4860731"/>
            <a:ext cx="4260056" cy="225623"/>
          </a:xfrm>
        </p:spPr>
        <p:txBody>
          <a:bodyPr/>
          <a:lstStyle/>
          <a:p>
            <a:endParaRPr kumimoji="0" lang="en-US"/>
          </a:p>
        </p:txBody>
      </p:sp>
      <p:sp>
        <p:nvSpPr>
          <p:cNvPr id="6" name="Espace réservé du numéro de diapositive 5"/>
          <p:cNvSpPr>
            <a:spLocks noGrp="1"/>
          </p:cNvSpPr>
          <p:nvPr>
            <p:ph type="sldNum" sz="quarter" idx="12"/>
          </p:nvPr>
        </p:nvSpPr>
        <p:spPr>
          <a:xfrm>
            <a:off x="8451056" y="607223"/>
            <a:ext cx="502920" cy="225623"/>
          </a:xfrm>
        </p:spPr>
        <p:txBody>
          <a:bodyPr/>
          <a:lstStyle/>
          <a:p>
            <a:fld id="{7FE0505B-37A8-D24C-BEF3-C2D216B51C70}" type="slidenum">
              <a:rPr lang="en-US" smtClean="0"/>
              <a:pPr/>
              <a:t>‹N°›</a:t>
            </a:fld>
            <a:endParaRPr lang="en-US"/>
          </a:p>
        </p:txBody>
      </p:sp>
      <p:cxnSp>
        <p:nvCxnSpPr>
          <p:cNvPr id="11" name="Connecteur droit 10"/>
          <p:cNvCxnSpPr/>
          <p:nvPr/>
        </p:nvCxnSpPr>
        <p:spPr>
          <a:xfrm rot="10800000">
            <a:off x="6468797" y="7036"/>
            <a:ext cx="2672861" cy="142515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5277"/>
            <a:ext cx="9136966" cy="513295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03599"/>
            <a:ext cx="7239000" cy="1021556"/>
          </a:xfrm>
        </p:spPr>
        <p:txBody>
          <a:bodyPr anchor="ctr"/>
          <a:lstStyle>
            <a:lvl1pPr marL="0" algn="l">
              <a:buNone/>
              <a:defRPr sz="3600" b="1" cap="none" baseline="0"/>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381000" y="1225152"/>
            <a:ext cx="3886200" cy="17145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Tree>
  </p:cSld>
  <p:clrMapOvr>
    <a:overrideClrMapping bg1="dk1" tx1="lt1" bg2="dk2" tx2="lt2" accent1="accent1" accent2="accent2" accent3="accent3" accent4="accent4" accent5="accent5" accent6="accent6" hlink="hlink" folHlink="folHlink"/>
  </p:clrMapOvr>
  <p:hf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Modifiez le style du titre</a:t>
            </a:r>
            <a:endParaRPr kumimoji="0" lang="en-US"/>
          </a:p>
        </p:txBody>
      </p:sp>
      <p:sp>
        <p:nvSpPr>
          <p:cNvPr id="3" name="Espace réservé du contenu 2"/>
          <p:cNvSpPr>
            <a:spLocks noGrp="1"/>
          </p:cNvSpPr>
          <p:nvPr>
            <p:ph sz="half" idx="1"/>
          </p:nvPr>
        </p:nvSpPr>
        <p:spPr>
          <a:xfrm>
            <a:off x="457200" y="1291828"/>
            <a:ext cx="4038600" cy="3394472"/>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291828"/>
            <a:ext cx="4038600" cy="3394472"/>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91456" y="4860727"/>
            <a:ext cx="2133600" cy="226314"/>
          </a:xfrm>
        </p:spPr>
        <p:txBody>
          <a:bodyPr/>
          <a:lstStyle/>
          <a:p>
            <a:fld id="{537D1D7B-70B5-9D4F-A9E5-525C1090DAAC}" type="datetime4">
              <a:rPr lang="en-US" smtClean="0"/>
              <a:t>May 7, 2018</a:t>
            </a:fld>
            <a:endParaRPr lang="en-US"/>
          </a:p>
        </p:txBody>
      </p:sp>
      <p:sp>
        <p:nvSpPr>
          <p:cNvPr id="6" name="Espace réservé du pied de page 5"/>
          <p:cNvSpPr>
            <a:spLocks noGrp="1"/>
          </p:cNvSpPr>
          <p:nvPr>
            <p:ph type="ftr" sz="quarter" idx="11"/>
          </p:nvPr>
        </p:nvSpPr>
        <p:spPr>
          <a:xfrm>
            <a:off x="457200" y="4860727"/>
            <a:ext cx="4260056" cy="226314"/>
          </a:xfrm>
        </p:spPr>
        <p:txBody>
          <a:bodyPr/>
          <a:lstStyle/>
          <a:p>
            <a:endParaRPr kumimoji="0" lang="en-US"/>
          </a:p>
        </p:txBody>
      </p:sp>
      <p:sp>
        <p:nvSpPr>
          <p:cNvPr id="7" name="Espace réservé du numéro de diapositive 6"/>
          <p:cNvSpPr>
            <a:spLocks noGrp="1"/>
          </p:cNvSpPr>
          <p:nvPr>
            <p:ph type="sldNum" sz="quarter" idx="12"/>
          </p:nvPr>
        </p:nvSpPr>
        <p:spPr>
          <a:xfrm>
            <a:off x="7589520" y="4860727"/>
            <a:ext cx="502920" cy="226314"/>
          </a:xfrm>
        </p:spPr>
        <p:txBody>
          <a:bodyPr/>
          <a:lstStyle/>
          <a:p>
            <a:fld id="{7FE0505B-37A8-D24C-BEF3-C2D216B51C70}" type="slidenum">
              <a:rPr lang="en-US" smtClean="0"/>
              <a:pPr/>
              <a:t>‹N°›</a:t>
            </a:fld>
            <a:endParaRPr lang="en-US"/>
          </a:p>
        </p:txBody>
      </p:sp>
    </p:spTree>
  </p:cSld>
  <p:clrMapOvr>
    <a:masterClrMapping/>
  </p:clrMapOvr>
  <p:hf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18049"/>
            <a:ext cx="1066800" cy="4615434"/>
          </a:xfrm>
        </p:spPr>
        <p:txBody>
          <a:bodyPr vert="vert270" anchor="b"/>
          <a:lstStyle>
            <a:lvl1pPr marL="0" algn="ctr">
              <a:defRPr sz="3300" b="1">
                <a:ln w="6350">
                  <a:solidFill>
                    <a:schemeClr val="tx1"/>
                  </a:solidFill>
                </a:ln>
                <a:solidFill>
                  <a:schemeClr val="tx1"/>
                </a:solidFill>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1365006" y="218049"/>
            <a:ext cx="581024" cy="226314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1365006" y="2570343"/>
            <a:ext cx="581024" cy="226314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2022230" y="218049"/>
            <a:ext cx="6858000" cy="226314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2022230" y="2570343"/>
            <a:ext cx="6858000" cy="226314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4791456" y="4860727"/>
            <a:ext cx="2130552" cy="226314"/>
          </a:xfrm>
        </p:spPr>
        <p:txBody>
          <a:bodyPr/>
          <a:lstStyle/>
          <a:p>
            <a:fld id="{537D1D7B-70B5-9D4F-A9E5-525C1090DAAC}" type="datetime4">
              <a:rPr lang="en-US" smtClean="0"/>
              <a:t>May 7, 2018</a:t>
            </a:fld>
            <a:endParaRPr lang="en-US"/>
          </a:p>
        </p:txBody>
      </p:sp>
      <p:sp>
        <p:nvSpPr>
          <p:cNvPr id="8" name="Espace réservé du pied de page 7"/>
          <p:cNvSpPr>
            <a:spLocks noGrp="1"/>
          </p:cNvSpPr>
          <p:nvPr>
            <p:ph type="ftr" sz="quarter" idx="11"/>
          </p:nvPr>
        </p:nvSpPr>
        <p:spPr>
          <a:xfrm>
            <a:off x="457200" y="4860727"/>
            <a:ext cx="4261104" cy="226314"/>
          </a:xfrm>
        </p:spPr>
        <p:txBody>
          <a:bodyPr/>
          <a:lstStyle/>
          <a:p>
            <a:endParaRPr kumimoji="0" lang="en-US"/>
          </a:p>
        </p:txBody>
      </p:sp>
      <p:sp>
        <p:nvSpPr>
          <p:cNvPr id="9" name="Espace réservé du numéro de diapositive 8"/>
          <p:cNvSpPr>
            <a:spLocks noGrp="1"/>
          </p:cNvSpPr>
          <p:nvPr>
            <p:ph type="sldNum" sz="quarter" idx="12"/>
          </p:nvPr>
        </p:nvSpPr>
        <p:spPr>
          <a:xfrm>
            <a:off x="7589520" y="4862322"/>
            <a:ext cx="502920" cy="226314"/>
          </a:xfrm>
        </p:spPr>
        <p:txBody>
          <a:bodyPr/>
          <a:lstStyle>
            <a:lvl1pPr algn="ctr">
              <a:defRPr/>
            </a:lvl1pPr>
          </a:lstStyle>
          <a:p>
            <a:fld id="{7FE0505B-37A8-D24C-BEF3-C2D216B51C70}"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p:hf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537D1D7B-70B5-9D4F-A9E5-525C1090DAAC}" type="datetime4">
              <a:rPr lang="en-US" smtClean="0"/>
              <a:t>May 7, 2018</a:t>
            </a:fld>
            <a:endParaRPr lang="en-US"/>
          </a:p>
        </p:txBody>
      </p:sp>
      <p:sp>
        <p:nvSpPr>
          <p:cNvPr id="4" name="Espace réservé du pied de page 3"/>
          <p:cNvSpPr>
            <a:spLocks noGrp="1"/>
          </p:cNvSpPr>
          <p:nvPr>
            <p:ph type="ftr" sz="quarter" idx="11"/>
          </p:nvPr>
        </p:nvSpPr>
        <p:spPr/>
        <p:txBody>
          <a:bodyPr/>
          <a:lstStyle/>
          <a:p>
            <a:endParaRPr kumimoji="0" lang="en-US"/>
          </a:p>
        </p:txBody>
      </p:sp>
      <p:sp>
        <p:nvSpPr>
          <p:cNvPr id="5" name="Espace réservé du numéro de diapositive 4"/>
          <p:cNvSpPr>
            <a:spLocks noGrp="1"/>
          </p:cNvSpPr>
          <p:nvPr>
            <p:ph type="sldNum" sz="quarter" idx="12"/>
          </p:nvPr>
        </p:nvSpPr>
        <p:spPr/>
        <p:txBody>
          <a:bodyPr/>
          <a:lstStyle/>
          <a:p>
            <a:fld id="{7FE0505B-37A8-D24C-BEF3-C2D216B51C70}" type="slidenum">
              <a:rPr lang="en-US" smtClean="0"/>
              <a:pPr/>
              <a:t>‹N°›</a:t>
            </a:fld>
            <a:endParaRPr lang="en-US"/>
          </a:p>
        </p:txBody>
      </p:sp>
    </p:spTree>
  </p:cSld>
  <p:clrMapOvr>
    <a:masterClrMapping/>
  </p:clrMapOvr>
  <p:hf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4860727"/>
            <a:ext cx="2133600" cy="226314"/>
          </a:xfrm>
        </p:spPr>
        <p:txBody>
          <a:bodyPr/>
          <a:lstStyle/>
          <a:p>
            <a:fld id="{537D1D7B-70B5-9D4F-A9E5-525C1090DAAC}" type="datetime4">
              <a:rPr lang="en-US" smtClean="0"/>
              <a:t>May 7, 2018</a:t>
            </a:fld>
            <a:endParaRPr lang="en-US"/>
          </a:p>
        </p:txBody>
      </p:sp>
      <p:sp>
        <p:nvSpPr>
          <p:cNvPr id="3" name="Espace réservé du pied de page 2"/>
          <p:cNvSpPr>
            <a:spLocks noGrp="1"/>
          </p:cNvSpPr>
          <p:nvPr>
            <p:ph type="ftr" sz="quarter" idx="11"/>
          </p:nvPr>
        </p:nvSpPr>
        <p:spPr>
          <a:xfrm>
            <a:off x="457200" y="4861422"/>
            <a:ext cx="4260056" cy="225623"/>
          </a:xfrm>
        </p:spPr>
        <p:txBody>
          <a:bodyPr/>
          <a:lstStyle/>
          <a:p>
            <a:endParaRPr kumimoji="0" lang="en-US"/>
          </a:p>
        </p:txBody>
      </p:sp>
      <p:sp>
        <p:nvSpPr>
          <p:cNvPr id="4" name="Espace réservé du numéro de diapositive 3"/>
          <p:cNvSpPr>
            <a:spLocks noGrp="1"/>
          </p:cNvSpPr>
          <p:nvPr>
            <p:ph type="sldNum" sz="quarter" idx="12"/>
          </p:nvPr>
        </p:nvSpPr>
        <p:spPr>
          <a:xfrm>
            <a:off x="7589520" y="4860727"/>
            <a:ext cx="502920" cy="226314"/>
          </a:xfrm>
        </p:spPr>
        <p:txBody>
          <a:bodyPr/>
          <a:lstStyle/>
          <a:p>
            <a:fld id="{7FE0505B-37A8-D24C-BEF3-C2D216B51C70}" type="slidenum">
              <a:rPr lang="en-US" smtClean="0"/>
              <a:pPr/>
              <a:t>‹N°›</a:t>
            </a:fld>
            <a:endParaRPr lang="en-US"/>
          </a:p>
        </p:txBody>
      </p:sp>
    </p:spTree>
  </p:cSld>
  <p:clrMapOvr>
    <a:masterClrMapping/>
  </p:clrMapOvr>
  <p:hf hdr="0" ftr="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275748"/>
            <a:ext cx="914400" cy="4457700"/>
          </a:xfrm>
        </p:spPr>
        <p:txBody>
          <a:bodyPr vert="vert270" anchor="b"/>
          <a:lstStyle>
            <a:lvl1pPr marL="0" marR="18288" algn="r">
              <a:spcBef>
                <a:spcPts val="0"/>
              </a:spcBef>
              <a:buNone/>
              <a:defRPr sz="2900" b="0" cap="all" baseline="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1135856" y="275748"/>
            <a:ext cx="2438400" cy="44577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3651250" y="240030"/>
            <a:ext cx="5276088" cy="449199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278976" y="4917186"/>
            <a:ext cx="2133600" cy="226314"/>
          </a:xfrm>
        </p:spPr>
        <p:txBody>
          <a:bodyPr/>
          <a:lstStyle>
            <a:lvl1pPr>
              <a:defRPr sz="900"/>
            </a:lvl1pPr>
          </a:lstStyle>
          <a:p>
            <a:fld id="{537D1D7B-70B5-9D4F-A9E5-525C1090DAAC}" type="datetime4">
              <a:rPr lang="en-US" smtClean="0"/>
              <a:t>May 7, 2018</a:t>
            </a:fld>
            <a:endParaRPr lang="en-US"/>
          </a:p>
        </p:txBody>
      </p:sp>
      <p:sp>
        <p:nvSpPr>
          <p:cNvPr id="6" name="Espace réservé du pied de page 5"/>
          <p:cNvSpPr>
            <a:spLocks noGrp="1"/>
          </p:cNvSpPr>
          <p:nvPr>
            <p:ph type="ftr" sz="quarter" idx="11"/>
          </p:nvPr>
        </p:nvSpPr>
        <p:spPr>
          <a:xfrm>
            <a:off x="1135856" y="4917186"/>
            <a:ext cx="5143120" cy="226314"/>
          </a:xfrm>
        </p:spPr>
        <p:txBody>
          <a:bodyPr/>
          <a:lstStyle>
            <a:lvl1pPr>
              <a:defRPr sz="900"/>
            </a:lvl1pPr>
          </a:lstStyle>
          <a:p>
            <a:endParaRPr kumimoji="0" lang="en-US"/>
          </a:p>
        </p:txBody>
      </p:sp>
      <p:sp>
        <p:nvSpPr>
          <p:cNvPr id="7" name="Espace réservé du numéro de diapositive 6"/>
          <p:cNvSpPr>
            <a:spLocks noGrp="1"/>
          </p:cNvSpPr>
          <p:nvPr>
            <p:ph type="sldNum" sz="quarter" idx="12"/>
          </p:nvPr>
        </p:nvSpPr>
        <p:spPr>
          <a:xfrm>
            <a:off x="8410576" y="4917186"/>
            <a:ext cx="502920" cy="226314"/>
          </a:xfrm>
        </p:spPr>
        <p:txBody>
          <a:bodyPr/>
          <a:lstStyle>
            <a:lvl1pPr>
              <a:defRPr sz="900"/>
            </a:lvl1pPr>
          </a:lstStyle>
          <a:p>
            <a:fld id="{7FE0505B-37A8-D24C-BEF3-C2D216B51C70}"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p:hf hdr="0" ftr="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13172"/>
            <a:ext cx="914400" cy="4800600"/>
          </a:xfrm>
        </p:spPr>
        <p:txBody>
          <a:bodyPr vert="vert270" anchor="b"/>
          <a:lstStyle>
            <a:lvl1pPr marL="0" algn="l">
              <a:buNone/>
              <a:defRPr sz="3000" b="0" cap="all" baseline="0"/>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1138237" y="280475"/>
            <a:ext cx="7333488" cy="4114800"/>
          </a:xfrm>
          <a:solidFill>
            <a:schemeClr val="bg2">
              <a:shade val="50000"/>
            </a:schemeClr>
          </a:solidFill>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143000" y="4400550"/>
            <a:ext cx="7333488" cy="51435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a:xfrm>
            <a:off x="6108192" y="4917186"/>
            <a:ext cx="2103120" cy="226314"/>
          </a:xfrm>
        </p:spPr>
        <p:txBody>
          <a:bodyPr/>
          <a:lstStyle>
            <a:lvl1pPr>
              <a:defRPr sz="900"/>
            </a:lvl1pPr>
          </a:lstStyle>
          <a:p>
            <a:fld id="{537D1D7B-70B5-9D4F-A9E5-525C1090DAAC}" type="datetime4">
              <a:rPr lang="en-US" smtClean="0"/>
              <a:t>May 7, 2018</a:t>
            </a:fld>
            <a:endParaRPr lang="en-US"/>
          </a:p>
        </p:txBody>
      </p:sp>
      <p:sp>
        <p:nvSpPr>
          <p:cNvPr id="6" name="Espace réservé du pied de page 5"/>
          <p:cNvSpPr>
            <a:spLocks noGrp="1"/>
          </p:cNvSpPr>
          <p:nvPr>
            <p:ph type="ftr" sz="quarter" idx="11"/>
          </p:nvPr>
        </p:nvSpPr>
        <p:spPr>
          <a:xfrm>
            <a:off x="1170432" y="4917877"/>
            <a:ext cx="4948072" cy="226314"/>
          </a:xfrm>
        </p:spPr>
        <p:txBody>
          <a:bodyPr/>
          <a:lstStyle>
            <a:lvl1pPr>
              <a:defRPr sz="900"/>
            </a:lvl1pPr>
          </a:lstStyle>
          <a:p>
            <a:endParaRPr kumimoji="0" lang="en-US"/>
          </a:p>
        </p:txBody>
      </p:sp>
      <p:sp>
        <p:nvSpPr>
          <p:cNvPr id="7" name="Espace réservé du numéro de diapositive 6"/>
          <p:cNvSpPr>
            <a:spLocks noGrp="1"/>
          </p:cNvSpPr>
          <p:nvPr>
            <p:ph type="sldNum" sz="quarter" idx="12"/>
          </p:nvPr>
        </p:nvSpPr>
        <p:spPr>
          <a:xfrm>
            <a:off x="8217192" y="4917186"/>
            <a:ext cx="365760" cy="226314"/>
          </a:xfrm>
        </p:spPr>
        <p:txBody>
          <a:bodyPr/>
          <a:lstStyle>
            <a:lvl1pPr algn="ctr">
              <a:defRPr sz="900"/>
            </a:lvl1pPr>
          </a:lstStyle>
          <a:p>
            <a:fld id="{7FE0505B-37A8-D24C-BEF3-C2D216B51C70}"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p:hf hdr="0" ftr="0"/>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37D1D7B-70B5-9D4F-A9E5-525C1090DAAC}" type="datetime4">
              <a:rPr lang="en-US" smtClean="0"/>
              <a:t>May 7, 2018</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7FE0505B-37A8-D24C-BEF3-C2D216B51C70}" type="slidenum">
              <a:rPr lang="en-US" smtClean="0"/>
              <a:pPr/>
              <a:t>‹N°›</a:t>
            </a:fld>
            <a:endParaRPr lang="en-US"/>
          </a:p>
        </p:txBody>
      </p:sp>
    </p:spTree>
  </p:cSld>
  <p:clrMapOvr>
    <a:masterClrMapping/>
  </p:clrMapOvr>
  <p:hf hdr="0" ftr="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285750"/>
            <a:ext cx="1905000" cy="4114800"/>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85750"/>
            <a:ext cx="6248400" cy="4114800"/>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37D1D7B-70B5-9D4F-A9E5-525C1090DAAC}" type="datetime4">
              <a:rPr lang="en-US" smtClean="0"/>
              <a:t>May 7, 2018</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7FE0505B-37A8-D24C-BEF3-C2D216B51C70}" type="slidenum">
              <a:rPr lang="en-US" smtClean="0"/>
              <a:pPr/>
              <a:t>‹N°›</a:t>
            </a:fld>
            <a:endParaRPr lang="en-US"/>
          </a:p>
        </p:txBody>
      </p:sp>
    </p:spTree>
  </p:cSld>
  <p:clrMapOvr>
    <a:masterClrMapping/>
  </p:clrMapOvr>
  <p:hf hdr="0" ft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A88B48FB-E956-2048-9E74-C69E7CAA26CC}" type="slidenum">
              <a:rPr lang="en-US" smtClean="0"/>
              <a:t>‹N°›</a:t>
            </a:fld>
            <a:endParaRPr lang="en-US"/>
          </a:p>
        </p:txBody>
      </p:sp>
    </p:spTree>
    <p:extLst>
      <p:ext uri="{BB962C8B-B14F-4D97-AF65-F5344CB8AC3E}">
        <p14:creationId xmlns:p14="http://schemas.microsoft.com/office/powerpoint/2010/main" val="59644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A88B48FB-E956-2048-9E74-C69E7CAA26CC}" type="slidenum">
              <a:rPr lang="en-US" smtClean="0"/>
              <a:pPr/>
              <a:t>‹N°›</a:t>
            </a:fld>
            <a:endParaRPr lang="en-US"/>
          </a:p>
        </p:txBody>
      </p:sp>
      <p:sp>
        <p:nvSpPr>
          <p:cNvPr id="7" name="Text Placeholder 6"/>
          <p:cNvSpPr>
            <a:spLocks noGrp="1"/>
          </p:cNvSpPr>
          <p:nvPr>
            <p:ph type="body" sz="quarter" idx="13"/>
          </p:nvPr>
        </p:nvSpPr>
        <p:spPr>
          <a:xfrm>
            <a:off x="115896" y="723901"/>
            <a:ext cx="3887787" cy="261938"/>
          </a:xfrm>
        </p:spPr>
        <p:txBody>
          <a:bodyPr/>
          <a:lstStyle/>
          <a:p>
            <a:pPr lvl="0"/>
            <a:r>
              <a:rPr lang="en-US" dirty="0" smtClean="0"/>
              <a:t>Click to edit Master text styles</a:t>
            </a:r>
          </a:p>
        </p:txBody>
      </p:sp>
    </p:spTree>
    <p:extLst>
      <p:ext uri="{BB962C8B-B14F-4D97-AF65-F5344CB8AC3E}">
        <p14:creationId xmlns:p14="http://schemas.microsoft.com/office/powerpoint/2010/main" val="3451742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 sty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A88B48FB-E956-2048-9E74-C69E7CAA26CC}" type="slidenum">
              <a:rPr lang="en-US" smtClean="0"/>
              <a:pPr/>
              <a:t>‹N°›</a:t>
            </a:fld>
            <a:endParaRPr lang="en-US"/>
          </a:p>
        </p:txBody>
      </p:sp>
      <p:graphicFrame>
        <p:nvGraphicFramePr>
          <p:cNvPr id="5" name="Table 4"/>
          <p:cNvGraphicFramePr>
            <a:graphicFrameLocks noGrp="1"/>
          </p:cNvGraphicFramePr>
          <p:nvPr userDrawn="1">
            <p:extLst>
              <p:ext uri="{D42A27DB-BD31-4B8C-83A1-F6EECF244321}">
                <p14:modId xmlns:p14="http://schemas.microsoft.com/office/powerpoint/2010/main" val="731729107"/>
              </p:ext>
            </p:extLst>
          </p:nvPr>
        </p:nvGraphicFramePr>
        <p:xfrm>
          <a:off x="204795" y="1052402"/>
          <a:ext cx="5953649" cy="3040380"/>
        </p:xfrm>
        <a:graphic>
          <a:graphicData uri="http://schemas.openxmlformats.org/drawingml/2006/table">
            <a:tbl>
              <a:tblPr firstRow="1" lastRow="1" bandRow="1">
                <a:tableStyleId>{1FECB4D8-DB02-4DC6-A0A2-4F2EBAE1DC90}</a:tableStyleId>
              </a:tblPr>
              <a:tblGrid>
                <a:gridCol w="4802370"/>
                <a:gridCol w="716414"/>
                <a:gridCol w="434865"/>
              </a:tblGrid>
              <a:tr h="434340">
                <a:tc>
                  <a:txBody>
                    <a:bodyPr/>
                    <a:lstStyle/>
                    <a:p>
                      <a:r>
                        <a:rPr lang="en-US" sz="1100" dirty="0" smtClean="0">
                          <a:solidFill>
                            <a:schemeClr val="bg1"/>
                          </a:solidFill>
                          <a:latin typeface="Arial"/>
                          <a:cs typeface="Arial"/>
                        </a:rPr>
                        <a:t>Answer Choices</a:t>
                      </a:r>
                      <a:endParaRPr lang="en-US" sz="1100" dirty="0">
                        <a:solidFill>
                          <a:schemeClr val="bg1"/>
                        </a:solidFill>
                        <a:latin typeface="Arial"/>
                        <a:cs typeface="Arial"/>
                      </a:endParaRP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2">
                  <a:txBody>
                    <a:bodyPr/>
                    <a:lstStyle/>
                    <a:p>
                      <a:r>
                        <a:rPr lang="en-US" sz="1100" dirty="0" smtClean="0">
                          <a:solidFill>
                            <a:schemeClr val="bg1"/>
                          </a:solidFill>
                          <a:latin typeface="Arial"/>
                          <a:cs typeface="Arial"/>
                        </a:rPr>
                        <a:t>Responses</a:t>
                      </a:r>
                      <a:endParaRPr lang="en-US" sz="1100" dirty="0">
                        <a:solidFill>
                          <a:schemeClr val="bg1"/>
                        </a:solidFill>
                        <a:latin typeface="Arial"/>
                        <a:cs typeface="Arial"/>
                      </a:endParaRP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sz="1200" dirty="0">
                        <a:solidFill>
                          <a:schemeClr val="bg1"/>
                        </a:solidFill>
                        <a:latin typeface="Arial"/>
                        <a:cs typeface="Arial"/>
                      </a:endParaRP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r>
              <a:tr h="434340">
                <a:tc>
                  <a:txBody>
                    <a:bodyPr/>
                    <a:lstStyle/>
                    <a:p>
                      <a:r>
                        <a:rPr lang="en-US" sz="1100" dirty="0" smtClean="0">
                          <a:solidFill>
                            <a:schemeClr val="tx1"/>
                          </a:solidFill>
                          <a:latin typeface="Arial"/>
                          <a:cs typeface="Arial"/>
                        </a:rPr>
                        <a:t>Less than one year</a:t>
                      </a:r>
                      <a:endParaRPr lang="en-US" sz="1100" dirty="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100" dirty="0" smtClean="0">
                          <a:solidFill>
                            <a:schemeClr val="tx1"/>
                          </a:solidFill>
                          <a:latin typeface="Arial"/>
                          <a:cs typeface="Arial"/>
                        </a:rPr>
                        <a:t>10.00%</a:t>
                      </a:r>
                      <a:endParaRPr lang="en-US" sz="1100" dirty="0">
                        <a:solidFill>
                          <a:schemeClr val="tx1"/>
                        </a:solidFill>
                        <a:latin typeface="Arial"/>
                        <a:cs typeface="Arial"/>
                      </a:endParaRP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100" dirty="0" smtClean="0">
                          <a:solidFill>
                            <a:schemeClr val="tx1"/>
                          </a:solidFill>
                          <a:latin typeface="Arial"/>
                          <a:cs typeface="Arial"/>
                        </a:rPr>
                        <a:t>10</a:t>
                      </a:r>
                      <a:endParaRPr lang="en-US" sz="1100" dirty="0">
                        <a:solidFill>
                          <a:schemeClr val="tx1"/>
                        </a:solidFill>
                        <a:latin typeface="Arial"/>
                        <a:cs typeface="Arial"/>
                      </a:endParaRP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4340">
                <a:tc>
                  <a:txBody>
                    <a:bodyPr/>
                    <a:lstStyle/>
                    <a:p>
                      <a:r>
                        <a:rPr lang="en-US" sz="1100" dirty="0" smtClean="0">
                          <a:solidFill>
                            <a:schemeClr val="tx1"/>
                          </a:solidFill>
                          <a:latin typeface="Arial"/>
                          <a:cs typeface="Arial"/>
                        </a:rPr>
                        <a:t>1 to 3 years</a:t>
                      </a:r>
                      <a:endParaRPr lang="en-US" sz="1100" dirty="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100" dirty="0" smtClean="0">
                          <a:solidFill>
                            <a:schemeClr val="tx1"/>
                          </a:solidFill>
                          <a:latin typeface="Arial"/>
                          <a:cs typeface="Arial"/>
                        </a:rPr>
                        <a:t>10.00%</a:t>
                      </a:r>
                      <a:endParaRPr lang="en-US" sz="1100" dirty="0">
                        <a:solidFill>
                          <a:schemeClr val="tx1"/>
                        </a:solidFill>
                        <a:latin typeface="Arial"/>
                        <a:cs typeface="Arial"/>
                      </a:endParaRP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100" dirty="0" smtClean="0">
                          <a:solidFill>
                            <a:schemeClr val="tx1"/>
                          </a:solidFill>
                          <a:latin typeface="Arial"/>
                          <a:cs typeface="Arial"/>
                        </a:rPr>
                        <a:t>10</a:t>
                      </a:r>
                      <a:endParaRPr lang="en-US" sz="1100" dirty="0">
                        <a:solidFill>
                          <a:schemeClr val="tx1"/>
                        </a:solidFill>
                        <a:latin typeface="Arial"/>
                        <a:cs typeface="Arial"/>
                      </a:endParaRP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4340">
                <a:tc>
                  <a:txBody>
                    <a:bodyPr/>
                    <a:lstStyle/>
                    <a:p>
                      <a:r>
                        <a:rPr lang="en-US" sz="1100" dirty="0" smtClean="0">
                          <a:solidFill>
                            <a:schemeClr val="tx1"/>
                          </a:solidFill>
                          <a:latin typeface="Arial"/>
                          <a:cs typeface="Arial"/>
                        </a:rPr>
                        <a:t>3 to 5 years</a:t>
                      </a:r>
                      <a:endParaRPr lang="en-US" sz="1100" dirty="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100" dirty="0" smtClean="0">
                          <a:solidFill>
                            <a:schemeClr val="tx1"/>
                          </a:solidFill>
                          <a:latin typeface="Arial"/>
                          <a:cs typeface="Arial"/>
                        </a:rPr>
                        <a:t>25.00%</a:t>
                      </a:r>
                      <a:endParaRPr lang="en-US" sz="1100" dirty="0">
                        <a:solidFill>
                          <a:schemeClr val="tx1"/>
                        </a:solidFill>
                        <a:latin typeface="Arial"/>
                        <a:cs typeface="Arial"/>
                      </a:endParaRP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100" dirty="0" smtClean="0">
                          <a:solidFill>
                            <a:schemeClr val="tx1"/>
                          </a:solidFill>
                          <a:latin typeface="Arial"/>
                          <a:cs typeface="Arial"/>
                        </a:rPr>
                        <a:t>25</a:t>
                      </a:r>
                      <a:endParaRPr lang="en-US" sz="1100" dirty="0">
                        <a:solidFill>
                          <a:schemeClr val="tx1"/>
                        </a:solidFill>
                        <a:latin typeface="Arial"/>
                        <a:cs typeface="Arial"/>
                      </a:endParaRP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4340">
                <a:tc>
                  <a:txBody>
                    <a:bodyPr/>
                    <a:lstStyle/>
                    <a:p>
                      <a:r>
                        <a:rPr lang="en-US" sz="1100" dirty="0" smtClean="0">
                          <a:solidFill>
                            <a:schemeClr val="tx1"/>
                          </a:solidFill>
                          <a:latin typeface="Arial"/>
                          <a:cs typeface="Arial"/>
                        </a:rPr>
                        <a:t>5 to 7 years</a:t>
                      </a:r>
                      <a:endParaRPr lang="en-US" sz="1100" dirty="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100" dirty="0" smtClean="0">
                          <a:solidFill>
                            <a:schemeClr val="tx1"/>
                          </a:solidFill>
                          <a:latin typeface="Arial"/>
                          <a:cs typeface="Arial"/>
                        </a:rPr>
                        <a:t>15.00%</a:t>
                      </a:r>
                      <a:endParaRPr lang="en-US" sz="1100" dirty="0">
                        <a:solidFill>
                          <a:schemeClr val="tx1"/>
                        </a:solidFill>
                        <a:latin typeface="Arial"/>
                        <a:cs typeface="Arial"/>
                      </a:endParaRP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100" dirty="0" smtClean="0">
                          <a:solidFill>
                            <a:schemeClr val="tx1"/>
                          </a:solidFill>
                          <a:latin typeface="Arial"/>
                          <a:cs typeface="Arial"/>
                        </a:rPr>
                        <a:t>15</a:t>
                      </a:r>
                      <a:endParaRPr lang="en-US" sz="1100" dirty="0">
                        <a:solidFill>
                          <a:schemeClr val="tx1"/>
                        </a:solidFill>
                        <a:latin typeface="Arial"/>
                        <a:cs typeface="Arial"/>
                      </a:endParaRP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4340">
                <a:tc>
                  <a:txBody>
                    <a:bodyPr/>
                    <a:lstStyle/>
                    <a:p>
                      <a:r>
                        <a:rPr lang="en-US" sz="1100" dirty="0" smtClean="0">
                          <a:solidFill>
                            <a:schemeClr val="tx1"/>
                          </a:solidFill>
                          <a:latin typeface="Arial"/>
                          <a:cs typeface="Arial"/>
                        </a:rPr>
                        <a:t>More than seven</a:t>
                      </a:r>
                      <a:r>
                        <a:rPr lang="en-US" sz="1100" baseline="0" dirty="0" smtClean="0">
                          <a:solidFill>
                            <a:schemeClr val="tx1"/>
                          </a:solidFill>
                          <a:latin typeface="Arial"/>
                          <a:cs typeface="Arial"/>
                        </a:rPr>
                        <a:t> years</a:t>
                      </a:r>
                      <a:endParaRPr lang="en-US" sz="1100" dirty="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100" dirty="0" smtClean="0">
                          <a:solidFill>
                            <a:schemeClr val="tx1"/>
                          </a:solidFill>
                          <a:latin typeface="Arial"/>
                          <a:cs typeface="Arial"/>
                        </a:rPr>
                        <a:t>40.00%</a:t>
                      </a:r>
                      <a:endParaRPr lang="en-US" sz="1100" dirty="0">
                        <a:solidFill>
                          <a:schemeClr val="tx1"/>
                        </a:solidFill>
                        <a:latin typeface="Arial"/>
                        <a:cs typeface="Arial"/>
                      </a:endParaRP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100" dirty="0" smtClean="0">
                          <a:solidFill>
                            <a:schemeClr val="tx1"/>
                          </a:solidFill>
                          <a:latin typeface="Arial"/>
                          <a:cs typeface="Arial"/>
                        </a:rPr>
                        <a:t>40</a:t>
                      </a:r>
                      <a:endParaRPr lang="en-US" sz="1100" dirty="0">
                        <a:solidFill>
                          <a:schemeClr val="tx1"/>
                        </a:solidFill>
                        <a:latin typeface="Arial"/>
                        <a:cs typeface="Arial"/>
                      </a:endParaRP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4340">
                <a:tc>
                  <a:txBody>
                    <a:bodyPr/>
                    <a:lstStyle/>
                    <a:p>
                      <a:r>
                        <a:rPr lang="en-US" sz="1100" dirty="0" smtClean="0">
                          <a:solidFill>
                            <a:srgbClr val="FFFFFF"/>
                          </a:solidFill>
                          <a:latin typeface="Arial"/>
                          <a:cs typeface="Arial"/>
                        </a:rPr>
                        <a:t>Total</a:t>
                      </a:r>
                      <a:endParaRPr lang="en-US" sz="1100" dirty="0">
                        <a:solidFill>
                          <a:srgbClr val="FFFFFF"/>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c>
                  <a:txBody>
                    <a:bodyPr/>
                    <a:lstStyle/>
                    <a:p>
                      <a:endParaRPr lang="en-US" sz="1100" dirty="0">
                        <a:solidFill>
                          <a:srgbClr val="FFFFFF"/>
                        </a:solidFill>
                        <a:latin typeface="Arial"/>
                        <a:cs typeface="Arial"/>
                      </a:endParaRP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c>
                  <a:txBody>
                    <a:bodyPr/>
                    <a:lstStyle/>
                    <a:p>
                      <a:pPr algn="r"/>
                      <a:r>
                        <a:rPr lang="en-US" sz="1100" dirty="0" smtClean="0">
                          <a:solidFill>
                            <a:srgbClr val="FFFFFF"/>
                          </a:solidFill>
                          <a:latin typeface="Arial"/>
                          <a:cs typeface="Arial"/>
                        </a:rPr>
                        <a:t>100</a:t>
                      </a:r>
                      <a:endParaRPr lang="en-US" sz="1100" dirty="0">
                        <a:solidFill>
                          <a:srgbClr val="FFFFFF"/>
                        </a:solidFill>
                        <a:latin typeface="Arial"/>
                        <a:cs typeface="Arial"/>
                      </a:endParaRP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r>
            </a:tbl>
          </a:graphicData>
        </a:graphic>
      </p:graphicFrame>
      <p:sp>
        <p:nvSpPr>
          <p:cNvPr id="7" name="Text Placeholder 6"/>
          <p:cNvSpPr>
            <a:spLocks noGrp="1"/>
          </p:cNvSpPr>
          <p:nvPr>
            <p:ph type="body" sz="quarter" idx="11"/>
          </p:nvPr>
        </p:nvSpPr>
        <p:spPr>
          <a:xfrm>
            <a:off x="115896" y="723901"/>
            <a:ext cx="4478337" cy="261938"/>
          </a:xfrm>
        </p:spPr>
        <p:txBody>
          <a:bodyPr/>
          <a:lstStyle/>
          <a:p>
            <a:pPr lvl="0"/>
            <a:r>
              <a:rPr lang="en-US" dirty="0" smtClean="0"/>
              <a:t>Click to edit Master text styles</a:t>
            </a:r>
            <a:endParaRPr lang="en-US" dirty="0"/>
          </a:p>
        </p:txBody>
      </p:sp>
    </p:spTree>
    <p:extLst>
      <p:ext uri="{BB962C8B-B14F-4D97-AF65-F5344CB8AC3E}">
        <p14:creationId xmlns:p14="http://schemas.microsoft.com/office/powerpoint/2010/main" val="4046444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Slide">
    <p:bg>
      <p:bgPr>
        <a:solidFill>
          <a:srgbClr val="00BF6F"/>
        </a:solid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1" hasCustomPrompt="1"/>
          </p:nvPr>
        </p:nvSpPr>
        <p:spPr>
          <a:xfrm>
            <a:off x="256494" y="2494609"/>
            <a:ext cx="5661618" cy="1234730"/>
          </a:xfrm>
        </p:spPr>
        <p:txBody>
          <a:bodyPr anchor="b">
            <a:normAutofit/>
          </a:bodyPr>
          <a:lstStyle>
            <a:lvl1pPr marL="0" indent="0">
              <a:buNone/>
              <a:defRPr sz="3600" b="1" baseline="0">
                <a:solidFill>
                  <a:srgbClr val="FFFFFF"/>
                </a:solidFill>
              </a:defRPr>
            </a:lvl1pPr>
          </a:lstStyle>
          <a:p>
            <a:pPr lvl="0"/>
            <a:r>
              <a:rPr lang="en-US" dirty="0" smtClean="0"/>
              <a:t>Add the title of your presentation here</a:t>
            </a:r>
            <a:endParaRPr lang="en-US" dirty="0"/>
          </a:p>
        </p:txBody>
      </p:sp>
      <p:sp>
        <p:nvSpPr>
          <p:cNvPr id="11" name="Subtitle 1"/>
          <p:cNvSpPr txBox="1">
            <a:spLocks/>
          </p:cNvSpPr>
          <p:nvPr userDrawn="1"/>
        </p:nvSpPr>
        <p:spPr>
          <a:xfrm>
            <a:off x="3389897" y="4862023"/>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smtClean="0">
                <a:solidFill>
                  <a:srgbClr val="FFFFFF"/>
                </a:solidFill>
                <a:latin typeface="Helvetica Neue"/>
                <a:cs typeface="Helvetica Neue"/>
              </a:rPr>
              <a:t>Powered by</a:t>
            </a:r>
            <a:endParaRPr lang="en-US" sz="800" dirty="0">
              <a:solidFill>
                <a:srgbClr val="FFFFFF"/>
              </a:solidFill>
              <a:latin typeface="Helvetica Neue"/>
              <a:cs typeface="Helvetica Neue"/>
            </a:endParaRPr>
          </a:p>
        </p:txBody>
      </p:sp>
      <p:sp>
        <p:nvSpPr>
          <p:cNvPr id="3" name="Text Placeholder 2"/>
          <p:cNvSpPr>
            <a:spLocks noGrp="1"/>
          </p:cNvSpPr>
          <p:nvPr>
            <p:ph type="body" sz="quarter" idx="12"/>
          </p:nvPr>
        </p:nvSpPr>
        <p:spPr>
          <a:xfrm>
            <a:off x="258736" y="3729039"/>
            <a:ext cx="2938463" cy="385762"/>
          </a:xfrm>
        </p:spPr>
        <p:txBody>
          <a:bodyPr>
            <a:normAutofit/>
          </a:bodyPr>
          <a:lstStyle>
            <a:lvl1pPr>
              <a:defRPr sz="1200">
                <a:solidFill>
                  <a:schemeClr val="bg1"/>
                </a:solidFill>
              </a:defRPr>
            </a:lvl1pPr>
          </a:lstStyle>
          <a:p>
            <a:pPr lvl="0"/>
            <a:r>
              <a:rPr lang="en-US" dirty="0" smtClean="0"/>
              <a:t>Click to edit Master text styles</a:t>
            </a: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56015" y="4791411"/>
            <a:ext cx="1381743" cy="336541"/>
          </a:xfrm>
          <a:prstGeom prst="rect">
            <a:avLst/>
          </a:prstGeom>
        </p:spPr>
      </p:pic>
    </p:spTree>
    <p:extLst>
      <p:ext uri="{BB962C8B-B14F-4D97-AF65-F5344CB8AC3E}">
        <p14:creationId xmlns:p14="http://schemas.microsoft.com/office/powerpoint/2010/main" val="73871003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Response Summary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B593F9-7B30-274B-BFFF-492683631E49}" type="slidenum">
              <a:rPr lang="en-US" smtClean="0"/>
              <a:t>‹N°›</a:t>
            </a:fld>
            <a:endParaRPr lang="en-US"/>
          </a:p>
        </p:txBody>
      </p:sp>
      <p:sp>
        <p:nvSpPr>
          <p:cNvPr id="13" name="Text Placeholder 12"/>
          <p:cNvSpPr>
            <a:spLocks noGrp="1"/>
          </p:cNvSpPr>
          <p:nvPr>
            <p:ph type="body" sz="quarter" idx="13"/>
          </p:nvPr>
        </p:nvSpPr>
        <p:spPr>
          <a:xfrm>
            <a:off x="211403" y="3639397"/>
            <a:ext cx="4576388" cy="350837"/>
          </a:xfrm>
        </p:spPr>
        <p:txBody>
          <a:bodyPr/>
          <a:lstStyle>
            <a:lvl1pPr>
              <a:defRPr b="0"/>
            </a:lvl1pPr>
          </a:lstStyle>
          <a:p>
            <a:pPr lvl="0"/>
            <a:r>
              <a:rPr lang="en-US" dirty="0" smtClean="0"/>
              <a:t>Click to edit</a:t>
            </a:r>
            <a:endParaRPr lang="en-US" dirty="0"/>
          </a:p>
        </p:txBody>
      </p:sp>
      <p:sp>
        <p:nvSpPr>
          <p:cNvPr id="17" name="Title 16"/>
          <p:cNvSpPr>
            <a:spLocks noGrp="1"/>
          </p:cNvSpPr>
          <p:nvPr>
            <p:ph type="title"/>
          </p:nvPr>
        </p:nvSpPr>
        <p:spPr>
          <a:xfrm>
            <a:off x="204788" y="2334751"/>
            <a:ext cx="8229600" cy="857250"/>
          </a:xfrm>
        </p:spPr>
        <p:txBody>
          <a:bodyPr/>
          <a:lstStyle/>
          <a:p>
            <a:r>
              <a:rPr lang="en-US" dirty="0" smtClean="0"/>
              <a:t>Click to edit Master title style</a:t>
            </a:r>
            <a:endParaRPr lang="en-US" dirty="0"/>
          </a:p>
        </p:txBody>
      </p:sp>
      <p:sp>
        <p:nvSpPr>
          <p:cNvPr id="16" name="Text Placeholder 5"/>
          <p:cNvSpPr>
            <a:spLocks noGrp="1"/>
          </p:cNvSpPr>
          <p:nvPr>
            <p:ph type="body" sz="quarter" idx="17" hasCustomPrompt="1"/>
          </p:nvPr>
        </p:nvSpPr>
        <p:spPr>
          <a:xfrm>
            <a:off x="204788" y="3032259"/>
            <a:ext cx="3859212" cy="280987"/>
          </a:xfrm>
        </p:spPr>
        <p:txBody>
          <a:bodyPr/>
          <a:lstStyle>
            <a:lvl2pPr marL="4763" indent="0">
              <a:buNone/>
              <a:defRPr sz="1600">
                <a:solidFill>
                  <a:schemeClr val="bg1">
                    <a:lumMod val="50000"/>
                  </a:schemeClr>
                </a:solidFill>
                <a:latin typeface="Arial"/>
                <a:cs typeface="Arial"/>
              </a:defRPr>
            </a:lvl2pPr>
          </a:lstStyle>
          <a:p>
            <a:pPr lvl="1"/>
            <a:r>
              <a:rPr lang="en-US" dirty="0" smtClean="0"/>
              <a:t>Total Responses</a:t>
            </a:r>
            <a:endParaRPr lang="en-US" dirty="0"/>
          </a:p>
        </p:txBody>
      </p:sp>
      <p:sp>
        <p:nvSpPr>
          <p:cNvPr id="7" name="Text Placeholder 12"/>
          <p:cNvSpPr>
            <a:spLocks noGrp="1"/>
          </p:cNvSpPr>
          <p:nvPr>
            <p:ph type="body" sz="quarter" idx="18"/>
          </p:nvPr>
        </p:nvSpPr>
        <p:spPr>
          <a:xfrm>
            <a:off x="211403" y="4047844"/>
            <a:ext cx="4576388" cy="350837"/>
          </a:xfrm>
        </p:spPr>
        <p:txBody>
          <a:bodyPr/>
          <a:lstStyle>
            <a:lvl1pPr>
              <a:defRPr b="0"/>
            </a:lvl1pPr>
          </a:lstStyle>
          <a:p>
            <a:pPr lvl="0"/>
            <a:r>
              <a:rPr lang="en-US" dirty="0" smtClean="0"/>
              <a:t>Click to edit</a:t>
            </a:r>
            <a:endParaRPr lang="en-US" dirty="0"/>
          </a:p>
        </p:txBody>
      </p:sp>
    </p:spTree>
    <p:extLst>
      <p:ext uri="{BB962C8B-B14F-4D97-AF65-F5344CB8AC3E}">
        <p14:creationId xmlns:p14="http://schemas.microsoft.com/office/powerpoint/2010/main" val="2925317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sponse Summary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B593F9-7B30-274B-BFFF-492683631E49}" type="slidenum">
              <a:rPr lang="en-US" smtClean="0"/>
              <a:t>‹N°›</a:t>
            </a:fld>
            <a:endParaRPr lang="en-US"/>
          </a:p>
        </p:txBody>
      </p:sp>
      <p:sp>
        <p:nvSpPr>
          <p:cNvPr id="13" name="Text Placeholder 12"/>
          <p:cNvSpPr>
            <a:spLocks noGrp="1"/>
          </p:cNvSpPr>
          <p:nvPr>
            <p:ph type="body" sz="quarter" idx="13"/>
          </p:nvPr>
        </p:nvSpPr>
        <p:spPr>
          <a:xfrm>
            <a:off x="211403" y="3639397"/>
            <a:ext cx="4576388" cy="350837"/>
          </a:xfrm>
        </p:spPr>
        <p:txBody>
          <a:bodyPr/>
          <a:lstStyle>
            <a:lvl1pPr>
              <a:defRPr b="0"/>
            </a:lvl1pPr>
          </a:lstStyle>
          <a:p>
            <a:pPr lvl="0"/>
            <a:r>
              <a:rPr lang="en-US" dirty="0" smtClean="0"/>
              <a:t>Click to edit</a:t>
            </a:r>
            <a:endParaRPr lang="en-US" dirty="0"/>
          </a:p>
        </p:txBody>
      </p:sp>
      <p:sp>
        <p:nvSpPr>
          <p:cNvPr id="17" name="Title 16"/>
          <p:cNvSpPr>
            <a:spLocks noGrp="1"/>
          </p:cNvSpPr>
          <p:nvPr>
            <p:ph type="title"/>
          </p:nvPr>
        </p:nvSpPr>
        <p:spPr>
          <a:xfrm>
            <a:off x="204788" y="2334751"/>
            <a:ext cx="8229600" cy="857250"/>
          </a:xfrm>
        </p:spPr>
        <p:txBody>
          <a:bodyPr/>
          <a:lstStyle/>
          <a:p>
            <a:r>
              <a:rPr lang="en-US" dirty="0" smtClean="0"/>
              <a:t>Click to edit Master title style</a:t>
            </a:r>
            <a:endParaRPr lang="en-US" dirty="0"/>
          </a:p>
        </p:txBody>
      </p:sp>
      <p:sp>
        <p:nvSpPr>
          <p:cNvPr id="16" name="Text Placeholder 5"/>
          <p:cNvSpPr>
            <a:spLocks noGrp="1"/>
          </p:cNvSpPr>
          <p:nvPr>
            <p:ph type="body" sz="quarter" idx="17" hasCustomPrompt="1"/>
          </p:nvPr>
        </p:nvSpPr>
        <p:spPr>
          <a:xfrm>
            <a:off x="204788" y="3032259"/>
            <a:ext cx="3859212" cy="280987"/>
          </a:xfrm>
        </p:spPr>
        <p:txBody>
          <a:bodyPr/>
          <a:lstStyle>
            <a:lvl2pPr marL="4763" indent="0">
              <a:buNone/>
              <a:defRPr sz="1600">
                <a:solidFill>
                  <a:schemeClr val="bg1">
                    <a:lumMod val="50000"/>
                  </a:schemeClr>
                </a:solidFill>
                <a:latin typeface="Arial"/>
                <a:cs typeface="Arial"/>
              </a:defRPr>
            </a:lvl2pPr>
          </a:lstStyle>
          <a:p>
            <a:pPr lvl="1"/>
            <a:r>
              <a:rPr lang="en-US" dirty="0" smtClean="0"/>
              <a:t>Total Responses</a:t>
            </a:r>
            <a:endParaRPr lang="en-US" dirty="0"/>
          </a:p>
        </p:txBody>
      </p:sp>
      <p:sp>
        <p:nvSpPr>
          <p:cNvPr id="7" name="Text Placeholder 12"/>
          <p:cNvSpPr>
            <a:spLocks noGrp="1"/>
          </p:cNvSpPr>
          <p:nvPr>
            <p:ph type="body" sz="quarter" idx="18"/>
          </p:nvPr>
        </p:nvSpPr>
        <p:spPr>
          <a:xfrm>
            <a:off x="211403" y="4047844"/>
            <a:ext cx="4576388" cy="350837"/>
          </a:xfrm>
        </p:spPr>
        <p:txBody>
          <a:bodyPr/>
          <a:lstStyle>
            <a:lvl1pPr>
              <a:defRPr b="0"/>
            </a:lvl1pPr>
          </a:lstStyle>
          <a:p>
            <a:pPr lvl="0"/>
            <a:r>
              <a:rPr lang="en-US" dirty="0" smtClean="0"/>
              <a:t>Click to edit</a:t>
            </a:r>
            <a:endParaRPr lang="en-US" dirty="0"/>
          </a:p>
        </p:txBody>
      </p:sp>
    </p:spTree>
    <p:extLst>
      <p:ext uri="{BB962C8B-B14F-4D97-AF65-F5344CB8AC3E}">
        <p14:creationId xmlns:p14="http://schemas.microsoft.com/office/powerpoint/2010/main" val="296483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Slide">
    <p:bg>
      <p:bgPr>
        <a:solidFill>
          <a:srgbClr val="00BF6F"/>
        </a:solid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1" hasCustomPrompt="1"/>
          </p:nvPr>
        </p:nvSpPr>
        <p:spPr>
          <a:xfrm>
            <a:off x="256494" y="2494609"/>
            <a:ext cx="5661618" cy="1234730"/>
          </a:xfrm>
        </p:spPr>
        <p:txBody>
          <a:bodyPr anchor="b">
            <a:normAutofit/>
          </a:bodyPr>
          <a:lstStyle>
            <a:lvl1pPr marL="0" indent="0">
              <a:buNone/>
              <a:defRPr sz="3600" b="1" baseline="0">
                <a:solidFill>
                  <a:srgbClr val="FFFFFF"/>
                </a:solidFill>
              </a:defRPr>
            </a:lvl1pPr>
          </a:lstStyle>
          <a:p>
            <a:pPr lvl="0"/>
            <a:r>
              <a:rPr lang="en-US" dirty="0" smtClean="0"/>
              <a:t>Add the title of your presentation here</a:t>
            </a:r>
            <a:endParaRPr lang="en-US" dirty="0"/>
          </a:p>
        </p:txBody>
      </p:sp>
      <p:sp>
        <p:nvSpPr>
          <p:cNvPr id="11" name="Subtitle 1"/>
          <p:cNvSpPr txBox="1">
            <a:spLocks/>
          </p:cNvSpPr>
          <p:nvPr userDrawn="1"/>
        </p:nvSpPr>
        <p:spPr>
          <a:xfrm>
            <a:off x="3389897" y="4862023"/>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smtClean="0">
                <a:solidFill>
                  <a:srgbClr val="FFFFFF"/>
                </a:solidFill>
                <a:latin typeface="Helvetica Neue"/>
                <a:cs typeface="Helvetica Neue"/>
              </a:rPr>
              <a:t>Powered by</a:t>
            </a:r>
            <a:endParaRPr lang="en-US" sz="800" dirty="0">
              <a:solidFill>
                <a:srgbClr val="FFFFFF"/>
              </a:solidFill>
              <a:latin typeface="Helvetica Neue"/>
              <a:cs typeface="Helvetica Neue"/>
            </a:endParaRPr>
          </a:p>
        </p:txBody>
      </p:sp>
      <p:sp>
        <p:nvSpPr>
          <p:cNvPr id="3" name="Text Placeholder 2"/>
          <p:cNvSpPr>
            <a:spLocks noGrp="1"/>
          </p:cNvSpPr>
          <p:nvPr>
            <p:ph type="body" sz="quarter" idx="12"/>
          </p:nvPr>
        </p:nvSpPr>
        <p:spPr>
          <a:xfrm>
            <a:off x="258736" y="3729039"/>
            <a:ext cx="2938463" cy="385762"/>
          </a:xfrm>
        </p:spPr>
        <p:txBody>
          <a:bodyPr>
            <a:normAutofit/>
          </a:bodyPr>
          <a:lstStyle>
            <a:lvl1pPr>
              <a:defRPr sz="1200">
                <a:solidFill>
                  <a:schemeClr val="bg1"/>
                </a:solidFill>
              </a:defRPr>
            </a:lvl1pPr>
          </a:lstStyle>
          <a:p>
            <a:pPr lvl="0"/>
            <a:r>
              <a:rPr lang="en-US" dirty="0" smtClean="0"/>
              <a:t>Click to edit Master text styles</a:t>
            </a: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56015" y="4791411"/>
            <a:ext cx="1381743" cy="336541"/>
          </a:xfrm>
          <a:prstGeom prst="rect">
            <a:avLst/>
          </a:prstGeom>
        </p:spPr>
      </p:pic>
    </p:spTree>
    <p:extLst>
      <p:ext uri="{BB962C8B-B14F-4D97-AF65-F5344CB8AC3E}">
        <p14:creationId xmlns:p14="http://schemas.microsoft.com/office/powerpoint/2010/main" val="240803138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790976" y="3778934"/>
            <a:ext cx="1419712"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540544" y="582220"/>
            <a:ext cx="8062912" cy="1102519"/>
          </a:xfrm>
        </p:spPr>
        <p:txBody>
          <a:bodyPr anchor="b">
            <a:normAutofit/>
          </a:bodyPr>
          <a:lstStyle>
            <a:lvl1pPr algn="r">
              <a:defRPr sz="4400"/>
            </a:lvl1pPr>
          </a:lstStyle>
          <a:p>
            <a:r>
              <a:rPr kumimoji="0" lang="fr-FR" smtClean="0"/>
              <a:t>Modifiez le style du titre</a:t>
            </a:r>
            <a:endParaRPr kumimoji="0" lang="en-US"/>
          </a:p>
        </p:txBody>
      </p:sp>
      <p:sp>
        <p:nvSpPr>
          <p:cNvPr id="9" name="Sous-titre 8"/>
          <p:cNvSpPr>
            <a:spLocks noGrp="1"/>
          </p:cNvSpPr>
          <p:nvPr>
            <p:ph type="subTitle" idx="1"/>
          </p:nvPr>
        </p:nvSpPr>
        <p:spPr>
          <a:xfrm>
            <a:off x="540544" y="1687710"/>
            <a:ext cx="8062912" cy="131445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a:xfrm>
            <a:off x="1371600" y="4509492"/>
            <a:ext cx="5791200" cy="273844"/>
          </a:xfrm>
        </p:spPr>
        <p:txBody>
          <a:bodyPr tIns="0" bIns="0" anchor="t"/>
          <a:lstStyle>
            <a:lvl1pPr algn="r">
              <a:defRPr sz="1000"/>
            </a:lvl1pPr>
          </a:lstStyle>
          <a:p>
            <a:fld id="{537D1D7B-70B5-9D4F-A9E5-525C1090DAAC}" type="datetime4">
              <a:rPr lang="en-US" smtClean="0"/>
              <a:t>May 7, 2018</a:t>
            </a:fld>
            <a:endParaRPr lang="en-US"/>
          </a:p>
        </p:txBody>
      </p:sp>
      <p:sp>
        <p:nvSpPr>
          <p:cNvPr id="17" name="Espace réservé du pied de page 16"/>
          <p:cNvSpPr>
            <a:spLocks noGrp="1"/>
          </p:cNvSpPr>
          <p:nvPr>
            <p:ph type="ftr" sz="quarter" idx="11"/>
          </p:nvPr>
        </p:nvSpPr>
        <p:spPr>
          <a:xfrm>
            <a:off x="1371600" y="4238028"/>
            <a:ext cx="5791200" cy="273844"/>
          </a:xfrm>
        </p:spPr>
        <p:txBody>
          <a:bodyPr tIns="0" bIns="0" anchor="b"/>
          <a:lstStyle>
            <a:lvl1pPr algn="r">
              <a:defRPr sz="1100"/>
            </a:lvl1pPr>
          </a:lstStyle>
          <a:p>
            <a:endParaRPr kumimoji="0" lang="en-US"/>
          </a:p>
        </p:txBody>
      </p:sp>
      <p:sp>
        <p:nvSpPr>
          <p:cNvPr id="29" name="Espace réservé du numéro de diapositive 28"/>
          <p:cNvSpPr>
            <a:spLocks noGrp="1"/>
          </p:cNvSpPr>
          <p:nvPr>
            <p:ph type="sldNum" sz="quarter" idx="12"/>
          </p:nvPr>
        </p:nvSpPr>
        <p:spPr>
          <a:xfrm>
            <a:off x="8392247" y="4314231"/>
            <a:ext cx="502920" cy="273844"/>
          </a:xfrm>
        </p:spPr>
        <p:txBody>
          <a:bodyPr anchor="ctr"/>
          <a:lstStyle>
            <a:lvl1pPr algn="ctr">
              <a:defRPr sz="1300">
                <a:solidFill>
                  <a:srgbClr val="FFFFFF"/>
                </a:solidFill>
              </a:defRPr>
            </a:lvl1pPr>
          </a:lstStyle>
          <a:p>
            <a:fld id="{7FE0505B-37A8-D24C-BEF3-C2D216B51C70}" type="slidenum">
              <a:rPr lang="en-US" smtClean="0"/>
              <a:pPr/>
              <a:t>‹N°›</a:t>
            </a:fld>
            <a:endParaRPr lang="en-US"/>
          </a:p>
        </p:txBody>
      </p:sp>
    </p:spTree>
  </p:cSld>
  <p:clrMapOvr>
    <a:masterClrMapping/>
  </p:clrMapOvr>
  <p:hf hdr="0" ftr="0"/>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4.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4788" y="1200151"/>
            <a:ext cx="8482012"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04788" y="4691163"/>
            <a:ext cx="2133600" cy="273844"/>
          </a:xfrm>
          <a:prstGeom prst="rect">
            <a:avLst/>
          </a:prstGeom>
        </p:spPr>
        <p:txBody>
          <a:bodyPr vert="horz" lIns="91440" tIns="45720" rIns="91440" bIns="45720" rtlCol="0" anchor="ctr"/>
          <a:lstStyle>
            <a:lvl1pPr algn="l">
              <a:defRPr sz="1200">
                <a:solidFill>
                  <a:srgbClr val="FFFFFF"/>
                </a:solidFill>
                <a:latin typeface="Arial"/>
                <a:cs typeface="Arial"/>
              </a:defRPr>
            </a:lvl1pPr>
          </a:lstStyle>
          <a:p>
            <a:fld id="{537D1D7B-70B5-9D4F-A9E5-525C1090DAAC}" type="datetime4">
              <a:rPr lang="en-US" smtClean="0"/>
              <a:t>May 7, 2018</a:t>
            </a:fld>
            <a:endParaRPr lang="en-US"/>
          </a:p>
        </p:txBody>
      </p:sp>
      <p:sp>
        <p:nvSpPr>
          <p:cNvPr id="6" name="Slide Number Placeholder 5"/>
          <p:cNvSpPr>
            <a:spLocks noGrp="1"/>
          </p:cNvSpPr>
          <p:nvPr>
            <p:ph type="sldNum" sz="quarter" idx="4"/>
          </p:nvPr>
        </p:nvSpPr>
        <p:spPr>
          <a:xfrm>
            <a:off x="8686800" y="4828086"/>
            <a:ext cx="384104" cy="273844"/>
          </a:xfrm>
          <a:prstGeom prst="rect">
            <a:avLst/>
          </a:prstGeom>
        </p:spPr>
        <p:txBody>
          <a:bodyPr vert="horz" lIns="91440" tIns="45720" rIns="91440" bIns="45720" rtlCol="0" anchor="ctr"/>
          <a:lstStyle>
            <a:lvl1pPr algn="r">
              <a:defRPr sz="1200">
                <a:solidFill>
                  <a:srgbClr val="CCCCCC"/>
                </a:solidFill>
                <a:latin typeface="Arial"/>
                <a:cs typeface="Arial"/>
              </a:defRPr>
            </a:lvl1pPr>
          </a:lstStyle>
          <a:p>
            <a:fld id="{7FE0505B-37A8-D24C-BEF3-C2D216B51C70}" type="slidenum">
              <a:rPr lang="en-US" smtClean="0"/>
              <a:pPr/>
              <a:t>‹N°›</a:t>
            </a:fld>
            <a:endParaRPr lang="en-US"/>
          </a:p>
        </p:txBody>
      </p:sp>
    </p:spTree>
    <p:extLst>
      <p:ext uri="{BB962C8B-B14F-4D97-AF65-F5344CB8AC3E}">
        <p14:creationId xmlns:p14="http://schemas.microsoft.com/office/powerpoint/2010/main" val="628116044"/>
      </p:ext>
    </p:extLst>
  </p:cSld>
  <p:clrMap bg1="lt1" tx1="dk1" bg2="lt2" tx2="dk2" accent1="accent1" accent2="accent2" accent3="accent3" accent4="accent4" accent5="accent5" accent6="accent6" hlink="hlink" folHlink="folHlink"/>
  <p:sldLayoutIdLst>
    <p:sldLayoutId id="2147483674" r:id="rId1"/>
  </p:sldLayoutIdLst>
  <p:hf hdr="0" ftr="0"/>
  <p:txStyles>
    <p:titleStyle>
      <a:lvl1pPr algn="l" defTabSz="457200" rtl="0" eaLnBrk="1" latinLnBrk="0" hangingPunct="1">
        <a:spcBef>
          <a:spcPct val="0"/>
        </a:spcBef>
        <a:buNone/>
        <a:defRPr sz="1800" b="1" kern="1200" baseline="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b="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5136" y="333381"/>
            <a:ext cx="8229600" cy="391272"/>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15136" y="736649"/>
            <a:ext cx="5332506" cy="249144"/>
          </a:xfrm>
          <a:prstGeom prst="rect">
            <a:avLst/>
          </a:prstGeom>
        </p:spPr>
        <p:txBody>
          <a:bodyPr vert="horz" lIns="91440" tIns="45720" rIns="91440" bIns="45720" rtlCol="0">
            <a:normAutofit/>
          </a:bodyPr>
          <a:lstStyle/>
          <a:p>
            <a:pPr lvl="0"/>
            <a:r>
              <a:rPr lang="en-US" dirty="0" smtClean="0"/>
              <a:t>Click to edit Master text styles</a:t>
            </a:r>
          </a:p>
        </p:txBody>
      </p:sp>
      <p:sp>
        <p:nvSpPr>
          <p:cNvPr id="6" name="Slide Number Placeholder 5"/>
          <p:cNvSpPr>
            <a:spLocks noGrp="1"/>
          </p:cNvSpPr>
          <p:nvPr>
            <p:ph type="sldNum" sz="quarter" idx="4"/>
          </p:nvPr>
        </p:nvSpPr>
        <p:spPr>
          <a:xfrm>
            <a:off x="8367084" y="4815080"/>
            <a:ext cx="626035" cy="274637"/>
          </a:xfrm>
          <a:prstGeom prst="rect">
            <a:avLst/>
          </a:prstGeom>
        </p:spPr>
        <p:txBody>
          <a:bodyPr vert="horz" lIns="91440" tIns="45720" rIns="91440" bIns="45720" rtlCol="0" anchor="ctr"/>
          <a:lstStyle>
            <a:lvl1pPr algn="r">
              <a:defRPr sz="1000">
                <a:solidFill>
                  <a:schemeClr val="accent2"/>
                </a:solidFill>
                <a:latin typeface="Arial"/>
                <a:cs typeface="Arial"/>
              </a:defRPr>
            </a:lvl1pPr>
          </a:lstStyle>
          <a:p>
            <a:fld id="{A88B48FB-E956-2048-9E74-C69E7CAA26CC}" type="slidenum">
              <a:rPr lang="en-US" smtClean="0"/>
              <a:pPr/>
              <a:t>‹N°›</a:t>
            </a:fld>
            <a:endParaRPr lang="en-US"/>
          </a:p>
        </p:txBody>
      </p:sp>
      <p:cxnSp>
        <p:nvCxnSpPr>
          <p:cNvPr id="7" name="Straight Connector 6"/>
          <p:cNvCxnSpPr/>
          <p:nvPr/>
        </p:nvCxnSpPr>
        <p:spPr>
          <a:xfrm>
            <a:off x="0" y="4815076"/>
            <a:ext cx="9144000" cy="0"/>
          </a:xfrm>
          <a:prstGeom prst="line">
            <a:avLst/>
          </a:prstGeom>
          <a:ln w="12700" cmpd="sng">
            <a:solidFill>
              <a:srgbClr val="CCCCCC"/>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204788" y="729178"/>
            <a:ext cx="8780462" cy="0"/>
          </a:xfrm>
          <a:prstGeom prst="line">
            <a:avLst/>
          </a:prstGeom>
          <a:ln w="6350" cmpd="sng">
            <a:solidFill>
              <a:srgbClr val="CCCCCC"/>
            </a:solidFill>
          </a:ln>
          <a:effectLst/>
        </p:spPr>
        <p:style>
          <a:lnRef idx="2">
            <a:schemeClr val="accent1"/>
          </a:lnRef>
          <a:fillRef idx="0">
            <a:schemeClr val="accent1"/>
          </a:fillRef>
          <a:effectRef idx="1">
            <a:schemeClr val="accent1"/>
          </a:effectRef>
          <a:fontRef idx="minor">
            <a:schemeClr val="tx1"/>
          </a:fontRef>
        </p:style>
      </p:cxnSp>
      <p:sp>
        <p:nvSpPr>
          <p:cNvPr id="12" name="Subtitle 1"/>
          <p:cNvSpPr txBox="1">
            <a:spLocks/>
          </p:cNvSpPr>
          <p:nvPr/>
        </p:nvSpPr>
        <p:spPr>
          <a:xfrm>
            <a:off x="-56474" y="4880797"/>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smtClean="0">
                <a:solidFill>
                  <a:srgbClr val="7C878E"/>
                </a:solidFill>
                <a:latin typeface="Helvetica Neue"/>
                <a:cs typeface="Helvetica Neue"/>
              </a:rPr>
              <a:t>Powered by</a:t>
            </a:r>
            <a:endParaRPr lang="en-US" sz="800" dirty="0">
              <a:solidFill>
                <a:srgbClr val="7C878E"/>
              </a:solidFill>
              <a:latin typeface="Helvetica Neue"/>
              <a:cs typeface="Helvetica Neue"/>
            </a:endParaRPr>
          </a:p>
        </p:txBody>
      </p:sp>
      <p:pic>
        <p:nvPicPr>
          <p:cNvPr id="13" name="Picture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08026" y="4835992"/>
            <a:ext cx="1213734" cy="295620"/>
          </a:xfrm>
          <a:prstGeom prst="rect">
            <a:avLst/>
          </a:prstGeom>
        </p:spPr>
      </p:pic>
    </p:spTree>
    <p:extLst>
      <p:ext uri="{BB962C8B-B14F-4D97-AF65-F5344CB8AC3E}">
        <p14:creationId xmlns:p14="http://schemas.microsoft.com/office/powerpoint/2010/main" val="5948755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5" r:id="rId4"/>
    <p:sldLayoutId id="2147483676" r:id="rId5"/>
  </p:sldLayoutIdLst>
  <p:txStyles>
    <p:titleStyle>
      <a:lvl1pPr algn="l" defTabSz="457200" rtl="0" eaLnBrk="1" latinLnBrk="0" hangingPunct="1">
        <a:spcBef>
          <a:spcPct val="0"/>
        </a:spcBef>
        <a:buNone/>
        <a:defRPr sz="20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5498" y="2009589"/>
            <a:ext cx="8229600" cy="533140"/>
          </a:xfrm>
          <a:prstGeom prst="rect">
            <a:avLst/>
          </a:prstGeom>
        </p:spPr>
        <p:txBody>
          <a:bodyPr vert="horz" lIns="0" tIns="45720" rIns="91440" bIns="45720" rtlCol="0">
            <a:noAutofit/>
          </a:bodyPr>
          <a:lstStyle/>
          <a:p>
            <a:pPr lvl="0"/>
            <a:r>
              <a:rPr lang="en-US" dirty="0" smtClean="0"/>
              <a:t>Click to edit Master text styles</a:t>
            </a:r>
          </a:p>
        </p:txBody>
      </p:sp>
      <p:sp>
        <p:nvSpPr>
          <p:cNvPr id="6" name="Slide Number Placeholder 5"/>
          <p:cNvSpPr>
            <a:spLocks noGrp="1"/>
          </p:cNvSpPr>
          <p:nvPr>
            <p:ph type="sldNum" sz="quarter" idx="4"/>
          </p:nvPr>
        </p:nvSpPr>
        <p:spPr>
          <a:xfrm>
            <a:off x="8329713" y="4819824"/>
            <a:ext cx="663015" cy="274637"/>
          </a:xfrm>
          <a:prstGeom prst="rect">
            <a:avLst/>
          </a:prstGeom>
        </p:spPr>
        <p:txBody>
          <a:bodyPr vert="horz" lIns="91440" tIns="45720" rIns="91440" bIns="45720" rtlCol="0" anchor="ctr"/>
          <a:lstStyle>
            <a:lvl1pPr algn="r">
              <a:defRPr sz="1000">
                <a:solidFill>
                  <a:schemeClr val="accent2"/>
                </a:solidFill>
                <a:latin typeface="Arial"/>
                <a:cs typeface="Arial"/>
              </a:defRPr>
            </a:lvl1pPr>
          </a:lstStyle>
          <a:p>
            <a:fld id="{37B593F9-7B30-274B-BFFF-492683631E49}" type="slidenum">
              <a:rPr lang="en-US" smtClean="0"/>
              <a:pPr/>
              <a:t>‹N°›</a:t>
            </a:fld>
            <a:endParaRPr lang="en-US"/>
          </a:p>
        </p:txBody>
      </p:sp>
      <p:cxnSp>
        <p:nvCxnSpPr>
          <p:cNvPr id="7" name="Straight Connector 6"/>
          <p:cNvCxnSpPr/>
          <p:nvPr/>
        </p:nvCxnSpPr>
        <p:spPr>
          <a:xfrm>
            <a:off x="0" y="4815076"/>
            <a:ext cx="9144000" cy="0"/>
          </a:xfrm>
          <a:prstGeom prst="line">
            <a:avLst/>
          </a:prstGeom>
          <a:ln w="12700" cmpd="sng">
            <a:solidFill>
              <a:srgbClr val="CCCCCC"/>
            </a:solidFill>
          </a:ln>
          <a:effectLst/>
        </p:spPr>
        <p:style>
          <a:lnRef idx="2">
            <a:schemeClr val="accent1"/>
          </a:lnRef>
          <a:fillRef idx="0">
            <a:schemeClr val="accent1"/>
          </a:fillRef>
          <a:effectRef idx="1">
            <a:schemeClr val="accent1"/>
          </a:effectRef>
          <a:fontRef idx="minor">
            <a:schemeClr val="tx1"/>
          </a:fontRef>
        </p:style>
      </p:cxnSp>
      <p:sp>
        <p:nvSpPr>
          <p:cNvPr id="12" name="Title Placeholder 11"/>
          <p:cNvSpPr>
            <a:spLocks noGrp="1"/>
          </p:cNvSpPr>
          <p:nvPr>
            <p:ph type="title"/>
          </p:nvPr>
        </p:nvSpPr>
        <p:spPr>
          <a:xfrm>
            <a:off x="204788" y="807371"/>
            <a:ext cx="8229600" cy="857250"/>
          </a:xfrm>
          <a:prstGeom prst="rect">
            <a:avLst/>
          </a:prstGeom>
        </p:spPr>
        <p:txBody>
          <a:bodyPr vert="horz" lIns="0" tIns="45720" rIns="91440" bIns="45720" rtlCol="0" anchor="ctr">
            <a:normAutofit/>
          </a:bodyPr>
          <a:lstStyle/>
          <a:p>
            <a:r>
              <a:rPr lang="en-US" dirty="0" smtClean="0"/>
              <a:t>Click to edit Master title style</a:t>
            </a:r>
            <a:endParaRPr lang="en-US" dirty="0"/>
          </a:p>
        </p:txBody>
      </p:sp>
      <p:sp>
        <p:nvSpPr>
          <p:cNvPr id="9" name="Subtitle 1"/>
          <p:cNvSpPr txBox="1">
            <a:spLocks/>
          </p:cNvSpPr>
          <p:nvPr/>
        </p:nvSpPr>
        <p:spPr>
          <a:xfrm>
            <a:off x="-56474" y="4886488"/>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smtClean="0">
                <a:solidFill>
                  <a:srgbClr val="7C878E"/>
                </a:solidFill>
                <a:latin typeface="Helvetica Neue"/>
                <a:cs typeface="Helvetica Neue"/>
              </a:rPr>
              <a:t>Powered by</a:t>
            </a:r>
            <a:endParaRPr lang="en-US" sz="800" dirty="0">
              <a:solidFill>
                <a:srgbClr val="7C878E"/>
              </a:solidFill>
              <a:latin typeface="Helvetica Neue"/>
              <a:cs typeface="Helvetica Neue"/>
            </a:endParaRPr>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8026" y="4841684"/>
            <a:ext cx="1213734" cy="295620"/>
          </a:xfrm>
          <a:prstGeom prst="rect">
            <a:avLst/>
          </a:prstGeom>
        </p:spPr>
      </p:pic>
    </p:spTree>
    <p:extLst>
      <p:ext uri="{BB962C8B-B14F-4D97-AF65-F5344CB8AC3E}">
        <p14:creationId xmlns:p14="http://schemas.microsoft.com/office/powerpoint/2010/main" val="3591960883"/>
      </p:ext>
    </p:extLst>
  </p:cSld>
  <p:clrMap bg1="lt1" tx1="dk1" bg2="lt2" tx2="dk2" accent1="accent1" accent2="accent2" accent3="accent3" accent4="accent4" accent5="accent5" accent6="accent6" hlink="hlink" folHlink="folHlink"/>
  <p:sldLayoutIdLst>
    <p:sldLayoutId id="2147483671" r:id="rId1"/>
    <p:sldLayoutId id="2147483677" r:id="rId2"/>
  </p:sldLayoutIdLst>
  <p:txStyles>
    <p:titleStyle>
      <a:lvl1pPr algn="l" defTabSz="457200" rtl="0" eaLnBrk="1" latinLnBrk="0" hangingPunct="1">
        <a:spcBef>
          <a:spcPct val="0"/>
        </a:spcBef>
        <a:buNone/>
        <a:defRPr sz="36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600" b="1" kern="1200">
          <a:solidFill>
            <a:schemeClr val="bg1">
              <a:lumMod val="50000"/>
            </a:schemeClr>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0552"/>
            <a:ext cx="9129932" cy="5127674"/>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Connecteur droit 7"/>
          <p:cNvCxnSpPr/>
          <p:nvPr/>
        </p:nvCxnSpPr>
        <p:spPr>
          <a:xfrm>
            <a:off x="0" y="5277"/>
            <a:ext cx="9136966" cy="513295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7" y="3711307"/>
            <a:ext cx="2672861" cy="142515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00620"/>
            <a:ext cx="8229600" cy="1049274"/>
          </a:xfrm>
          <a:prstGeom prst="rect">
            <a:avLst/>
          </a:prstGeom>
        </p:spPr>
        <p:txBody>
          <a:bodyPr vert="horz" anchor="ctr">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1412106"/>
            <a:ext cx="8229600" cy="3429000"/>
          </a:xfrm>
          <a:prstGeom prst="rect">
            <a:avLst/>
          </a:prstGeom>
        </p:spPr>
        <p:txBody>
          <a:bodyPr vert="horz" anchor="t">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791456" y="4860727"/>
            <a:ext cx="2133600" cy="226314"/>
          </a:xfrm>
          <a:prstGeom prst="rect">
            <a:avLst/>
          </a:prstGeom>
        </p:spPr>
        <p:txBody>
          <a:bodyPr vert="horz" anchor="b"/>
          <a:lstStyle>
            <a:lvl1pPr algn="l" eaLnBrk="1" latinLnBrk="0" hangingPunct="1">
              <a:defRPr kumimoji="0" sz="1000" b="0">
                <a:solidFill>
                  <a:schemeClr val="tx1"/>
                </a:solidFill>
              </a:defRPr>
            </a:lvl1pPr>
          </a:lstStyle>
          <a:p>
            <a:fld id="{537D1D7B-70B5-9D4F-A9E5-525C1090DAAC}" type="datetime4">
              <a:rPr lang="en-US" smtClean="0"/>
              <a:t>May 7, 2018</a:t>
            </a:fld>
            <a:endParaRPr lang="en-US"/>
          </a:p>
        </p:txBody>
      </p:sp>
      <p:sp>
        <p:nvSpPr>
          <p:cNvPr id="3" name="Espace réservé du pied de page 2"/>
          <p:cNvSpPr>
            <a:spLocks noGrp="1"/>
          </p:cNvSpPr>
          <p:nvPr>
            <p:ph type="ftr" sz="quarter" idx="3"/>
          </p:nvPr>
        </p:nvSpPr>
        <p:spPr>
          <a:xfrm>
            <a:off x="457200" y="4861422"/>
            <a:ext cx="4260056" cy="225623"/>
          </a:xfrm>
          <a:prstGeom prst="rect">
            <a:avLst/>
          </a:prstGeom>
        </p:spPr>
        <p:txBody>
          <a:bodyPr vert="horz" anchor="b"/>
          <a:lstStyle>
            <a:lvl1pPr algn="r" eaLnBrk="1" latinLnBrk="0" hangingPunct="1">
              <a:defRPr kumimoji="0" sz="1000">
                <a:solidFill>
                  <a:schemeClr val="tx1"/>
                </a:solidFill>
              </a:defRPr>
            </a:lvl1pPr>
          </a:lstStyle>
          <a:p>
            <a:endParaRPr kumimoji="0" lang="en-US"/>
          </a:p>
        </p:txBody>
      </p:sp>
      <p:sp>
        <p:nvSpPr>
          <p:cNvPr id="23" name="Espace réservé du numéro de diapositive 22"/>
          <p:cNvSpPr>
            <a:spLocks noGrp="1"/>
          </p:cNvSpPr>
          <p:nvPr>
            <p:ph type="sldNum" sz="quarter" idx="4"/>
          </p:nvPr>
        </p:nvSpPr>
        <p:spPr>
          <a:xfrm>
            <a:off x="7589520" y="4860727"/>
            <a:ext cx="502920" cy="226314"/>
          </a:xfrm>
          <a:prstGeom prst="rect">
            <a:avLst/>
          </a:prstGeom>
        </p:spPr>
        <p:txBody>
          <a:bodyPr vert="horz" anchor="b"/>
          <a:lstStyle>
            <a:lvl1pPr algn="ctr" eaLnBrk="1" latinLnBrk="0" hangingPunct="1">
              <a:defRPr kumimoji="0" sz="1200">
                <a:solidFill>
                  <a:schemeClr val="tx1"/>
                </a:solidFill>
              </a:defRPr>
            </a:lvl1pPr>
          </a:lstStyle>
          <a:p>
            <a:fld id="{7FE0505B-37A8-D24C-BEF3-C2D216B51C70}" type="slidenum">
              <a:rPr lang="en-US" smtClean="0"/>
              <a:pPr/>
              <a:t>‹N°›</a:t>
            </a:fld>
            <a:endParaRPr lang="en-US"/>
          </a:p>
        </p:txBody>
      </p:sp>
    </p:spTree>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hdr="0" ftr="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8238"/>
            <a:ext cx="9144000" cy="4801314"/>
          </a:xfrm>
          <a:prstGeom prst="rect">
            <a:avLst/>
          </a:prstGeom>
        </p:spPr>
        <p:txBody>
          <a:bodyPr wrap="square">
            <a:spAutoFit/>
          </a:bodyPr>
          <a:lstStyle/>
          <a:p>
            <a:r>
              <a:rPr lang="fr-CA" b="1" u="sng" dirty="0" smtClean="0"/>
              <a:t> </a:t>
            </a:r>
            <a:endParaRPr lang="fr-CA" dirty="0"/>
          </a:p>
          <a:p>
            <a:r>
              <a:rPr lang="fr-CA" b="1" u="sng" dirty="0" smtClean="0"/>
              <a:t>BIENVENUE </a:t>
            </a:r>
            <a:r>
              <a:rPr lang="fr-CA" b="1" u="sng" dirty="0"/>
              <a:t>À NOTRE ATELIER :  </a:t>
            </a:r>
            <a:r>
              <a:rPr lang="fr-CA" b="1" i="1" u="sng" dirty="0"/>
              <a:t>« IMPLANTATION DU PROGRAMME DE MATHÉMATIQUES FBD; OÙ EN SOMMES-NOUS APRÈS UN AN ?»</a:t>
            </a:r>
            <a:r>
              <a:rPr lang="fr-CA" i="1" dirty="0"/>
              <a:t>    </a:t>
            </a:r>
            <a:endParaRPr lang="fr-CA" dirty="0"/>
          </a:p>
          <a:p>
            <a:r>
              <a:rPr lang="fr-CA" dirty="0"/>
              <a:t> </a:t>
            </a:r>
          </a:p>
          <a:p>
            <a:r>
              <a:rPr lang="fr-CA" dirty="0"/>
              <a:t> </a:t>
            </a:r>
          </a:p>
          <a:p>
            <a:r>
              <a:rPr lang="fr-CA" sz="800" dirty="0"/>
              <a:t>	</a:t>
            </a:r>
            <a:r>
              <a:rPr lang="fr-CA" dirty="0"/>
              <a:t> L’analyse des résultats aux deux sondages se fera en toute impartialité dans le respect des acteurs de la nouvelle réforme, tant au Ministère, à la direction des Centres FGA de la province et de tous les enseignants et élèves qui doivent  s’harmoniser  au  changement de paradigme vers un agir mathématique compétent.   Par le fait même, vous aurez accès à la totalité des commentaires et  résultats  des  sondages en toute transparence.   Le but de cet atelier étant de discuter de l’implantation du programme FBD en privilégiant le sondage comme outil de collecte d’informations pour le bénéfice  des participants.</a:t>
            </a:r>
          </a:p>
          <a:p>
            <a:r>
              <a:rPr lang="fr-CA" dirty="0"/>
              <a:t> </a:t>
            </a:r>
          </a:p>
          <a:p>
            <a:r>
              <a:rPr lang="fr-CA" b="1" dirty="0"/>
              <a:t>Guy </a:t>
            </a:r>
            <a:r>
              <a:rPr lang="fr-CA" b="1" dirty="0" err="1"/>
              <a:t>Mireault</a:t>
            </a:r>
            <a:r>
              <a:rPr lang="fr-CA" dirty="0"/>
              <a:t>  et </a:t>
            </a:r>
            <a:r>
              <a:rPr lang="fr-CA" b="1" dirty="0"/>
              <a:t>Jacques Doré (enseignants à la CSRDN).</a:t>
            </a:r>
            <a:r>
              <a:rPr lang="fr-CA" dirty="0"/>
              <a:t>  </a:t>
            </a:r>
          </a:p>
          <a:p>
            <a:r>
              <a:rPr lang="fr-CA" dirty="0"/>
              <a:t> </a:t>
            </a:r>
          </a:p>
          <a:p>
            <a:r>
              <a:rPr lang="fr-CA" dirty="0"/>
              <a:t>19 AVRIL 2018</a:t>
            </a:r>
          </a:p>
        </p:txBody>
      </p:sp>
    </p:spTree>
    <p:extLst>
      <p:ext uri="{BB962C8B-B14F-4D97-AF65-F5344CB8AC3E}">
        <p14:creationId xmlns:p14="http://schemas.microsoft.com/office/powerpoint/2010/main" val="752303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Q4: Comment jugez-vous votre niveau de préparation au changement d'approche pédagogique (compétences)?</a:t>
            </a:r>
          </a:p>
        </p:txBody>
      </p:sp>
      <p:sp>
        <p:nvSpPr>
          <p:cNvPr id="3" name="Content Placeholder 2"/>
          <p:cNvSpPr>
            <a:spLocks noGrp="1"/>
          </p:cNvSpPr>
          <p:nvPr>
            <p:ph idx="1"/>
          </p:nvPr>
        </p:nvSpPr>
        <p:spPr/>
        <p:txBody>
          <a:bodyPr/>
          <a:lstStyle/>
          <a:p>
            <a:r>
              <a:t>Réponses obtenues : 37    Question(s) ignorée(s) : 1</a:t>
            </a:r>
          </a:p>
        </p:txBody>
      </p:sp>
      <p:pic>
        <p:nvPicPr>
          <p:cNvPr id="4" name="Picture 3" descr="chart2492834460.png"/>
          <p:cNvPicPr>
            <a:picLocks noChangeAspect="1"/>
          </p:cNvPicPr>
          <p:nvPr/>
        </p:nvPicPr>
        <p:blipFill>
          <a:blip r:embed="rId2"/>
          <a:stretch>
            <a:fillRect/>
          </a:stretch>
        </p:blipFill>
        <p:spPr>
          <a:xfrm>
            <a:off x="1049658" y="1498491"/>
            <a:ext cx="5388428" cy="335642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Q4: Comment jugez-vous votre niveau de préparation au changement d'approche pédagogique (compétences)?</a:t>
            </a:r>
          </a:p>
        </p:txBody>
      </p:sp>
      <p:sp>
        <p:nvSpPr>
          <p:cNvPr id="3" name="Content Placeholder 2"/>
          <p:cNvSpPr>
            <a:spLocks noGrp="1"/>
          </p:cNvSpPr>
          <p:nvPr>
            <p:ph idx="1"/>
          </p:nvPr>
        </p:nvSpPr>
        <p:spPr/>
        <p:txBody>
          <a:bodyPr/>
          <a:lstStyle/>
          <a:p>
            <a:r>
              <a:t>Réponses obtenues : 37    Question(s) ignorée(s) : 1</a:t>
            </a:r>
          </a:p>
        </p:txBody>
      </p:sp>
      <p:pic>
        <p:nvPicPr>
          <p:cNvPr id="4" name="Picture 3" descr="table2492834460.png"/>
          <p:cNvPicPr>
            <a:picLocks noChangeAspect="1"/>
          </p:cNvPicPr>
          <p:nvPr/>
        </p:nvPicPr>
        <p:blipFill>
          <a:blip r:embed="rId2"/>
          <a:stretch>
            <a:fillRect/>
          </a:stretch>
        </p:blipFill>
        <p:spPr>
          <a:xfrm>
            <a:off x="1049658" y="1498492"/>
            <a:ext cx="5388428" cy="1578428"/>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Q5: Si vous aviez à identifier des irritants possibles, lesquels choisiriez-vous?</a:t>
            </a:r>
          </a:p>
        </p:txBody>
      </p:sp>
      <p:sp>
        <p:nvSpPr>
          <p:cNvPr id="3" name="Content Placeholder 2"/>
          <p:cNvSpPr>
            <a:spLocks noGrp="1"/>
          </p:cNvSpPr>
          <p:nvPr>
            <p:ph idx="1"/>
          </p:nvPr>
        </p:nvSpPr>
        <p:spPr/>
        <p:txBody>
          <a:bodyPr/>
          <a:lstStyle/>
          <a:p>
            <a:r>
              <a:t>Réponses obtenues : 34    Question(s) ignorée(s) : 4</a:t>
            </a:r>
          </a:p>
        </p:txBody>
      </p:sp>
      <p:pic>
        <p:nvPicPr>
          <p:cNvPr id="4" name="Picture 3" descr="chart2492843250.png"/>
          <p:cNvPicPr>
            <a:picLocks noChangeAspect="1"/>
          </p:cNvPicPr>
          <p:nvPr/>
        </p:nvPicPr>
        <p:blipFill>
          <a:blip r:embed="rId2"/>
          <a:stretch>
            <a:fillRect/>
          </a:stretch>
        </p:blipFill>
        <p:spPr>
          <a:xfrm>
            <a:off x="1049658" y="1498492"/>
            <a:ext cx="5388428" cy="2630714"/>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Q5: Si vous aviez à identifier des irritants possibles, lesquels choisiriez-vous?</a:t>
            </a:r>
          </a:p>
        </p:txBody>
      </p:sp>
      <p:sp>
        <p:nvSpPr>
          <p:cNvPr id="3" name="Content Placeholder 2"/>
          <p:cNvSpPr>
            <a:spLocks noGrp="1"/>
          </p:cNvSpPr>
          <p:nvPr>
            <p:ph idx="1"/>
          </p:nvPr>
        </p:nvSpPr>
        <p:spPr/>
        <p:txBody>
          <a:bodyPr/>
          <a:lstStyle/>
          <a:p>
            <a:r>
              <a:t>Réponses obtenues : 34    Question(s) ignorée(s) : 4</a:t>
            </a:r>
          </a:p>
        </p:txBody>
      </p:sp>
      <p:pic>
        <p:nvPicPr>
          <p:cNvPr id="4" name="Picture 3" descr="table2492843250.png"/>
          <p:cNvPicPr>
            <a:picLocks noChangeAspect="1"/>
          </p:cNvPicPr>
          <p:nvPr/>
        </p:nvPicPr>
        <p:blipFill>
          <a:blip r:embed="rId2"/>
          <a:stretch>
            <a:fillRect/>
          </a:stretch>
        </p:blipFill>
        <p:spPr>
          <a:xfrm>
            <a:off x="1049658" y="1498492"/>
            <a:ext cx="5388428" cy="1297214"/>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4401205"/>
          </a:xfrm>
          <a:prstGeom prst="rect">
            <a:avLst/>
          </a:prstGeom>
        </p:spPr>
        <p:txBody>
          <a:bodyPr wrap="square">
            <a:spAutoFit/>
          </a:bodyPr>
          <a:lstStyle/>
          <a:p>
            <a:r>
              <a:rPr lang="fr-CA" sz="2000" dirty="0">
                <a:solidFill>
                  <a:schemeClr val="accent2"/>
                </a:solidFill>
              </a:rPr>
              <a:t>1</a:t>
            </a:r>
            <a:r>
              <a:rPr lang="fr-CA" sz="2000" dirty="0"/>
              <a:t> Échéanciers irréalistes. Formation des enseignants pour les nouvelles notions. </a:t>
            </a:r>
            <a:r>
              <a:rPr lang="fr-CA" sz="2000" dirty="0" smtClean="0"/>
              <a:t> </a:t>
            </a:r>
            <a:endParaRPr lang="fr-CA" sz="2000" dirty="0"/>
          </a:p>
          <a:p>
            <a:r>
              <a:rPr lang="fr-CA" sz="2000" dirty="0">
                <a:solidFill>
                  <a:schemeClr val="accent2"/>
                </a:solidFill>
              </a:rPr>
              <a:t>2</a:t>
            </a:r>
            <a:r>
              <a:rPr lang="fr-CA" sz="2000" dirty="0"/>
              <a:t> L'implantation de plusieurs sigles (matières) à la fois. </a:t>
            </a:r>
            <a:r>
              <a:rPr lang="fr-CA" sz="2000" dirty="0" smtClean="0"/>
              <a:t> </a:t>
            </a:r>
            <a:endParaRPr lang="fr-CA" sz="2000" dirty="0"/>
          </a:p>
          <a:p>
            <a:r>
              <a:rPr lang="fr-CA" sz="2000" dirty="0">
                <a:solidFill>
                  <a:schemeClr val="accent2"/>
                </a:solidFill>
              </a:rPr>
              <a:t>3</a:t>
            </a:r>
            <a:r>
              <a:rPr lang="fr-CA" sz="2000" dirty="0"/>
              <a:t> </a:t>
            </a:r>
            <a:r>
              <a:rPr lang="fr-CA" sz="2000" dirty="0" smtClean="0"/>
              <a:t>Plus </a:t>
            </a:r>
            <a:r>
              <a:rPr lang="fr-CA" sz="2000" dirty="0"/>
              <a:t>difficile surtout pour les élèves plus «faibles</a:t>
            </a:r>
            <a:r>
              <a:rPr lang="fr-CA" sz="2000" dirty="0" smtClean="0"/>
              <a:t>».  </a:t>
            </a:r>
            <a:endParaRPr lang="fr-CA" sz="2000" dirty="0"/>
          </a:p>
          <a:p>
            <a:r>
              <a:rPr lang="fr-CA" sz="2000" dirty="0">
                <a:solidFill>
                  <a:schemeClr val="accent2"/>
                </a:solidFill>
              </a:rPr>
              <a:t>4</a:t>
            </a:r>
            <a:r>
              <a:rPr lang="fr-CA" sz="2000" dirty="0"/>
              <a:t> </a:t>
            </a:r>
            <a:r>
              <a:rPr lang="fr-CA" sz="2000" dirty="0" smtClean="0"/>
              <a:t>Manque </a:t>
            </a:r>
            <a:r>
              <a:rPr lang="fr-CA" sz="2000" dirty="0"/>
              <a:t>de temps pour </a:t>
            </a:r>
            <a:r>
              <a:rPr lang="fr-CA" sz="2000" dirty="0" smtClean="0"/>
              <a:t>s'auto-former.  </a:t>
            </a:r>
            <a:endParaRPr lang="fr-CA" sz="2000" dirty="0"/>
          </a:p>
          <a:p>
            <a:r>
              <a:rPr lang="fr-CA" sz="2000" dirty="0">
                <a:solidFill>
                  <a:schemeClr val="accent2"/>
                </a:solidFill>
              </a:rPr>
              <a:t>5</a:t>
            </a:r>
            <a:r>
              <a:rPr lang="fr-CA" sz="2000" dirty="0"/>
              <a:t> </a:t>
            </a:r>
            <a:r>
              <a:rPr lang="fr-CA" sz="2000" dirty="0" smtClean="0"/>
              <a:t>J'ai </a:t>
            </a:r>
            <a:r>
              <a:rPr lang="fr-CA" sz="2000" dirty="0"/>
              <a:t>besoin de temps pour m'approprier le matériel mais toujours fait </a:t>
            </a:r>
            <a:r>
              <a:rPr lang="fr-CA" sz="2000" dirty="0" smtClean="0"/>
              <a:t>par </a:t>
            </a:r>
            <a:r>
              <a:rPr lang="fr-CA" sz="2000" dirty="0"/>
              <a:t>personne interposée </a:t>
            </a:r>
            <a:r>
              <a:rPr lang="fr-CA" sz="2000" dirty="0" smtClean="0"/>
              <a:t>donc je </a:t>
            </a:r>
            <a:r>
              <a:rPr lang="fr-CA" sz="2000" dirty="0"/>
              <a:t>ne m'approprie le matériel que de manière très imparfaite pour mon </a:t>
            </a:r>
            <a:r>
              <a:rPr lang="fr-CA" sz="2000" dirty="0" smtClean="0"/>
              <a:t>goût </a:t>
            </a:r>
            <a:r>
              <a:rPr lang="fr-CA" sz="2000" dirty="0"/>
              <a:t>à moi. Moi ce </a:t>
            </a:r>
            <a:r>
              <a:rPr lang="fr-CA" sz="2000" dirty="0" smtClean="0"/>
              <a:t>n'est pas </a:t>
            </a:r>
            <a:r>
              <a:rPr lang="fr-CA" sz="2000" dirty="0"/>
              <a:t>les autres.</a:t>
            </a:r>
          </a:p>
          <a:p>
            <a:r>
              <a:rPr lang="fr-CA" sz="2000" dirty="0" smtClean="0">
                <a:solidFill>
                  <a:schemeClr val="accent2"/>
                </a:solidFill>
              </a:rPr>
              <a:t>6</a:t>
            </a:r>
            <a:r>
              <a:rPr lang="fr-CA" sz="2000" dirty="0" smtClean="0"/>
              <a:t> </a:t>
            </a:r>
            <a:r>
              <a:rPr lang="fr-CA" sz="2000" dirty="0"/>
              <a:t>Les volumes et les examens en fonction des </a:t>
            </a:r>
            <a:r>
              <a:rPr lang="fr-CA" sz="2000" dirty="0" smtClean="0"/>
              <a:t>DDE.  </a:t>
            </a:r>
            <a:endParaRPr lang="fr-CA" sz="2000" dirty="0"/>
          </a:p>
          <a:p>
            <a:r>
              <a:rPr lang="fr-CA" sz="2000" dirty="0">
                <a:solidFill>
                  <a:schemeClr val="accent2"/>
                </a:solidFill>
              </a:rPr>
              <a:t>7</a:t>
            </a:r>
            <a:r>
              <a:rPr lang="fr-CA" sz="2000" dirty="0"/>
              <a:t> Des situations peu réalistes pour nos élèves de plus en plus jeunes, le niveau de compétence </a:t>
            </a:r>
            <a:r>
              <a:rPr lang="fr-CA" sz="2000" dirty="0" smtClean="0"/>
              <a:t>en lecture </a:t>
            </a:r>
            <a:r>
              <a:rPr lang="fr-CA" sz="2000" dirty="0"/>
              <a:t>de nos </a:t>
            </a:r>
            <a:r>
              <a:rPr lang="fr-CA" sz="2000" dirty="0" smtClean="0"/>
              <a:t>élèves.</a:t>
            </a:r>
            <a:endParaRPr lang="fr-CA" sz="2000" dirty="0"/>
          </a:p>
          <a:p>
            <a:r>
              <a:rPr lang="fr-CA" sz="2000" dirty="0" smtClean="0">
                <a:solidFill>
                  <a:schemeClr val="accent2"/>
                </a:solidFill>
              </a:rPr>
              <a:t>8</a:t>
            </a:r>
            <a:r>
              <a:rPr lang="fr-CA" sz="2000" dirty="0" smtClean="0"/>
              <a:t> </a:t>
            </a:r>
            <a:r>
              <a:rPr lang="fr-CA" sz="2000" dirty="0"/>
              <a:t>Les examens incompréhensibles, l'inadaptation du renouveau par rapport à la réalité du </a:t>
            </a:r>
            <a:r>
              <a:rPr lang="fr-CA" sz="2000" dirty="0" smtClean="0"/>
              <a:t>secteur adulte.</a:t>
            </a:r>
            <a:endParaRPr lang="fr-CA" sz="2000" dirty="0"/>
          </a:p>
          <a:p>
            <a:r>
              <a:rPr lang="fr-CA" sz="2000" dirty="0" smtClean="0">
                <a:solidFill>
                  <a:schemeClr val="accent2"/>
                </a:solidFill>
              </a:rPr>
              <a:t>9</a:t>
            </a:r>
            <a:r>
              <a:rPr lang="fr-CA" sz="2000" dirty="0" smtClean="0"/>
              <a:t> Les </a:t>
            </a:r>
            <a:r>
              <a:rPr lang="fr-CA" sz="2000" dirty="0"/>
              <a:t>examens et les grilles de </a:t>
            </a:r>
            <a:r>
              <a:rPr lang="fr-CA" sz="2000" dirty="0" smtClean="0"/>
              <a:t>correction.  </a:t>
            </a:r>
            <a:endParaRPr lang="fr-CA" sz="2000" dirty="0"/>
          </a:p>
        </p:txBody>
      </p:sp>
    </p:spTree>
    <p:extLst>
      <p:ext uri="{BB962C8B-B14F-4D97-AF65-F5344CB8AC3E}">
        <p14:creationId xmlns:p14="http://schemas.microsoft.com/office/powerpoint/2010/main" val="3623242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37D1D7B-70B5-9D4F-A9E5-525C1090DAAC}" type="datetime4">
              <a:rPr lang="en-US" smtClean="0"/>
              <a:t>May 7, 2018</a:t>
            </a:fld>
            <a:r>
              <a:rPr lang="en-US" dirty="0" smtClean="0"/>
              <a:t> </a:t>
            </a:r>
            <a:endParaRPr lang="en-US" dirty="0"/>
          </a:p>
        </p:txBody>
      </p:sp>
      <p:sp>
        <p:nvSpPr>
          <p:cNvPr id="3" name="Espace réservé du numéro de diapositive 2"/>
          <p:cNvSpPr>
            <a:spLocks noGrp="1"/>
          </p:cNvSpPr>
          <p:nvPr>
            <p:ph type="sldNum" sz="quarter" idx="12"/>
          </p:nvPr>
        </p:nvSpPr>
        <p:spPr/>
        <p:txBody>
          <a:bodyPr/>
          <a:lstStyle/>
          <a:p>
            <a:fld id="{7FE0505B-37A8-D24C-BEF3-C2D216B51C70}" type="slidenum">
              <a:rPr lang="en-US" smtClean="0"/>
              <a:pPr/>
              <a:t>15</a:t>
            </a:fld>
            <a:endParaRPr lang="en-US" dirty="0"/>
          </a:p>
        </p:txBody>
      </p:sp>
      <p:sp>
        <p:nvSpPr>
          <p:cNvPr id="4" name="Rectangle 3"/>
          <p:cNvSpPr/>
          <p:nvPr/>
        </p:nvSpPr>
        <p:spPr>
          <a:xfrm>
            <a:off x="0" y="0"/>
            <a:ext cx="9144000" cy="4247317"/>
          </a:xfrm>
          <a:prstGeom prst="rect">
            <a:avLst/>
          </a:prstGeom>
        </p:spPr>
        <p:txBody>
          <a:bodyPr wrap="square">
            <a:spAutoFit/>
          </a:bodyPr>
          <a:lstStyle/>
          <a:p>
            <a:r>
              <a:rPr lang="fr-CA" dirty="0">
                <a:solidFill>
                  <a:schemeClr val="accent2"/>
                </a:solidFill>
              </a:rPr>
              <a:t>10</a:t>
            </a:r>
            <a:r>
              <a:rPr lang="fr-CA" dirty="0"/>
              <a:t> </a:t>
            </a:r>
            <a:r>
              <a:rPr lang="fr-CA" dirty="0" smtClean="0"/>
              <a:t>Évaluations </a:t>
            </a:r>
            <a:r>
              <a:rPr lang="fr-CA" dirty="0"/>
              <a:t>trop </a:t>
            </a:r>
            <a:r>
              <a:rPr lang="fr-CA" dirty="0" smtClean="0"/>
              <a:t>complexes.  </a:t>
            </a:r>
            <a:endParaRPr lang="fr-CA" dirty="0"/>
          </a:p>
          <a:p>
            <a:r>
              <a:rPr lang="fr-CA" dirty="0">
                <a:solidFill>
                  <a:schemeClr val="accent2"/>
                </a:solidFill>
              </a:rPr>
              <a:t>11</a:t>
            </a:r>
            <a:r>
              <a:rPr lang="fr-CA" dirty="0"/>
              <a:t> </a:t>
            </a:r>
            <a:r>
              <a:rPr lang="fr-CA" dirty="0" smtClean="0"/>
              <a:t>Les </a:t>
            </a:r>
            <a:r>
              <a:rPr lang="fr-CA" dirty="0"/>
              <a:t>évaluations </a:t>
            </a:r>
            <a:r>
              <a:rPr lang="fr-CA" dirty="0" smtClean="0"/>
              <a:t>finales.  </a:t>
            </a:r>
            <a:endParaRPr lang="fr-CA" dirty="0"/>
          </a:p>
          <a:p>
            <a:r>
              <a:rPr lang="fr-CA" dirty="0">
                <a:solidFill>
                  <a:schemeClr val="accent2"/>
                </a:solidFill>
              </a:rPr>
              <a:t>12</a:t>
            </a:r>
            <a:r>
              <a:rPr lang="fr-CA" dirty="0"/>
              <a:t> Examens manquant parfois de </a:t>
            </a:r>
            <a:r>
              <a:rPr lang="fr-CA" dirty="0" smtClean="0"/>
              <a:t>clarté.  </a:t>
            </a:r>
            <a:endParaRPr lang="fr-CA" dirty="0"/>
          </a:p>
          <a:p>
            <a:r>
              <a:rPr lang="fr-CA" dirty="0">
                <a:solidFill>
                  <a:schemeClr val="accent2"/>
                </a:solidFill>
              </a:rPr>
              <a:t>13</a:t>
            </a:r>
            <a:r>
              <a:rPr lang="fr-CA" dirty="0"/>
              <a:t> </a:t>
            </a:r>
            <a:r>
              <a:rPr lang="fr-CA" dirty="0" smtClean="0"/>
              <a:t>Examens </a:t>
            </a:r>
            <a:r>
              <a:rPr lang="fr-CA" dirty="0"/>
              <a:t>inappropriés </a:t>
            </a:r>
            <a:r>
              <a:rPr lang="fr-CA" dirty="0" smtClean="0"/>
              <a:t>. </a:t>
            </a:r>
            <a:endParaRPr lang="fr-CA" dirty="0"/>
          </a:p>
          <a:p>
            <a:r>
              <a:rPr lang="fr-CA" dirty="0">
                <a:solidFill>
                  <a:schemeClr val="accent2"/>
                </a:solidFill>
              </a:rPr>
              <a:t>14</a:t>
            </a:r>
            <a:r>
              <a:rPr lang="fr-CA" dirty="0"/>
              <a:t> Trop à apprendre en même </a:t>
            </a:r>
            <a:r>
              <a:rPr lang="fr-CA" dirty="0" smtClean="0"/>
              <a:t>temps.  </a:t>
            </a:r>
            <a:endParaRPr lang="fr-CA" dirty="0"/>
          </a:p>
          <a:p>
            <a:r>
              <a:rPr lang="fr-CA" dirty="0" smtClean="0"/>
              <a:t>	Les échéanciers pour le renouveau…</a:t>
            </a:r>
            <a:endParaRPr lang="fr-CA" dirty="0"/>
          </a:p>
          <a:p>
            <a:r>
              <a:rPr lang="fr-CA" dirty="0" smtClean="0"/>
              <a:t>	La formation des enseignants.</a:t>
            </a:r>
            <a:endParaRPr lang="fr-CA" dirty="0"/>
          </a:p>
          <a:p>
            <a:r>
              <a:rPr lang="fr-CA" dirty="0"/>
              <a:t>	</a:t>
            </a:r>
            <a:r>
              <a:rPr lang="fr-CA" dirty="0" smtClean="0"/>
              <a:t>Les </a:t>
            </a:r>
            <a:r>
              <a:rPr lang="fr-CA" dirty="0"/>
              <a:t>échéanciers des </a:t>
            </a:r>
            <a:r>
              <a:rPr lang="fr-CA" dirty="0" smtClean="0"/>
              <a:t>élèves.</a:t>
            </a:r>
            <a:endParaRPr lang="fr-CA" dirty="0"/>
          </a:p>
          <a:p>
            <a:r>
              <a:rPr lang="fr-CA" dirty="0" smtClean="0"/>
              <a:t>	Le </a:t>
            </a:r>
            <a:r>
              <a:rPr lang="fr-CA" dirty="0"/>
              <a:t>choix des volumes (éditeurs</a:t>
            </a:r>
            <a:r>
              <a:rPr lang="fr-CA" dirty="0" smtClean="0"/>
              <a:t>).</a:t>
            </a:r>
            <a:endParaRPr lang="fr-CA" dirty="0"/>
          </a:p>
          <a:p>
            <a:r>
              <a:rPr lang="fr-CA" dirty="0" smtClean="0">
                <a:solidFill>
                  <a:schemeClr val="accent2"/>
                </a:solidFill>
              </a:rPr>
              <a:t>15</a:t>
            </a:r>
            <a:r>
              <a:rPr lang="fr-CA" dirty="0" smtClean="0"/>
              <a:t> L‘évaluation . </a:t>
            </a:r>
            <a:endParaRPr lang="fr-CA" dirty="0"/>
          </a:p>
          <a:p>
            <a:r>
              <a:rPr lang="fr-CA" dirty="0">
                <a:solidFill>
                  <a:schemeClr val="accent2"/>
                </a:solidFill>
              </a:rPr>
              <a:t>16 </a:t>
            </a:r>
            <a:r>
              <a:rPr lang="fr-CA" dirty="0"/>
              <a:t>Les examens non représentatifs de la matière étudiée. </a:t>
            </a:r>
            <a:r>
              <a:rPr lang="fr-CA" dirty="0" smtClean="0"/>
              <a:t> </a:t>
            </a:r>
            <a:endParaRPr lang="fr-CA" dirty="0"/>
          </a:p>
          <a:p>
            <a:r>
              <a:rPr lang="fr-CA" dirty="0">
                <a:solidFill>
                  <a:schemeClr val="accent2"/>
                </a:solidFill>
              </a:rPr>
              <a:t>17</a:t>
            </a:r>
            <a:r>
              <a:rPr lang="fr-CA" dirty="0"/>
              <a:t> Ministère: </a:t>
            </a:r>
            <a:r>
              <a:rPr lang="fr-CA" dirty="0" smtClean="0"/>
              <a:t>Question </a:t>
            </a:r>
            <a:r>
              <a:rPr lang="fr-CA" dirty="0"/>
              <a:t>d'examen ne concordant pas avec la DDE, examens </a:t>
            </a:r>
            <a:r>
              <a:rPr lang="fr-CA" dirty="0" smtClean="0"/>
              <a:t>  	où le français empêche d'évaluer </a:t>
            </a:r>
            <a:r>
              <a:rPr lang="fr-CA" dirty="0"/>
              <a:t>les acquis mathématiques (on comprend </a:t>
            </a:r>
            <a:r>
              <a:rPr lang="fr-CA" dirty="0" smtClean="0"/>
              <a:t>	pas </a:t>
            </a:r>
            <a:r>
              <a:rPr lang="fr-CA" dirty="0"/>
              <a:t>la question</a:t>
            </a:r>
            <a:r>
              <a:rPr lang="fr-CA" dirty="0" smtClean="0"/>
              <a:t>!!!!!).</a:t>
            </a:r>
            <a:endParaRPr lang="fr-CA" dirty="0"/>
          </a:p>
          <a:p>
            <a:r>
              <a:rPr lang="fr-CA" dirty="0" smtClean="0">
                <a:solidFill>
                  <a:schemeClr val="accent2"/>
                </a:solidFill>
              </a:rPr>
              <a:t>18</a:t>
            </a:r>
            <a:r>
              <a:rPr lang="fr-CA" dirty="0" smtClean="0"/>
              <a:t> L'évaluation </a:t>
            </a:r>
            <a:r>
              <a:rPr lang="fr-CA" dirty="0"/>
              <a:t>trop difficile pour les volumes </a:t>
            </a:r>
            <a:r>
              <a:rPr lang="fr-CA" dirty="0" smtClean="0"/>
              <a:t>utilisés.  </a:t>
            </a:r>
            <a:endParaRPr lang="fr-CA" dirty="0"/>
          </a:p>
        </p:txBody>
      </p:sp>
    </p:spTree>
    <p:extLst>
      <p:ext uri="{BB962C8B-B14F-4D97-AF65-F5344CB8AC3E}">
        <p14:creationId xmlns:p14="http://schemas.microsoft.com/office/powerpoint/2010/main" val="18561419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Q6: Votre Centre a choisi la séquence suivante en quatrième et cinquième secondaires, plus d'une réponse est possible :</a:t>
            </a:r>
          </a:p>
        </p:txBody>
      </p:sp>
      <p:sp>
        <p:nvSpPr>
          <p:cNvPr id="3" name="Content Placeholder 2"/>
          <p:cNvSpPr>
            <a:spLocks noGrp="1"/>
          </p:cNvSpPr>
          <p:nvPr>
            <p:ph idx="1"/>
          </p:nvPr>
        </p:nvSpPr>
        <p:spPr/>
        <p:txBody>
          <a:bodyPr/>
          <a:lstStyle/>
          <a:p>
            <a:r>
              <a:t>Réponses obtenues : 37    Question(s) ignorée(s) : 1</a:t>
            </a:r>
          </a:p>
        </p:txBody>
      </p:sp>
      <p:pic>
        <p:nvPicPr>
          <p:cNvPr id="4" name="Picture 3" descr="chart2492849860.png"/>
          <p:cNvPicPr>
            <a:picLocks noChangeAspect="1"/>
          </p:cNvPicPr>
          <p:nvPr/>
        </p:nvPicPr>
        <p:blipFill>
          <a:blip r:embed="rId2"/>
          <a:stretch>
            <a:fillRect/>
          </a:stretch>
        </p:blipFill>
        <p:spPr>
          <a:xfrm>
            <a:off x="1049658" y="1498492"/>
            <a:ext cx="5388428" cy="2630714"/>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Q6: Votre Centre a choisi la séquence suivante en quatrième et cinquième secondaires, plus d'une réponse est possible :</a:t>
            </a:r>
          </a:p>
        </p:txBody>
      </p:sp>
      <p:sp>
        <p:nvSpPr>
          <p:cNvPr id="3" name="Content Placeholder 2"/>
          <p:cNvSpPr>
            <a:spLocks noGrp="1"/>
          </p:cNvSpPr>
          <p:nvPr>
            <p:ph idx="1"/>
          </p:nvPr>
        </p:nvSpPr>
        <p:spPr/>
        <p:txBody>
          <a:bodyPr/>
          <a:lstStyle/>
          <a:p>
            <a:r>
              <a:t>Réponses obtenues : 37    Question(s) ignorée(s) : 1</a:t>
            </a:r>
          </a:p>
        </p:txBody>
      </p:sp>
      <p:pic>
        <p:nvPicPr>
          <p:cNvPr id="4" name="Picture 3" descr="table2492849860.png"/>
          <p:cNvPicPr>
            <a:picLocks noChangeAspect="1"/>
          </p:cNvPicPr>
          <p:nvPr/>
        </p:nvPicPr>
        <p:blipFill>
          <a:blip r:embed="rId2"/>
          <a:stretch>
            <a:fillRect/>
          </a:stretch>
        </p:blipFill>
        <p:spPr>
          <a:xfrm>
            <a:off x="1049658" y="1498492"/>
            <a:ext cx="5388428" cy="1297214"/>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Q7: Comment évaluez-vous niveau d'aisance lors de la correction des épreuves?</a:t>
            </a:r>
          </a:p>
        </p:txBody>
      </p:sp>
      <p:sp>
        <p:nvSpPr>
          <p:cNvPr id="3" name="Content Placeholder 2"/>
          <p:cNvSpPr>
            <a:spLocks noGrp="1"/>
          </p:cNvSpPr>
          <p:nvPr>
            <p:ph idx="1"/>
          </p:nvPr>
        </p:nvSpPr>
        <p:spPr/>
        <p:txBody>
          <a:bodyPr/>
          <a:lstStyle/>
          <a:p>
            <a:r>
              <a:t>Réponses obtenues : 36    Question(s) ignorée(s) : 2</a:t>
            </a:r>
          </a:p>
        </p:txBody>
      </p:sp>
      <p:pic>
        <p:nvPicPr>
          <p:cNvPr id="4" name="Picture 3" descr="chart2492853340.png"/>
          <p:cNvPicPr>
            <a:picLocks noChangeAspect="1"/>
          </p:cNvPicPr>
          <p:nvPr/>
        </p:nvPicPr>
        <p:blipFill>
          <a:blip r:embed="rId2"/>
          <a:stretch>
            <a:fillRect/>
          </a:stretch>
        </p:blipFill>
        <p:spPr>
          <a:xfrm>
            <a:off x="1049658" y="1498491"/>
            <a:ext cx="5388428" cy="3356428"/>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Q7: Comment évaluez-vous niveau d'aisance lors de la correction des épreuves?</a:t>
            </a:r>
          </a:p>
        </p:txBody>
      </p:sp>
      <p:sp>
        <p:nvSpPr>
          <p:cNvPr id="3" name="Content Placeholder 2"/>
          <p:cNvSpPr>
            <a:spLocks noGrp="1"/>
          </p:cNvSpPr>
          <p:nvPr>
            <p:ph idx="1"/>
          </p:nvPr>
        </p:nvSpPr>
        <p:spPr/>
        <p:txBody>
          <a:bodyPr/>
          <a:lstStyle/>
          <a:p>
            <a:r>
              <a:t>Réponses obtenues : 36    Question(s) ignorée(s) : 2</a:t>
            </a:r>
          </a:p>
        </p:txBody>
      </p:sp>
      <p:pic>
        <p:nvPicPr>
          <p:cNvPr id="4" name="Picture 3" descr="table2492853340.png"/>
          <p:cNvPicPr>
            <a:picLocks noChangeAspect="1"/>
          </p:cNvPicPr>
          <p:nvPr/>
        </p:nvPicPr>
        <p:blipFill>
          <a:blip r:embed="rId2"/>
          <a:stretch>
            <a:fillRect/>
          </a:stretch>
        </p:blipFill>
        <p:spPr>
          <a:xfrm>
            <a:off x="1049658" y="1498492"/>
            <a:ext cx="5388428" cy="157842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t>Date de création: samedi 27 janvier 2018</a:t>
            </a:r>
          </a:p>
        </p:txBody>
      </p:sp>
      <p:sp>
        <p:nvSpPr>
          <p:cNvPr id="3" name="Title 2"/>
          <p:cNvSpPr>
            <a:spLocks noGrp="1"/>
          </p:cNvSpPr>
          <p:nvPr>
            <p:ph type="title"/>
          </p:nvPr>
        </p:nvSpPr>
        <p:spPr/>
        <p:txBody>
          <a:bodyPr/>
          <a:lstStyle/>
          <a:p>
            <a:r>
              <a:t>38</a:t>
            </a:r>
          </a:p>
        </p:txBody>
      </p:sp>
      <p:sp>
        <p:nvSpPr>
          <p:cNvPr id="4" name="Text Placeholder 3"/>
          <p:cNvSpPr>
            <a:spLocks noGrp="1"/>
          </p:cNvSpPr>
          <p:nvPr>
            <p:ph type="body" sz="quarter" idx="17"/>
          </p:nvPr>
        </p:nvSpPr>
        <p:spPr/>
        <p:txBody>
          <a:bodyPr/>
          <a:lstStyle/>
          <a:p>
            <a:r>
              <a:t>Total des réponses</a:t>
            </a:r>
          </a:p>
        </p:txBody>
      </p:sp>
      <p:sp>
        <p:nvSpPr>
          <p:cNvPr id="5" name="Text Placeholder 4"/>
          <p:cNvSpPr>
            <a:spLocks noGrp="1"/>
          </p:cNvSpPr>
          <p:nvPr>
            <p:ph type="body" sz="quarter" idx="18"/>
          </p:nvPr>
        </p:nvSpPr>
        <p:spPr/>
        <p:txBody>
          <a:bodyPr/>
          <a:lstStyle/>
          <a:p>
            <a:r>
              <a:t>Réponses complètes: 38</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Q8: Les grilles de correction (avec critères à évaluer) sont efficaces :</a:t>
            </a:r>
          </a:p>
        </p:txBody>
      </p:sp>
      <p:sp>
        <p:nvSpPr>
          <p:cNvPr id="3" name="Content Placeholder 2"/>
          <p:cNvSpPr>
            <a:spLocks noGrp="1"/>
          </p:cNvSpPr>
          <p:nvPr>
            <p:ph idx="1"/>
          </p:nvPr>
        </p:nvSpPr>
        <p:spPr/>
        <p:txBody>
          <a:bodyPr/>
          <a:lstStyle/>
          <a:p>
            <a:r>
              <a:t>Réponses obtenues : 35    Question(s) ignorée(s) : 3</a:t>
            </a:r>
          </a:p>
        </p:txBody>
      </p:sp>
      <p:pic>
        <p:nvPicPr>
          <p:cNvPr id="4" name="Picture 3" descr="chart2492856470.png"/>
          <p:cNvPicPr>
            <a:picLocks noChangeAspect="1"/>
          </p:cNvPicPr>
          <p:nvPr/>
        </p:nvPicPr>
        <p:blipFill>
          <a:blip r:embed="rId2"/>
          <a:stretch>
            <a:fillRect/>
          </a:stretch>
        </p:blipFill>
        <p:spPr>
          <a:xfrm>
            <a:off x="1049658" y="1498491"/>
            <a:ext cx="5388428" cy="3356428"/>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Q8: Les grilles de correction (avec critères à évaluer) sont efficaces :</a:t>
            </a:r>
          </a:p>
        </p:txBody>
      </p:sp>
      <p:sp>
        <p:nvSpPr>
          <p:cNvPr id="3" name="Content Placeholder 2"/>
          <p:cNvSpPr>
            <a:spLocks noGrp="1"/>
          </p:cNvSpPr>
          <p:nvPr>
            <p:ph idx="1"/>
          </p:nvPr>
        </p:nvSpPr>
        <p:spPr/>
        <p:txBody>
          <a:bodyPr/>
          <a:lstStyle/>
          <a:p>
            <a:r>
              <a:t>Réponses obtenues : 35    Question(s) ignorée(s) : 3</a:t>
            </a:r>
          </a:p>
        </p:txBody>
      </p:sp>
      <p:pic>
        <p:nvPicPr>
          <p:cNvPr id="4" name="Picture 3" descr="table2492856470.png"/>
          <p:cNvPicPr>
            <a:picLocks noChangeAspect="1"/>
          </p:cNvPicPr>
          <p:nvPr/>
        </p:nvPicPr>
        <p:blipFill>
          <a:blip r:embed="rId2"/>
          <a:stretch>
            <a:fillRect/>
          </a:stretch>
        </p:blipFill>
        <p:spPr>
          <a:xfrm>
            <a:off x="1049658" y="1498492"/>
            <a:ext cx="5388428" cy="1578428"/>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Q9: Identifiez les irritants possibles lors de la correction :</a:t>
            </a:r>
          </a:p>
        </p:txBody>
      </p:sp>
      <p:sp>
        <p:nvSpPr>
          <p:cNvPr id="3" name="Content Placeholder 2"/>
          <p:cNvSpPr>
            <a:spLocks noGrp="1"/>
          </p:cNvSpPr>
          <p:nvPr>
            <p:ph idx="1"/>
          </p:nvPr>
        </p:nvSpPr>
        <p:spPr/>
        <p:txBody>
          <a:bodyPr/>
          <a:lstStyle/>
          <a:p>
            <a:r>
              <a:t>Réponses obtenues : 37    Question(s) ignorée(s) : 1</a:t>
            </a:r>
          </a:p>
        </p:txBody>
      </p:sp>
      <p:pic>
        <p:nvPicPr>
          <p:cNvPr id="4" name="Picture 3" descr="chart2492860460.png"/>
          <p:cNvPicPr>
            <a:picLocks noChangeAspect="1"/>
          </p:cNvPicPr>
          <p:nvPr/>
        </p:nvPicPr>
        <p:blipFill>
          <a:blip r:embed="rId2"/>
          <a:stretch>
            <a:fillRect/>
          </a:stretch>
        </p:blipFill>
        <p:spPr>
          <a:xfrm>
            <a:off x="1049658" y="1498492"/>
            <a:ext cx="5388428" cy="2630714"/>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Q9: Identifiez les irritants possibles lors de la correction :</a:t>
            </a:r>
          </a:p>
        </p:txBody>
      </p:sp>
      <p:sp>
        <p:nvSpPr>
          <p:cNvPr id="3" name="Content Placeholder 2"/>
          <p:cNvSpPr>
            <a:spLocks noGrp="1"/>
          </p:cNvSpPr>
          <p:nvPr>
            <p:ph idx="1"/>
          </p:nvPr>
        </p:nvSpPr>
        <p:spPr/>
        <p:txBody>
          <a:bodyPr/>
          <a:lstStyle/>
          <a:p>
            <a:r>
              <a:t>Réponses obtenues : 37    Question(s) ignorée(s) : 1</a:t>
            </a:r>
          </a:p>
        </p:txBody>
      </p:sp>
      <p:pic>
        <p:nvPicPr>
          <p:cNvPr id="4" name="Picture 3" descr="table2492860460.png"/>
          <p:cNvPicPr>
            <a:picLocks noChangeAspect="1"/>
          </p:cNvPicPr>
          <p:nvPr/>
        </p:nvPicPr>
        <p:blipFill>
          <a:blip r:embed="rId2"/>
          <a:stretch>
            <a:fillRect/>
          </a:stretch>
        </p:blipFill>
        <p:spPr>
          <a:xfrm>
            <a:off x="1049658" y="1498492"/>
            <a:ext cx="5388428" cy="1297214"/>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en-US" dirty="0" smtClean="0"/>
              <a:t> </a:t>
            </a:r>
            <a:endParaRPr lang="en-US" dirty="0"/>
          </a:p>
        </p:txBody>
      </p:sp>
      <p:sp>
        <p:nvSpPr>
          <p:cNvPr id="3" name="Espace réservé du numéro de diapositive 2"/>
          <p:cNvSpPr>
            <a:spLocks noGrp="1"/>
          </p:cNvSpPr>
          <p:nvPr>
            <p:ph type="sldNum" sz="quarter" idx="12"/>
          </p:nvPr>
        </p:nvSpPr>
        <p:spPr/>
        <p:txBody>
          <a:bodyPr/>
          <a:lstStyle/>
          <a:p>
            <a:r>
              <a:rPr lang="en-US" dirty="0" smtClean="0"/>
              <a:t> </a:t>
            </a:r>
            <a:endParaRPr lang="en-US" dirty="0"/>
          </a:p>
        </p:txBody>
      </p:sp>
      <p:sp>
        <p:nvSpPr>
          <p:cNvPr id="4" name="Rectangle 3"/>
          <p:cNvSpPr/>
          <p:nvPr/>
        </p:nvSpPr>
        <p:spPr>
          <a:xfrm>
            <a:off x="0" y="1692"/>
            <a:ext cx="9144000" cy="3970318"/>
          </a:xfrm>
          <a:prstGeom prst="rect">
            <a:avLst/>
          </a:prstGeom>
        </p:spPr>
        <p:txBody>
          <a:bodyPr wrap="square">
            <a:spAutoFit/>
          </a:bodyPr>
          <a:lstStyle/>
          <a:p>
            <a:r>
              <a:rPr lang="fr-CA" dirty="0">
                <a:solidFill>
                  <a:schemeClr val="accent2"/>
                </a:solidFill>
              </a:rPr>
              <a:t>1</a:t>
            </a:r>
            <a:r>
              <a:rPr lang="fr-CA" dirty="0"/>
              <a:t> La correction à deux facilite l'intégration des critères. Avec l'expérience, le </a:t>
            </a:r>
            <a:r>
              <a:rPr lang="fr-CA" dirty="0" smtClean="0"/>
              <a:t>temps </a:t>
            </a:r>
            <a:r>
              <a:rPr lang="fr-CA" dirty="0"/>
              <a:t>de </a:t>
            </a:r>
            <a:r>
              <a:rPr lang="fr-CA" dirty="0" smtClean="0"/>
              <a:t>correction devrait </a:t>
            </a:r>
            <a:r>
              <a:rPr lang="fr-CA" dirty="0"/>
              <a:t>diminuer, mais il sera quand même plus long que le temps actuel.</a:t>
            </a:r>
          </a:p>
          <a:p>
            <a:r>
              <a:rPr lang="fr-CA" dirty="0" smtClean="0">
                <a:solidFill>
                  <a:schemeClr val="accent2"/>
                </a:solidFill>
              </a:rPr>
              <a:t>2</a:t>
            </a:r>
            <a:r>
              <a:rPr lang="fr-CA" dirty="0" smtClean="0"/>
              <a:t> Pas </a:t>
            </a:r>
            <a:r>
              <a:rPr lang="fr-CA" dirty="0"/>
              <a:t>toujours évident quand beaucoup de vert, qu'il y a du rouge mais pas de jaune... </a:t>
            </a:r>
            <a:r>
              <a:rPr lang="fr-CA" dirty="0" smtClean="0"/>
              <a:t> </a:t>
            </a:r>
            <a:endParaRPr lang="fr-CA" dirty="0"/>
          </a:p>
          <a:p>
            <a:r>
              <a:rPr lang="fr-CA" dirty="0">
                <a:solidFill>
                  <a:schemeClr val="accent2"/>
                </a:solidFill>
              </a:rPr>
              <a:t>3</a:t>
            </a:r>
            <a:r>
              <a:rPr lang="fr-CA" dirty="0"/>
              <a:t> </a:t>
            </a:r>
            <a:r>
              <a:rPr lang="fr-CA" dirty="0" smtClean="0"/>
              <a:t>Aucun </a:t>
            </a:r>
            <a:r>
              <a:rPr lang="fr-CA" dirty="0"/>
              <a:t>de mes étudiants n'a fait d'examen en </a:t>
            </a:r>
            <a:r>
              <a:rPr lang="fr-CA" dirty="0" smtClean="0"/>
              <a:t>FBD </a:t>
            </a:r>
            <a:r>
              <a:rPr lang="fr-CA" dirty="0"/>
              <a:t>à ce </a:t>
            </a:r>
            <a:r>
              <a:rPr lang="fr-CA" dirty="0" smtClean="0"/>
              <a:t>jour.  </a:t>
            </a:r>
            <a:endParaRPr lang="fr-CA" dirty="0"/>
          </a:p>
          <a:p>
            <a:r>
              <a:rPr lang="fr-CA" dirty="0">
                <a:solidFill>
                  <a:schemeClr val="accent2"/>
                </a:solidFill>
              </a:rPr>
              <a:t>4</a:t>
            </a:r>
            <a:r>
              <a:rPr lang="fr-CA" dirty="0"/>
              <a:t> La correction est totalement </a:t>
            </a:r>
            <a:r>
              <a:rPr lang="fr-CA" dirty="0" smtClean="0"/>
              <a:t>subjective. </a:t>
            </a:r>
            <a:endParaRPr lang="fr-CA" dirty="0"/>
          </a:p>
          <a:p>
            <a:r>
              <a:rPr lang="fr-CA" dirty="0">
                <a:solidFill>
                  <a:schemeClr val="accent2"/>
                </a:solidFill>
              </a:rPr>
              <a:t>5</a:t>
            </a:r>
            <a:r>
              <a:rPr lang="fr-CA" dirty="0"/>
              <a:t> </a:t>
            </a:r>
            <a:r>
              <a:rPr lang="fr-CA" dirty="0" smtClean="0"/>
              <a:t>À </a:t>
            </a:r>
            <a:r>
              <a:rPr lang="fr-CA" dirty="0"/>
              <a:t>cause de </a:t>
            </a:r>
            <a:r>
              <a:rPr lang="fr-CA" dirty="0" smtClean="0"/>
              <a:t>l'inégalité </a:t>
            </a:r>
            <a:r>
              <a:rPr lang="fr-CA" dirty="0"/>
              <a:t>des formes (4153</a:t>
            </a:r>
            <a:r>
              <a:rPr lang="fr-CA" dirty="0" smtClean="0"/>
              <a:t>).  </a:t>
            </a:r>
            <a:endParaRPr lang="fr-CA" dirty="0"/>
          </a:p>
          <a:p>
            <a:r>
              <a:rPr lang="fr-CA" dirty="0">
                <a:solidFill>
                  <a:schemeClr val="accent2"/>
                </a:solidFill>
              </a:rPr>
              <a:t>6</a:t>
            </a:r>
            <a:r>
              <a:rPr lang="fr-CA" dirty="0"/>
              <a:t> </a:t>
            </a:r>
            <a:r>
              <a:rPr lang="fr-CA" dirty="0" smtClean="0"/>
              <a:t>Évaluer </a:t>
            </a:r>
            <a:r>
              <a:rPr lang="fr-CA" dirty="0"/>
              <a:t>les compétences sur plusieurs questions </a:t>
            </a:r>
            <a:r>
              <a:rPr lang="fr-CA" dirty="0" smtClean="0"/>
              <a:t>différentes.  </a:t>
            </a:r>
            <a:endParaRPr lang="fr-CA" dirty="0"/>
          </a:p>
          <a:p>
            <a:r>
              <a:rPr lang="fr-CA" dirty="0">
                <a:solidFill>
                  <a:schemeClr val="accent2"/>
                </a:solidFill>
              </a:rPr>
              <a:t>7</a:t>
            </a:r>
            <a:r>
              <a:rPr lang="fr-CA" dirty="0"/>
              <a:t> </a:t>
            </a:r>
            <a:r>
              <a:rPr lang="fr-CA" dirty="0" smtClean="0"/>
              <a:t>Critères </a:t>
            </a:r>
            <a:r>
              <a:rPr lang="fr-CA" dirty="0"/>
              <a:t>de la grille ne </a:t>
            </a:r>
            <a:r>
              <a:rPr lang="fr-CA" dirty="0" smtClean="0"/>
              <a:t>correspondent </a:t>
            </a:r>
            <a:r>
              <a:rPr lang="fr-CA" dirty="0"/>
              <a:t>pas à la solution de </a:t>
            </a:r>
            <a:r>
              <a:rPr lang="fr-CA" dirty="0" smtClean="0"/>
              <a:t>l'élève.  </a:t>
            </a:r>
            <a:endParaRPr lang="fr-CA" dirty="0"/>
          </a:p>
          <a:p>
            <a:r>
              <a:rPr lang="fr-CA" dirty="0">
                <a:solidFill>
                  <a:schemeClr val="accent2"/>
                </a:solidFill>
              </a:rPr>
              <a:t>8</a:t>
            </a:r>
            <a:r>
              <a:rPr lang="fr-CA" dirty="0"/>
              <a:t> Les questions </a:t>
            </a:r>
            <a:r>
              <a:rPr lang="fr-CA" dirty="0" smtClean="0"/>
              <a:t>hors du </a:t>
            </a:r>
            <a:r>
              <a:rPr lang="fr-CA" dirty="0"/>
              <a:t>programme ou trop </a:t>
            </a:r>
            <a:r>
              <a:rPr lang="fr-CA" dirty="0" smtClean="0"/>
              <a:t>complexes.  </a:t>
            </a:r>
            <a:endParaRPr lang="fr-CA" dirty="0"/>
          </a:p>
          <a:p>
            <a:r>
              <a:rPr lang="fr-CA" dirty="0">
                <a:solidFill>
                  <a:schemeClr val="accent2"/>
                </a:solidFill>
              </a:rPr>
              <a:t>9</a:t>
            </a:r>
            <a:r>
              <a:rPr lang="fr-CA" dirty="0"/>
              <a:t> Le nombre de feuilles de papier trop nombreux pour effectuer une </a:t>
            </a:r>
            <a:r>
              <a:rPr lang="fr-CA" dirty="0" smtClean="0"/>
              <a:t>correction.  </a:t>
            </a:r>
            <a:r>
              <a:rPr lang="fr-CA" dirty="0" smtClean="0">
                <a:solidFill>
                  <a:schemeClr val="accent2"/>
                </a:solidFill>
              </a:rPr>
              <a:t>10</a:t>
            </a:r>
            <a:r>
              <a:rPr lang="fr-CA" dirty="0" smtClean="0"/>
              <a:t> On </a:t>
            </a:r>
            <a:r>
              <a:rPr lang="fr-CA" dirty="0"/>
              <a:t>peut faire dire ce qu'on veut aux </a:t>
            </a:r>
            <a:r>
              <a:rPr lang="fr-CA" dirty="0" smtClean="0"/>
              <a:t>critères</a:t>
            </a:r>
            <a:r>
              <a:rPr lang="fr-CA" dirty="0"/>
              <a:t>.</a:t>
            </a:r>
            <a:r>
              <a:rPr lang="fr-CA" dirty="0" smtClean="0"/>
              <a:t> </a:t>
            </a:r>
            <a:endParaRPr lang="fr-CA" dirty="0"/>
          </a:p>
          <a:p>
            <a:r>
              <a:rPr lang="fr-CA" dirty="0">
                <a:solidFill>
                  <a:schemeClr val="accent2"/>
                </a:solidFill>
              </a:rPr>
              <a:t>11</a:t>
            </a:r>
            <a:r>
              <a:rPr lang="fr-CA" dirty="0"/>
              <a:t> </a:t>
            </a:r>
            <a:r>
              <a:rPr lang="fr-CA" dirty="0" smtClean="0"/>
              <a:t>La difficulté des évaluations.  </a:t>
            </a:r>
            <a:endParaRPr lang="fr-CA" dirty="0"/>
          </a:p>
        </p:txBody>
      </p:sp>
    </p:spTree>
    <p:extLst>
      <p:ext uri="{BB962C8B-B14F-4D97-AF65-F5344CB8AC3E}">
        <p14:creationId xmlns:p14="http://schemas.microsoft.com/office/powerpoint/2010/main" val="27415118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Q10: Suite à l'implantation du programme FBD, votre tâche d'enseignant a augmenté :</a:t>
            </a:r>
          </a:p>
        </p:txBody>
      </p:sp>
      <p:sp>
        <p:nvSpPr>
          <p:cNvPr id="3" name="Content Placeholder 2"/>
          <p:cNvSpPr>
            <a:spLocks noGrp="1"/>
          </p:cNvSpPr>
          <p:nvPr>
            <p:ph idx="1"/>
          </p:nvPr>
        </p:nvSpPr>
        <p:spPr/>
        <p:txBody>
          <a:bodyPr/>
          <a:lstStyle/>
          <a:p>
            <a:r>
              <a:t>Réponses obtenues : 37    Question(s) ignorée(s) : 1</a:t>
            </a:r>
          </a:p>
        </p:txBody>
      </p:sp>
      <p:pic>
        <p:nvPicPr>
          <p:cNvPr id="4" name="Picture 3" descr="chart2492863710.png"/>
          <p:cNvPicPr>
            <a:picLocks noChangeAspect="1"/>
          </p:cNvPicPr>
          <p:nvPr/>
        </p:nvPicPr>
        <p:blipFill>
          <a:blip r:embed="rId2"/>
          <a:stretch>
            <a:fillRect/>
          </a:stretch>
        </p:blipFill>
        <p:spPr>
          <a:xfrm>
            <a:off x="1049658" y="1498491"/>
            <a:ext cx="5388428" cy="3356428"/>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Q10: Suite à l'implantation du programme FBD, votre tâche d'enseignant a augmenté :</a:t>
            </a:r>
          </a:p>
        </p:txBody>
      </p:sp>
      <p:sp>
        <p:nvSpPr>
          <p:cNvPr id="3" name="Content Placeholder 2"/>
          <p:cNvSpPr>
            <a:spLocks noGrp="1"/>
          </p:cNvSpPr>
          <p:nvPr>
            <p:ph idx="1"/>
          </p:nvPr>
        </p:nvSpPr>
        <p:spPr/>
        <p:txBody>
          <a:bodyPr/>
          <a:lstStyle/>
          <a:p>
            <a:r>
              <a:t>Réponses obtenues : 37    Question(s) ignorée(s) : 1</a:t>
            </a:r>
          </a:p>
        </p:txBody>
      </p:sp>
      <p:pic>
        <p:nvPicPr>
          <p:cNvPr id="4" name="Picture 3" descr="table2492863710.png"/>
          <p:cNvPicPr>
            <a:picLocks noChangeAspect="1"/>
          </p:cNvPicPr>
          <p:nvPr/>
        </p:nvPicPr>
        <p:blipFill>
          <a:blip r:embed="rId2"/>
          <a:stretch>
            <a:fillRect/>
          </a:stretch>
        </p:blipFill>
        <p:spPr>
          <a:xfrm>
            <a:off x="1049658" y="1498492"/>
            <a:ext cx="5388428" cy="1578428"/>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Q11: Depuis l'implantation du programme FBD, mes pratiques d'enseignement ont changé :</a:t>
            </a:r>
          </a:p>
        </p:txBody>
      </p:sp>
      <p:sp>
        <p:nvSpPr>
          <p:cNvPr id="3" name="Content Placeholder 2"/>
          <p:cNvSpPr>
            <a:spLocks noGrp="1"/>
          </p:cNvSpPr>
          <p:nvPr>
            <p:ph idx="1"/>
          </p:nvPr>
        </p:nvSpPr>
        <p:spPr/>
        <p:txBody>
          <a:bodyPr/>
          <a:lstStyle/>
          <a:p>
            <a:r>
              <a:t>Réponses obtenues : 36    Question(s) ignorée(s) : 2</a:t>
            </a:r>
          </a:p>
        </p:txBody>
      </p:sp>
      <p:pic>
        <p:nvPicPr>
          <p:cNvPr id="4" name="Picture 3" descr="chart2492866670.png"/>
          <p:cNvPicPr>
            <a:picLocks noChangeAspect="1"/>
          </p:cNvPicPr>
          <p:nvPr/>
        </p:nvPicPr>
        <p:blipFill>
          <a:blip r:embed="rId2"/>
          <a:stretch>
            <a:fillRect/>
          </a:stretch>
        </p:blipFill>
        <p:spPr>
          <a:xfrm>
            <a:off x="1049658" y="1498491"/>
            <a:ext cx="5388428" cy="3356428"/>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Q11: Depuis l'implantation du programme FBD, mes pratiques d'enseignement ont changé :</a:t>
            </a:r>
          </a:p>
        </p:txBody>
      </p:sp>
      <p:sp>
        <p:nvSpPr>
          <p:cNvPr id="3" name="Content Placeholder 2"/>
          <p:cNvSpPr>
            <a:spLocks noGrp="1"/>
          </p:cNvSpPr>
          <p:nvPr>
            <p:ph idx="1"/>
          </p:nvPr>
        </p:nvSpPr>
        <p:spPr/>
        <p:txBody>
          <a:bodyPr/>
          <a:lstStyle/>
          <a:p>
            <a:r>
              <a:t>Réponses obtenues : 36    Question(s) ignorée(s) : 2</a:t>
            </a:r>
          </a:p>
        </p:txBody>
      </p:sp>
      <p:pic>
        <p:nvPicPr>
          <p:cNvPr id="4" name="Picture 3" descr="table2492866670.png"/>
          <p:cNvPicPr>
            <a:picLocks noChangeAspect="1"/>
          </p:cNvPicPr>
          <p:nvPr/>
        </p:nvPicPr>
        <p:blipFill>
          <a:blip r:embed="rId2"/>
          <a:stretch>
            <a:fillRect/>
          </a:stretch>
        </p:blipFill>
        <p:spPr>
          <a:xfrm>
            <a:off x="1049658" y="1498492"/>
            <a:ext cx="5388428" cy="1578428"/>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Q12: De façon générale, mon niveau de satisfaction de ma pratique professionnelle est :</a:t>
            </a:r>
          </a:p>
        </p:txBody>
      </p:sp>
      <p:sp>
        <p:nvSpPr>
          <p:cNvPr id="3" name="Content Placeholder 2"/>
          <p:cNvSpPr>
            <a:spLocks noGrp="1"/>
          </p:cNvSpPr>
          <p:nvPr>
            <p:ph idx="1"/>
          </p:nvPr>
        </p:nvSpPr>
        <p:spPr/>
        <p:txBody>
          <a:bodyPr/>
          <a:lstStyle/>
          <a:p>
            <a:r>
              <a:t>Réponses obtenues : 36    Question(s) ignorée(s) : 2</a:t>
            </a:r>
          </a:p>
        </p:txBody>
      </p:sp>
      <p:pic>
        <p:nvPicPr>
          <p:cNvPr id="4" name="Picture 3" descr="chart2492911420.png"/>
          <p:cNvPicPr>
            <a:picLocks noChangeAspect="1"/>
          </p:cNvPicPr>
          <p:nvPr/>
        </p:nvPicPr>
        <p:blipFill>
          <a:blip r:embed="rId2"/>
          <a:stretch>
            <a:fillRect/>
          </a:stretch>
        </p:blipFill>
        <p:spPr>
          <a:xfrm>
            <a:off x="1049658" y="1498491"/>
            <a:ext cx="5388428" cy="335642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normAutofit fontScale="85000" lnSpcReduction="10000"/>
          </a:bodyPr>
          <a:lstStyle/>
          <a:p>
            <a:r>
              <a:t>Mathématiques FBD de votre Centre FGA (enseignants)</a:t>
            </a:r>
          </a:p>
        </p:txBody>
      </p:sp>
      <p:sp>
        <p:nvSpPr>
          <p:cNvPr id="3" name="Text Placeholder 2"/>
          <p:cNvSpPr>
            <a:spLocks noGrp="1"/>
          </p:cNvSpPr>
          <p:nvPr>
            <p:ph type="body" sz="quarter" idx="12"/>
          </p:nvPr>
        </p:nvSpPr>
        <p:spPr/>
        <p:txBody>
          <a:bodyPr/>
          <a:lstStyle/>
          <a:p>
            <a:r>
              <a:t>mercredi 21 mars 2018</a:t>
            </a:r>
          </a:p>
        </p:txBody>
      </p:sp>
    </p:spTree>
    <p:extLst>
      <p:ext uri="{BB962C8B-B14F-4D97-AF65-F5344CB8AC3E}">
        <p14:creationId xmlns:p14="http://schemas.microsoft.com/office/powerpoint/2010/main" val="18960452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Q12: De façon générale, mon niveau de satisfaction de ma pratique professionnelle est :</a:t>
            </a:r>
          </a:p>
        </p:txBody>
      </p:sp>
      <p:sp>
        <p:nvSpPr>
          <p:cNvPr id="3" name="Content Placeholder 2"/>
          <p:cNvSpPr>
            <a:spLocks noGrp="1"/>
          </p:cNvSpPr>
          <p:nvPr>
            <p:ph idx="1"/>
          </p:nvPr>
        </p:nvSpPr>
        <p:spPr/>
        <p:txBody>
          <a:bodyPr/>
          <a:lstStyle/>
          <a:p>
            <a:r>
              <a:t>Réponses obtenues : 36    Question(s) ignorée(s) : 2</a:t>
            </a:r>
          </a:p>
        </p:txBody>
      </p:sp>
      <p:pic>
        <p:nvPicPr>
          <p:cNvPr id="4" name="Picture 3" descr="table2492911420.png"/>
          <p:cNvPicPr>
            <a:picLocks noChangeAspect="1"/>
          </p:cNvPicPr>
          <p:nvPr/>
        </p:nvPicPr>
        <p:blipFill>
          <a:blip r:embed="rId2"/>
          <a:stretch>
            <a:fillRect/>
          </a:stretch>
        </p:blipFill>
        <p:spPr>
          <a:xfrm>
            <a:off x="1049658" y="1498492"/>
            <a:ext cx="5388428" cy="1578428"/>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37D1D7B-70B5-9D4F-A9E5-525C1090DAAC}" type="datetime4">
              <a:rPr lang="en-US" smtClean="0"/>
              <a:t>May 7, 2018</a:t>
            </a:fld>
            <a:endParaRPr lang="en-US"/>
          </a:p>
        </p:txBody>
      </p:sp>
      <p:sp>
        <p:nvSpPr>
          <p:cNvPr id="3" name="Espace réservé du numéro de diapositive 2"/>
          <p:cNvSpPr>
            <a:spLocks noGrp="1"/>
          </p:cNvSpPr>
          <p:nvPr>
            <p:ph type="sldNum" sz="quarter" idx="12"/>
          </p:nvPr>
        </p:nvSpPr>
        <p:spPr/>
        <p:txBody>
          <a:bodyPr/>
          <a:lstStyle/>
          <a:p>
            <a:fld id="{7FE0505B-37A8-D24C-BEF3-C2D216B51C70}" type="slidenum">
              <a:rPr lang="en-US" smtClean="0"/>
              <a:pPr/>
              <a:t>31</a:t>
            </a:fld>
            <a:endParaRPr lang="en-US"/>
          </a:p>
        </p:txBody>
      </p:sp>
      <p:sp>
        <p:nvSpPr>
          <p:cNvPr id="4" name="Rectangle 3"/>
          <p:cNvSpPr/>
          <p:nvPr/>
        </p:nvSpPr>
        <p:spPr>
          <a:xfrm>
            <a:off x="0" y="6221"/>
            <a:ext cx="9144000" cy="5078313"/>
          </a:xfrm>
          <a:prstGeom prst="rect">
            <a:avLst/>
          </a:prstGeom>
        </p:spPr>
        <p:txBody>
          <a:bodyPr wrap="square">
            <a:spAutoFit/>
          </a:bodyPr>
          <a:lstStyle/>
          <a:p>
            <a:r>
              <a:rPr lang="fr-CA" dirty="0" smtClean="0">
                <a:solidFill>
                  <a:schemeClr val="accent2"/>
                </a:solidFill>
              </a:rPr>
              <a:t>1</a:t>
            </a:r>
            <a:r>
              <a:rPr lang="fr-CA" dirty="0" smtClean="0"/>
              <a:t> </a:t>
            </a:r>
            <a:r>
              <a:rPr lang="fr-CA" dirty="0"/>
              <a:t>Nécessité de donner des ateliers aux élèves pour développer </a:t>
            </a:r>
            <a:r>
              <a:rPr lang="fr-CA" dirty="0" smtClean="0"/>
              <a:t>les compétences nécessaires.  Même </a:t>
            </a:r>
            <a:r>
              <a:rPr lang="fr-CA" dirty="0"/>
              <a:t>si au départ, les élèves ont des difficultés, au final, leur compréhension s’en </a:t>
            </a:r>
            <a:r>
              <a:rPr lang="fr-CA" dirty="0" smtClean="0"/>
              <a:t>trouve améliorée.  </a:t>
            </a:r>
            <a:r>
              <a:rPr lang="fr-CA" dirty="0"/>
              <a:t>Ils ne sont plus </a:t>
            </a:r>
            <a:r>
              <a:rPr lang="fr-CA" dirty="0" smtClean="0"/>
              <a:t>des «auto-maths».  Les </a:t>
            </a:r>
            <a:r>
              <a:rPr lang="fr-CA" dirty="0"/>
              <a:t>guides des différentes maisons d’édition </a:t>
            </a:r>
            <a:r>
              <a:rPr lang="fr-CA" dirty="0" smtClean="0"/>
              <a:t>ne sont </a:t>
            </a:r>
            <a:r>
              <a:rPr lang="fr-CA" dirty="0"/>
              <a:t>pas parfaits. Chacun a</a:t>
            </a:r>
            <a:r>
              <a:rPr lang="fr-CA" dirty="0" smtClean="0"/>
              <a:t> </a:t>
            </a:r>
            <a:r>
              <a:rPr lang="fr-CA" dirty="0"/>
              <a:t>ses lacunes</a:t>
            </a:r>
            <a:r>
              <a:rPr lang="fr-CA" dirty="0" smtClean="0"/>
              <a:t>.  </a:t>
            </a:r>
            <a:r>
              <a:rPr lang="fr-CA" dirty="0"/>
              <a:t>Il faudrait réviser les ratios dans les classes. Il </a:t>
            </a:r>
            <a:r>
              <a:rPr lang="fr-CA" dirty="0" smtClean="0"/>
              <a:t>faudrait des </a:t>
            </a:r>
            <a:r>
              <a:rPr lang="fr-CA" dirty="0"/>
              <a:t>classes plus homogènes. (Pas de FBC en FBD</a:t>
            </a:r>
            <a:r>
              <a:rPr lang="fr-CA" dirty="0" smtClean="0"/>
              <a:t>). </a:t>
            </a:r>
            <a:r>
              <a:rPr lang="fr-CA" dirty="0"/>
              <a:t>Il est préférable de laisser des élèves </a:t>
            </a:r>
            <a:r>
              <a:rPr lang="fr-CA" dirty="0" smtClean="0"/>
              <a:t>en secondaire </a:t>
            </a:r>
            <a:r>
              <a:rPr lang="fr-CA" dirty="0"/>
              <a:t>3 en FBC plutôt que de les intégrer en FBD. Les enseignants en FBD </a:t>
            </a:r>
            <a:r>
              <a:rPr lang="fr-CA" dirty="0" smtClean="0"/>
              <a:t>doivent enseigner </a:t>
            </a:r>
            <a:r>
              <a:rPr lang="fr-CA" dirty="0"/>
              <a:t>maths et sciences et, pour certains, informatique.</a:t>
            </a:r>
          </a:p>
          <a:p>
            <a:r>
              <a:rPr lang="fr-CA" dirty="0" smtClean="0">
                <a:solidFill>
                  <a:schemeClr val="accent2"/>
                </a:solidFill>
              </a:rPr>
              <a:t>2</a:t>
            </a:r>
            <a:r>
              <a:rPr lang="fr-CA" dirty="0" smtClean="0"/>
              <a:t> </a:t>
            </a:r>
            <a:r>
              <a:rPr lang="fr-CA" dirty="0"/>
              <a:t>Les élèves qui font </a:t>
            </a:r>
            <a:r>
              <a:rPr lang="fr-CA" dirty="0" smtClean="0"/>
              <a:t>Mat </a:t>
            </a:r>
            <a:r>
              <a:rPr lang="fr-CA" dirty="0"/>
              <a:t>4151 et n'ont pas fait Mat </a:t>
            </a:r>
            <a:r>
              <a:rPr lang="fr-CA" dirty="0" smtClean="0"/>
              <a:t>3051, pas </a:t>
            </a:r>
            <a:r>
              <a:rPr lang="fr-CA" dirty="0"/>
              <a:t>évident </a:t>
            </a:r>
            <a:r>
              <a:rPr lang="fr-CA" dirty="0" smtClean="0"/>
              <a:t>. C'est </a:t>
            </a:r>
            <a:r>
              <a:rPr lang="fr-CA" dirty="0"/>
              <a:t>plus difficile, le </a:t>
            </a:r>
            <a:r>
              <a:rPr lang="fr-CA" dirty="0" smtClean="0"/>
              <a:t>contenu issu </a:t>
            </a:r>
            <a:r>
              <a:rPr lang="fr-CA" dirty="0"/>
              <a:t>du sec 3,4,5 ancien programme rend la chose difficile pour nos élèves en difficulté</a:t>
            </a:r>
            <a:r>
              <a:rPr lang="fr-CA" dirty="0" smtClean="0"/>
              <a:t>. C'est pas avec </a:t>
            </a:r>
            <a:r>
              <a:rPr lang="fr-CA" dirty="0"/>
              <a:t>ça que le taux de réussite va </a:t>
            </a:r>
            <a:r>
              <a:rPr lang="fr-CA" dirty="0" smtClean="0"/>
              <a:t>augmenter</a:t>
            </a:r>
            <a:r>
              <a:rPr lang="fr-CA" dirty="0"/>
              <a:t>.</a:t>
            </a:r>
          </a:p>
          <a:p>
            <a:r>
              <a:rPr lang="fr-CA" dirty="0" smtClean="0">
                <a:solidFill>
                  <a:schemeClr val="accent2"/>
                </a:solidFill>
              </a:rPr>
              <a:t>3</a:t>
            </a:r>
            <a:r>
              <a:rPr lang="fr-CA" dirty="0" smtClean="0"/>
              <a:t> </a:t>
            </a:r>
            <a:r>
              <a:rPr lang="fr-CA" dirty="0"/>
              <a:t>3/4 des élèves encore dans l'ancien </a:t>
            </a:r>
            <a:r>
              <a:rPr lang="fr-CA" dirty="0" smtClean="0"/>
              <a:t>programme. </a:t>
            </a:r>
            <a:r>
              <a:rPr lang="fr-CA" dirty="0"/>
              <a:t>Ça roule tout seul. J'ai beaucoup de questions face </a:t>
            </a:r>
            <a:r>
              <a:rPr lang="fr-CA" dirty="0" smtClean="0"/>
              <a:t>au nouveau programme FBD: Façon </a:t>
            </a:r>
            <a:r>
              <a:rPr lang="fr-CA" dirty="0"/>
              <a:t>d'enseigner, combien vont réussir, façon de corriger les examens, </a:t>
            </a:r>
            <a:r>
              <a:rPr lang="fr-CA" dirty="0" smtClean="0"/>
              <a:t>de quoi </a:t>
            </a:r>
            <a:r>
              <a:rPr lang="fr-CA" dirty="0"/>
              <a:t>vont avoir l'air les futurs volumes de </a:t>
            </a:r>
            <a:r>
              <a:rPr lang="fr-CA" dirty="0" smtClean="0"/>
              <a:t>sec 5.</a:t>
            </a:r>
            <a:endParaRPr lang="fr-CA" dirty="0"/>
          </a:p>
          <a:p>
            <a:r>
              <a:rPr lang="fr-CA" dirty="0" smtClean="0">
                <a:solidFill>
                  <a:schemeClr val="accent2"/>
                </a:solidFill>
              </a:rPr>
              <a:t>4</a:t>
            </a:r>
            <a:r>
              <a:rPr lang="fr-CA" dirty="0" smtClean="0"/>
              <a:t> </a:t>
            </a:r>
            <a:r>
              <a:rPr lang="fr-CA" dirty="0"/>
              <a:t>Élèves possédant peu de maturité= programme trop difficile. </a:t>
            </a:r>
            <a:r>
              <a:rPr lang="fr-CA" dirty="0" smtClean="0"/>
              <a:t> Beaucoup changent </a:t>
            </a:r>
            <a:r>
              <a:rPr lang="fr-CA" dirty="0"/>
              <a:t>pour le TENS. </a:t>
            </a:r>
            <a:r>
              <a:rPr lang="fr-CA" dirty="0" smtClean="0"/>
              <a:t> </a:t>
            </a:r>
            <a:endParaRPr lang="fr-CA" dirty="0"/>
          </a:p>
        </p:txBody>
      </p:sp>
    </p:spTree>
    <p:extLst>
      <p:ext uri="{BB962C8B-B14F-4D97-AF65-F5344CB8AC3E}">
        <p14:creationId xmlns:p14="http://schemas.microsoft.com/office/powerpoint/2010/main" val="6246419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37D1D7B-70B5-9D4F-A9E5-525C1090DAAC}" type="datetime4">
              <a:rPr lang="en-US" smtClean="0"/>
              <a:t>May 7, 2018</a:t>
            </a:fld>
            <a:endParaRPr lang="en-US"/>
          </a:p>
        </p:txBody>
      </p:sp>
      <p:sp>
        <p:nvSpPr>
          <p:cNvPr id="3" name="Espace réservé du numéro de diapositive 2"/>
          <p:cNvSpPr>
            <a:spLocks noGrp="1"/>
          </p:cNvSpPr>
          <p:nvPr>
            <p:ph type="sldNum" sz="quarter" idx="12"/>
          </p:nvPr>
        </p:nvSpPr>
        <p:spPr/>
        <p:txBody>
          <a:bodyPr/>
          <a:lstStyle/>
          <a:p>
            <a:fld id="{7FE0505B-37A8-D24C-BEF3-C2D216B51C70}" type="slidenum">
              <a:rPr lang="en-US" smtClean="0"/>
              <a:pPr/>
              <a:t>32</a:t>
            </a:fld>
            <a:endParaRPr lang="en-US"/>
          </a:p>
        </p:txBody>
      </p:sp>
      <p:sp>
        <p:nvSpPr>
          <p:cNvPr id="4" name="Rectangle 3"/>
          <p:cNvSpPr/>
          <p:nvPr/>
        </p:nvSpPr>
        <p:spPr>
          <a:xfrm>
            <a:off x="0" y="0"/>
            <a:ext cx="8847438" cy="5078313"/>
          </a:xfrm>
          <a:prstGeom prst="rect">
            <a:avLst/>
          </a:prstGeom>
        </p:spPr>
        <p:txBody>
          <a:bodyPr wrap="square">
            <a:spAutoFit/>
          </a:bodyPr>
          <a:lstStyle/>
          <a:p>
            <a:r>
              <a:rPr lang="fr-CA" dirty="0" smtClean="0">
                <a:solidFill>
                  <a:schemeClr val="accent2"/>
                </a:solidFill>
              </a:rPr>
              <a:t>5</a:t>
            </a:r>
            <a:r>
              <a:rPr lang="fr-CA" dirty="0" smtClean="0"/>
              <a:t> </a:t>
            </a:r>
            <a:r>
              <a:rPr lang="fr-CA" dirty="0"/>
              <a:t>L'implantation de la réforme éprouve de nombreux ratés, particulièrement concernant </a:t>
            </a:r>
            <a:r>
              <a:rPr lang="fr-CA" dirty="0" smtClean="0"/>
              <a:t>l'évaluation.  Les </a:t>
            </a:r>
            <a:r>
              <a:rPr lang="fr-CA" dirty="0"/>
              <a:t>examens sont complètement à côté de la traque et ratent leur cible</a:t>
            </a:r>
            <a:r>
              <a:rPr lang="fr-CA" dirty="0" smtClean="0"/>
              <a:t>.  </a:t>
            </a:r>
            <a:r>
              <a:rPr lang="fr-CA" dirty="0"/>
              <a:t>La correction </a:t>
            </a:r>
            <a:r>
              <a:rPr lang="fr-CA" dirty="0" smtClean="0"/>
              <a:t>est totalement </a:t>
            </a:r>
            <a:r>
              <a:rPr lang="fr-CA" dirty="0"/>
              <a:t>subjective</a:t>
            </a:r>
            <a:r>
              <a:rPr lang="fr-CA" dirty="0" smtClean="0"/>
              <a:t>.  </a:t>
            </a:r>
            <a:r>
              <a:rPr lang="fr-CA" dirty="0"/>
              <a:t>La réforme reprend ce qui se faisait au secteur jeune (et qui a été mis </a:t>
            </a:r>
            <a:r>
              <a:rPr lang="fr-CA" dirty="0" smtClean="0"/>
              <a:t>de côté </a:t>
            </a:r>
            <a:r>
              <a:rPr lang="fr-CA" dirty="0"/>
              <a:t>puisque ça ne marchait pas) et on demande aux élèves du secteur adulte de faire la </a:t>
            </a:r>
            <a:r>
              <a:rPr lang="fr-CA" dirty="0" smtClean="0"/>
              <a:t>même chose</a:t>
            </a:r>
            <a:r>
              <a:rPr lang="fr-CA" dirty="0"/>
              <a:t>, alors que ce sont ces pratiques (entre autres) qui les ont </a:t>
            </a:r>
            <a:r>
              <a:rPr lang="fr-CA" dirty="0" smtClean="0"/>
              <a:t>fait sortir </a:t>
            </a:r>
            <a:r>
              <a:rPr lang="fr-CA" dirty="0"/>
              <a:t>du système</a:t>
            </a:r>
            <a:r>
              <a:rPr lang="fr-CA" dirty="0" smtClean="0"/>
              <a:t>.</a:t>
            </a:r>
            <a:endParaRPr lang="fr-CA" dirty="0"/>
          </a:p>
          <a:p>
            <a:r>
              <a:rPr lang="fr-CA" dirty="0" smtClean="0">
                <a:solidFill>
                  <a:schemeClr val="accent2"/>
                </a:solidFill>
              </a:rPr>
              <a:t>6</a:t>
            </a:r>
            <a:r>
              <a:rPr lang="fr-CA" dirty="0" smtClean="0"/>
              <a:t> </a:t>
            </a:r>
            <a:r>
              <a:rPr lang="fr-CA" dirty="0"/>
              <a:t>Un niveau d'implantation par année scolaire aurait été </a:t>
            </a:r>
            <a:r>
              <a:rPr lang="fr-CA" dirty="0" smtClean="0"/>
              <a:t>préférable ( </a:t>
            </a:r>
            <a:r>
              <a:rPr lang="fr-CA" dirty="0"/>
              <a:t>2017-18 sec. 3, 18-19 sec </a:t>
            </a:r>
            <a:r>
              <a:rPr lang="fr-CA" dirty="0" smtClean="0"/>
              <a:t>4, 19-20 </a:t>
            </a:r>
            <a:r>
              <a:rPr lang="fr-CA" dirty="0"/>
              <a:t>sec 5 ). </a:t>
            </a:r>
            <a:r>
              <a:rPr lang="fr-CA" dirty="0" smtClean="0"/>
              <a:t> Avoir </a:t>
            </a:r>
            <a:r>
              <a:rPr lang="fr-CA" dirty="0"/>
              <a:t>des classes homogènes (renouveau séparé de l'ancien programme). </a:t>
            </a:r>
            <a:r>
              <a:rPr lang="fr-CA" dirty="0" smtClean="0"/>
              <a:t> Des examens </a:t>
            </a:r>
            <a:r>
              <a:rPr lang="fr-CA" dirty="0"/>
              <a:t>expérimentés et validés </a:t>
            </a:r>
            <a:r>
              <a:rPr lang="fr-CA" dirty="0" smtClean="0"/>
              <a:t>par des </a:t>
            </a:r>
            <a:r>
              <a:rPr lang="fr-CA" dirty="0"/>
              <a:t>projets pilotes avant de les offrir à </a:t>
            </a:r>
            <a:r>
              <a:rPr lang="fr-CA" dirty="0" smtClean="0"/>
              <a:t>tous.  Des formations pour </a:t>
            </a:r>
            <a:r>
              <a:rPr lang="fr-CA" dirty="0"/>
              <a:t>l'évaluation de chacun des sigles.</a:t>
            </a:r>
          </a:p>
          <a:p>
            <a:r>
              <a:rPr lang="fr-CA" dirty="0" smtClean="0">
                <a:solidFill>
                  <a:schemeClr val="accent2"/>
                </a:solidFill>
              </a:rPr>
              <a:t>7</a:t>
            </a:r>
            <a:r>
              <a:rPr lang="fr-CA" dirty="0" smtClean="0"/>
              <a:t> </a:t>
            </a:r>
            <a:r>
              <a:rPr lang="fr-CA" dirty="0"/>
              <a:t>Mon insatisfaction se situe surtout au niveau des examens (qui sont pour une grande part </a:t>
            </a:r>
            <a:r>
              <a:rPr lang="fr-CA" dirty="0" smtClean="0"/>
              <a:t>en révision</a:t>
            </a:r>
            <a:r>
              <a:rPr lang="fr-CA" dirty="0"/>
              <a:t>) ainsi qu'au niveau des grilles de correction. </a:t>
            </a:r>
            <a:r>
              <a:rPr lang="fr-CA" dirty="0" smtClean="0"/>
              <a:t> Elles </a:t>
            </a:r>
            <a:r>
              <a:rPr lang="fr-CA" dirty="0"/>
              <a:t>sont inappropriées.</a:t>
            </a:r>
          </a:p>
          <a:p>
            <a:r>
              <a:rPr lang="fr-CA" dirty="0" smtClean="0">
                <a:solidFill>
                  <a:schemeClr val="accent2"/>
                </a:solidFill>
              </a:rPr>
              <a:t>8</a:t>
            </a:r>
            <a:r>
              <a:rPr lang="fr-CA" dirty="0" smtClean="0"/>
              <a:t> </a:t>
            </a:r>
            <a:r>
              <a:rPr lang="fr-CA" dirty="0"/>
              <a:t>Il y a trop d'élèves dans les classes pour changer de façon significative notre enseignement. </a:t>
            </a:r>
            <a:r>
              <a:rPr lang="fr-CA" dirty="0" smtClean="0"/>
              <a:t> Les évaluations </a:t>
            </a:r>
            <a:r>
              <a:rPr lang="fr-CA" dirty="0"/>
              <a:t>sont beaucoup trop </a:t>
            </a:r>
            <a:r>
              <a:rPr lang="fr-CA" dirty="0" smtClean="0"/>
              <a:t>complexes </a:t>
            </a:r>
            <a:r>
              <a:rPr lang="fr-CA" dirty="0"/>
              <a:t>et </a:t>
            </a:r>
            <a:r>
              <a:rPr lang="fr-CA" dirty="0" smtClean="0"/>
              <a:t>manquent </a:t>
            </a:r>
            <a:r>
              <a:rPr lang="fr-CA" dirty="0"/>
              <a:t>de constance</a:t>
            </a:r>
            <a:r>
              <a:rPr lang="fr-CA" dirty="0" smtClean="0"/>
              <a:t>.  </a:t>
            </a:r>
            <a:r>
              <a:rPr lang="fr-CA" dirty="0"/>
              <a:t>On dirait que les créateurs </a:t>
            </a:r>
            <a:r>
              <a:rPr lang="fr-CA" dirty="0" smtClean="0"/>
              <a:t>se sont </a:t>
            </a:r>
            <a:r>
              <a:rPr lang="fr-CA" dirty="0"/>
              <a:t>faire dire de créer </a:t>
            </a:r>
            <a:r>
              <a:rPr lang="fr-CA" dirty="0" smtClean="0"/>
              <a:t>des</a:t>
            </a:r>
            <a:endParaRPr lang="fr-CA" dirty="0"/>
          </a:p>
        </p:txBody>
      </p:sp>
    </p:spTree>
    <p:extLst>
      <p:ext uri="{BB962C8B-B14F-4D97-AF65-F5344CB8AC3E}">
        <p14:creationId xmlns:p14="http://schemas.microsoft.com/office/powerpoint/2010/main" val="9259475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37D1D7B-70B5-9D4F-A9E5-525C1090DAAC}" type="datetime4">
              <a:rPr lang="en-US" smtClean="0"/>
              <a:t>May 7, 2018</a:t>
            </a:fld>
            <a:endParaRPr lang="en-US"/>
          </a:p>
        </p:txBody>
      </p:sp>
      <p:sp>
        <p:nvSpPr>
          <p:cNvPr id="3" name="Espace réservé du numéro de diapositive 2"/>
          <p:cNvSpPr>
            <a:spLocks noGrp="1"/>
          </p:cNvSpPr>
          <p:nvPr>
            <p:ph type="sldNum" sz="quarter" idx="12"/>
          </p:nvPr>
        </p:nvSpPr>
        <p:spPr/>
        <p:txBody>
          <a:bodyPr/>
          <a:lstStyle/>
          <a:p>
            <a:fld id="{7FE0505B-37A8-D24C-BEF3-C2D216B51C70}" type="slidenum">
              <a:rPr lang="en-US" smtClean="0"/>
              <a:pPr/>
              <a:t>33</a:t>
            </a:fld>
            <a:endParaRPr lang="en-US"/>
          </a:p>
        </p:txBody>
      </p:sp>
      <p:sp>
        <p:nvSpPr>
          <p:cNvPr id="4" name="Rectangle 3"/>
          <p:cNvSpPr/>
          <p:nvPr/>
        </p:nvSpPr>
        <p:spPr>
          <a:xfrm>
            <a:off x="0" y="0"/>
            <a:ext cx="9144000" cy="5078313"/>
          </a:xfrm>
          <a:prstGeom prst="rect">
            <a:avLst/>
          </a:prstGeom>
        </p:spPr>
        <p:txBody>
          <a:bodyPr wrap="square">
            <a:spAutoFit/>
          </a:bodyPr>
          <a:lstStyle/>
          <a:p>
            <a:r>
              <a:rPr lang="fr-CA" dirty="0" smtClean="0"/>
              <a:t>Tâches complexes </a:t>
            </a:r>
            <a:r>
              <a:rPr lang="fr-CA" dirty="0"/>
              <a:t>et ont "</a:t>
            </a:r>
            <a:r>
              <a:rPr lang="fr-CA" dirty="0" err="1" smtClean="0"/>
              <a:t>focussé</a:t>
            </a:r>
            <a:r>
              <a:rPr lang="fr-CA" dirty="0" smtClean="0"/>
              <a:t>" </a:t>
            </a:r>
            <a:r>
              <a:rPr lang="fr-CA" dirty="0"/>
              <a:t>seulement sur ce mot. </a:t>
            </a:r>
            <a:r>
              <a:rPr lang="fr-CA" dirty="0" smtClean="0"/>
              <a:t> À </a:t>
            </a:r>
            <a:r>
              <a:rPr lang="fr-CA" dirty="0"/>
              <a:t>plusieurs reprises, même nous les enseignants n'étions pas </a:t>
            </a:r>
            <a:r>
              <a:rPr lang="fr-CA" dirty="0" smtClean="0"/>
              <a:t>certains </a:t>
            </a:r>
            <a:r>
              <a:rPr lang="fr-CA" dirty="0"/>
              <a:t>de ce que nous devions faire </a:t>
            </a:r>
            <a:r>
              <a:rPr lang="fr-CA" dirty="0" smtClean="0"/>
              <a:t>pour résoudre </a:t>
            </a:r>
            <a:r>
              <a:rPr lang="fr-CA" dirty="0"/>
              <a:t>la tâche.</a:t>
            </a:r>
          </a:p>
          <a:p>
            <a:r>
              <a:rPr lang="fr-CA" dirty="0" smtClean="0">
                <a:solidFill>
                  <a:schemeClr val="accent2"/>
                </a:solidFill>
              </a:rPr>
              <a:t>9</a:t>
            </a:r>
            <a:r>
              <a:rPr lang="fr-CA" dirty="0" smtClean="0"/>
              <a:t> </a:t>
            </a:r>
            <a:r>
              <a:rPr lang="fr-CA" dirty="0"/>
              <a:t>J'arrive du secteur jeune donc le concept de compétences est acquis. </a:t>
            </a:r>
            <a:r>
              <a:rPr lang="fr-CA" dirty="0" smtClean="0"/>
              <a:t> Le </a:t>
            </a:r>
            <a:r>
              <a:rPr lang="fr-CA" dirty="0"/>
              <a:t>matériel disponible </a:t>
            </a:r>
            <a:r>
              <a:rPr lang="fr-CA" dirty="0" smtClean="0"/>
              <a:t>par contre </a:t>
            </a:r>
            <a:r>
              <a:rPr lang="fr-CA" dirty="0"/>
              <a:t>n'est pas encore de qualité aussi grande que le </a:t>
            </a:r>
            <a:r>
              <a:rPr lang="fr-CA" dirty="0" smtClean="0"/>
              <a:t>pré-renouveau</a:t>
            </a:r>
            <a:r>
              <a:rPr lang="fr-CA" dirty="0"/>
              <a:t>.</a:t>
            </a:r>
          </a:p>
          <a:p>
            <a:r>
              <a:rPr lang="fr-CA" dirty="0" smtClean="0">
                <a:solidFill>
                  <a:schemeClr val="accent2"/>
                </a:solidFill>
              </a:rPr>
              <a:t>10</a:t>
            </a:r>
            <a:r>
              <a:rPr lang="fr-CA" dirty="0" smtClean="0"/>
              <a:t> </a:t>
            </a:r>
            <a:r>
              <a:rPr lang="fr-CA" dirty="0"/>
              <a:t>L'implantation de la FBD comme tout nouveau programme ou </a:t>
            </a:r>
            <a:r>
              <a:rPr lang="fr-CA" dirty="0" smtClean="0"/>
              <a:t>toute nouvelle </a:t>
            </a:r>
            <a:r>
              <a:rPr lang="fr-CA" dirty="0"/>
              <a:t>approche </a:t>
            </a:r>
            <a:r>
              <a:rPr lang="fr-CA" dirty="0" smtClean="0"/>
              <a:t>éducative nécessite </a:t>
            </a:r>
            <a:r>
              <a:rPr lang="fr-CA" dirty="0"/>
              <a:t>un temps d'adaptation </a:t>
            </a:r>
            <a:r>
              <a:rPr lang="fr-CA" dirty="0" smtClean="0"/>
              <a:t>et d'appropriation</a:t>
            </a:r>
            <a:r>
              <a:rPr lang="fr-CA" dirty="0"/>
              <a:t>. Lorsque nous avons démarré la FBD, j'ai </a:t>
            </a:r>
            <a:r>
              <a:rPr lang="fr-CA" dirty="0" smtClean="0"/>
              <a:t>eu l'impression </a:t>
            </a:r>
            <a:r>
              <a:rPr lang="fr-CA" dirty="0"/>
              <a:t>que j'aurais besoin d'une période de 5 ans pour y </a:t>
            </a:r>
            <a:r>
              <a:rPr lang="fr-CA" dirty="0" smtClean="0"/>
              <a:t>parvenir,  </a:t>
            </a:r>
            <a:r>
              <a:rPr lang="fr-CA" dirty="0"/>
              <a:t>a</a:t>
            </a:r>
            <a:r>
              <a:rPr lang="fr-CA" dirty="0" smtClean="0"/>
              <a:t>près une année de </a:t>
            </a:r>
            <a:r>
              <a:rPr lang="fr-CA" dirty="0"/>
              <a:t>pratique et de mise en </a:t>
            </a:r>
            <a:r>
              <a:rPr lang="fr-CA" dirty="0" err="1" smtClean="0"/>
              <a:t>oeuvre</a:t>
            </a:r>
            <a:r>
              <a:rPr lang="fr-CA" dirty="0" smtClean="0"/>
              <a:t>, </a:t>
            </a:r>
            <a:r>
              <a:rPr lang="fr-CA" dirty="0"/>
              <a:t>j'en viens à la conclusion que j'y parviendrai probablement </a:t>
            </a:r>
            <a:r>
              <a:rPr lang="fr-CA" dirty="0" smtClean="0"/>
              <a:t>dans un </a:t>
            </a:r>
            <a:r>
              <a:rPr lang="fr-CA" dirty="0"/>
              <a:t>délai de 3 ans. </a:t>
            </a:r>
            <a:r>
              <a:rPr lang="fr-CA" dirty="0" smtClean="0"/>
              <a:t> Je </a:t>
            </a:r>
            <a:r>
              <a:rPr lang="fr-CA" dirty="0"/>
              <a:t>demeure optimiste, alors qui sait</a:t>
            </a:r>
            <a:r>
              <a:rPr lang="fr-CA" dirty="0" smtClean="0"/>
              <a:t>?  </a:t>
            </a:r>
            <a:r>
              <a:rPr lang="fr-CA" dirty="0"/>
              <a:t>Peut-être y </a:t>
            </a:r>
            <a:r>
              <a:rPr lang="fr-CA" dirty="0" smtClean="0"/>
              <a:t>parviendrais-je plus rapidement.</a:t>
            </a:r>
            <a:endParaRPr lang="fr-CA" dirty="0"/>
          </a:p>
          <a:p>
            <a:r>
              <a:rPr lang="fr-CA" dirty="0" smtClean="0">
                <a:solidFill>
                  <a:schemeClr val="accent2"/>
                </a:solidFill>
              </a:rPr>
              <a:t>11</a:t>
            </a:r>
            <a:r>
              <a:rPr lang="fr-CA" dirty="0" smtClean="0"/>
              <a:t> </a:t>
            </a:r>
            <a:r>
              <a:rPr lang="fr-CA" dirty="0"/>
              <a:t>L'intégration des TIC en classe m'aide à changer mes </a:t>
            </a:r>
            <a:r>
              <a:rPr lang="fr-CA" dirty="0" smtClean="0"/>
              <a:t>pratiques pédagogiques</a:t>
            </a:r>
            <a:r>
              <a:rPr lang="fr-CA" dirty="0"/>
              <a:t>. </a:t>
            </a:r>
            <a:r>
              <a:rPr lang="fr-CA" dirty="0" smtClean="0"/>
              <a:t> </a:t>
            </a:r>
            <a:endParaRPr lang="fr-CA" dirty="0"/>
          </a:p>
          <a:p>
            <a:r>
              <a:rPr lang="fr-CA" dirty="0">
                <a:solidFill>
                  <a:schemeClr val="accent2"/>
                </a:solidFill>
              </a:rPr>
              <a:t>12</a:t>
            </a:r>
            <a:r>
              <a:rPr lang="fr-CA" dirty="0"/>
              <a:t> Le plus gros irritant est le contenu des examens qui ne correspond </a:t>
            </a:r>
            <a:r>
              <a:rPr lang="fr-CA" dirty="0" smtClean="0"/>
              <a:t>pas, pour </a:t>
            </a:r>
            <a:r>
              <a:rPr lang="fr-CA" dirty="0"/>
              <a:t>certaines </a:t>
            </a:r>
            <a:r>
              <a:rPr lang="fr-CA" dirty="0" smtClean="0"/>
              <a:t>questions, à </a:t>
            </a:r>
            <a:r>
              <a:rPr lang="fr-CA" dirty="0"/>
              <a:t>ce qui a été </a:t>
            </a:r>
            <a:r>
              <a:rPr lang="fr-CA" dirty="0" smtClean="0"/>
              <a:t>vu </a:t>
            </a:r>
            <a:r>
              <a:rPr lang="fr-CA" dirty="0"/>
              <a:t>en </a:t>
            </a:r>
            <a:r>
              <a:rPr lang="fr-CA" dirty="0" smtClean="0"/>
              <a:t>math CST </a:t>
            </a:r>
            <a:r>
              <a:rPr lang="fr-CA" dirty="0"/>
              <a:t>et </a:t>
            </a:r>
            <a:r>
              <a:rPr lang="fr-CA" dirty="0" smtClean="0"/>
              <a:t>SN </a:t>
            </a:r>
            <a:r>
              <a:rPr lang="fr-CA" dirty="0"/>
              <a:t>de </a:t>
            </a:r>
            <a:r>
              <a:rPr lang="fr-CA" dirty="0" smtClean="0"/>
              <a:t>4.</a:t>
            </a:r>
            <a:endParaRPr lang="fr-CA" dirty="0"/>
          </a:p>
          <a:p>
            <a:r>
              <a:rPr lang="fr-CA" dirty="0" smtClean="0"/>
              <a:t> </a:t>
            </a:r>
            <a:endParaRPr lang="fr-CA" dirty="0"/>
          </a:p>
        </p:txBody>
      </p:sp>
    </p:spTree>
    <p:extLst>
      <p:ext uri="{BB962C8B-B14F-4D97-AF65-F5344CB8AC3E}">
        <p14:creationId xmlns:p14="http://schemas.microsoft.com/office/powerpoint/2010/main" val="26762150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37D1D7B-70B5-9D4F-A9E5-525C1090DAAC}" type="datetime4">
              <a:rPr lang="en-US" smtClean="0"/>
              <a:t>May 7, 2018</a:t>
            </a:fld>
            <a:endParaRPr lang="en-US"/>
          </a:p>
        </p:txBody>
      </p:sp>
      <p:sp>
        <p:nvSpPr>
          <p:cNvPr id="3" name="Espace réservé du numéro de diapositive 2"/>
          <p:cNvSpPr>
            <a:spLocks noGrp="1"/>
          </p:cNvSpPr>
          <p:nvPr>
            <p:ph type="sldNum" sz="quarter" idx="12"/>
          </p:nvPr>
        </p:nvSpPr>
        <p:spPr/>
        <p:txBody>
          <a:bodyPr/>
          <a:lstStyle/>
          <a:p>
            <a:fld id="{7FE0505B-37A8-D24C-BEF3-C2D216B51C70}" type="slidenum">
              <a:rPr lang="en-US" smtClean="0"/>
              <a:pPr/>
              <a:t>34</a:t>
            </a:fld>
            <a:endParaRPr lang="en-US"/>
          </a:p>
        </p:txBody>
      </p:sp>
      <p:sp>
        <p:nvSpPr>
          <p:cNvPr id="4" name="Rectangle 3"/>
          <p:cNvSpPr/>
          <p:nvPr/>
        </p:nvSpPr>
        <p:spPr>
          <a:xfrm>
            <a:off x="0" y="4260"/>
            <a:ext cx="9144000" cy="4524315"/>
          </a:xfrm>
          <a:prstGeom prst="rect">
            <a:avLst/>
          </a:prstGeom>
        </p:spPr>
        <p:txBody>
          <a:bodyPr wrap="square">
            <a:spAutoFit/>
          </a:bodyPr>
          <a:lstStyle/>
          <a:p>
            <a:r>
              <a:rPr lang="fr-CA" dirty="0">
                <a:solidFill>
                  <a:schemeClr val="accent2"/>
                </a:solidFill>
              </a:rPr>
              <a:t>13</a:t>
            </a:r>
            <a:r>
              <a:rPr lang="fr-CA" dirty="0"/>
              <a:t> </a:t>
            </a:r>
            <a:r>
              <a:rPr lang="fr-CA" dirty="0" smtClean="0"/>
              <a:t>À </a:t>
            </a:r>
            <a:r>
              <a:rPr lang="fr-CA" dirty="0"/>
              <a:t>la question 8, la grille pourrait être </a:t>
            </a:r>
            <a:r>
              <a:rPr lang="fr-CA" dirty="0" smtClean="0"/>
              <a:t>améliorée, on </a:t>
            </a:r>
            <a:r>
              <a:rPr lang="fr-CA" dirty="0"/>
              <a:t>pourrait réduire le </a:t>
            </a:r>
            <a:r>
              <a:rPr lang="fr-CA" dirty="0" smtClean="0"/>
              <a:t>temps, c’est </a:t>
            </a:r>
            <a:r>
              <a:rPr lang="fr-CA" dirty="0"/>
              <a:t>un </a:t>
            </a:r>
            <a:r>
              <a:rPr lang="fr-CA" dirty="0" smtClean="0"/>
              <a:t>irritant.  </a:t>
            </a:r>
            <a:endParaRPr lang="fr-CA" dirty="0"/>
          </a:p>
          <a:p>
            <a:r>
              <a:rPr lang="fr-CA" dirty="0">
                <a:solidFill>
                  <a:schemeClr val="accent2"/>
                </a:solidFill>
              </a:rPr>
              <a:t>14</a:t>
            </a:r>
            <a:r>
              <a:rPr lang="fr-CA" dirty="0"/>
              <a:t> Les examens de CST et SN de 4e secondaire ne sont pas au point</a:t>
            </a:r>
            <a:r>
              <a:rPr lang="fr-CA" dirty="0" smtClean="0"/>
              <a:t>.  Nous devons </a:t>
            </a:r>
            <a:r>
              <a:rPr lang="fr-CA" dirty="0"/>
              <a:t>pallier avec </a:t>
            </a:r>
            <a:r>
              <a:rPr lang="fr-CA" dirty="0" smtClean="0"/>
              <a:t>des exercices d'appoint </a:t>
            </a:r>
            <a:r>
              <a:rPr lang="fr-CA" dirty="0"/>
              <a:t>qui permettent aux élèves de contourner des difficultés qui ne sont </a:t>
            </a:r>
            <a:r>
              <a:rPr lang="fr-CA" dirty="0" smtClean="0"/>
              <a:t>pas nécessaires </a:t>
            </a:r>
            <a:r>
              <a:rPr lang="fr-CA" dirty="0"/>
              <a:t>pour évaluer les compétences développées par l'adulte.</a:t>
            </a:r>
          </a:p>
          <a:p>
            <a:r>
              <a:rPr lang="fr-CA" dirty="0" smtClean="0">
                <a:solidFill>
                  <a:schemeClr val="accent2"/>
                </a:solidFill>
              </a:rPr>
              <a:t>15</a:t>
            </a:r>
            <a:r>
              <a:rPr lang="fr-CA" dirty="0" smtClean="0"/>
              <a:t> </a:t>
            </a:r>
            <a:r>
              <a:rPr lang="fr-CA" dirty="0"/>
              <a:t>Il y a encore beaucoup de travail à accomplir pour que ce soit bien pour les </a:t>
            </a:r>
            <a:r>
              <a:rPr lang="fr-CA" dirty="0" smtClean="0"/>
              <a:t>élèves en mathématiques </a:t>
            </a:r>
            <a:r>
              <a:rPr lang="fr-CA" dirty="0"/>
              <a:t>FBD de </a:t>
            </a:r>
            <a:r>
              <a:rPr lang="fr-CA" dirty="0" smtClean="0"/>
              <a:t>nos Centres FGA.  </a:t>
            </a:r>
            <a:endParaRPr lang="fr-CA" dirty="0"/>
          </a:p>
          <a:p>
            <a:r>
              <a:rPr lang="fr-CA" dirty="0">
                <a:solidFill>
                  <a:schemeClr val="accent2"/>
                </a:solidFill>
              </a:rPr>
              <a:t>16</a:t>
            </a:r>
            <a:r>
              <a:rPr lang="fr-CA" dirty="0"/>
              <a:t> </a:t>
            </a:r>
            <a:r>
              <a:rPr lang="fr-CA" dirty="0" smtClean="0"/>
              <a:t>Trop </a:t>
            </a:r>
            <a:r>
              <a:rPr lang="fr-CA" dirty="0"/>
              <a:t>d'élèves par classe pour bien répondre à tous (les élèves peuvent attendre une heure </a:t>
            </a:r>
            <a:r>
              <a:rPr lang="fr-CA" dirty="0" smtClean="0"/>
              <a:t>pour avoir  réponse </a:t>
            </a:r>
            <a:r>
              <a:rPr lang="fr-CA" dirty="0"/>
              <a:t>à leurs questions) - peu de matériel - beaucoup d'erreurs dans les livres, et </a:t>
            </a:r>
            <a:r>
              <a:rPr lang="fr-CA" dirty="0" smtClean="0"/>
              <a:t>pas suffisamment </a:t>
            </a:r>
            <a:r>
              <a:rPr lang="fr-CA" dirty="0"/>
              <a:t>d'explications pour les élèves autonomes - programmes </a:t>
            </a:r>
            <a:r>
              <a:rPr lang="fr-CA" dirty="0" smtClean="0"/>
              <a:t>vraiment  rehaussés</a:t>
            </a:r>
            <a:r>
              <a:rPr lang="fr-CA" dirty="0"/>
              <a:t>, je </a:t>
            </a:r>
            <a:r>
              <a:rPr lang="fr-CA" dirty="0" smtClean="0"/>
              <a:t>suis d'accord </a:t>
            </a:r>
            <a:r>
              <a:rPr lang="fr-CA" dirty="0"/>
              <a:t>à ne pas niveler par le bas, mais là, pour un sec.5 régulier, les maths de sec.4 sont très</a:t>
            </a:r>
          </a:p>
          <a:p>
            <a:r>
              <a:rPr lang="fr-CA" dirty="0"/>
              <a:t>poussées! </a:t>
            </a:r>
            <a:r>
              <a:rPr lang="fr-CA" dirty="0" smtClean="0"/>
              <a:t> Donc</a:t>
            </a:r>
            <a:r>
              <a:rPr lang="fr-CA" dirty="0"/>
              <a:t>, pour moi, programmes encore à revoir.....</a:t>
            </a:r>
          </a:p>
          <a:p>
            <a:r>
              <a:rPr lang="fr-CA" dirty="0" smtClean="0">
                <a:solidFill>
                  <a:schemeClr val="accent2"/>
                </a:solidFill>
              </a:rPr>
              <a:t>17</a:t>
            </a:r>
            <a:r>
              <a:rPr lang="fr-CA" dirty="0" smtClean="0"/>
              <a:t> </a:t>
            </a:r>
            <a:r>
              <a:rPr lang="fr-CA" dirty="0"/>
              <a:t>À L'APPROCHE DE MA RETRAITE JE ME TROUVE INCOMPÉTENTE DANS MON TRAVAIL. </a:t>
            </a:r>
            <a:r>
              <a:rPr lang="fr-CA" dirty="0" smtClean="0"/>
              <a:t> </a:t>
            </a:r>
            <a:endParaRPr lang="fr-CA" dirty="0"/>
          </a:p>
        </p:txBody>
      </p:sp>
    </p:spTree>
    <p:extLst>
      <p:ext uri="{BB962C8B-B14F-4D97-AF65-F5344CB8AC3E}">
        <p14:creationId xmlns:p14="http://schemas.microsoft.com/office/powerpoint/2010/main" val="18202917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37D1D7B-70B5-9D4F-A9E5-525C1090DAAC}" type="datetime4">
              <a:rPr lang="en-US" smtClean="0"/>
              <a:t>May 7, 2018</a:t>
            </a:fld>
            <a:endParaRPr lang="en-US"/>
          </a:p>
        </p:txBody>
      </p:sp>
      <p:sp>
        <p:nvSpPr>
          <p:cNvPr id="3" name="Espace réservé du numéro de diapositive 2"/>
          <p:cNvSpPr>
            <a:spLocks noGrp="1"/>
          </p:cNvSpPr>
          <p:nvPr>
            <p:ph type="sldNum" sz="quarter" idx="12"/>
          </p:nvPr>
        </p:nvSpPr>
        <p:spPr/>
        <p:txBody>
          <a:bodyPr/>
          <a:lstStyle/>
          <a:p>
            <a:fld id="{7FE0505B-37A8-D24C-BEF3-C2D216B51C70}" type="slidenum">
              <a:rPr lang="en-US" smtClean="0"/>
              <a:pPr/>
              <a:t>35</a:t>
            </a:fld>
            <a:endParaRPr lang="en-US"/>
          </a:p>
        </p:txBody>
      </p:sp>
      <p:sp>
        <p:nvSpPr>
          <p:cNvPr id="4" name="Rectangle 3"/>
          <p:cNvSpPr/>
          <p:nvPr/>
        </p:nvSpPr>
        <p:spPr>
          <a:xfrm>
            <a:off x="0" y="-8239"/>
            <a:ext cx="9144000" cy="5078313"/>
          </a:xfrm>
          <a:prstGeom prst="rect">
            <a:avLst/>
          </a:prstGeom>
        </p:spPr>
        <p:txBody>
          <a:bodyPr wrap="square">
            <a:spAutoFit/>
          </a:bodyPr>
          <a:lstStyle/>
          <a:p>
            <a:r>
              <a:rPr lang="fr-CA" b="1" dirty="0" smtClean="0"/>
              <a:t>COMMENTAIRES</a:t>
            </a:r>
            <a:r>
              <a:rPr lang="fr-CA" dirty="0" smtClean="0"/>
              <a:t> </a:t>
            </a:r>
            <a:r>
              <a:rPr lang="fr-CA" b="1" dirty="0" smtClean="0"/>
              <a:t>(ENSEIGNANTS</a:t>
            </a:r>
            <a:r>
              <a:rPr lang="fr-CA" b="1" dirty="0"/>
              <a:t>)</a:t>
            </a:r>
            <a:endParaRPr lang="fr-CA" dirty="0"/>
          </a:p>
          <a:p>
            <a:r>
              <a:rPr lang="fr-CA" b="1" i="1" u="sng" dirty="0" smtClean="0"/>
              <a:t>Pratique </a:t>
            </a:r>
            <a:r>
              <a:rPr lang="fr-CA" b="1" i="1" u="sng" dirty="0"/>
              <a:t>professionnelle :  (7 commentaires).</a:t>
            </a:r>
            <a:endParaRPr lang="fr-CA" dirty="0"/>
          </a:p>
          <a:p>
            <a:r>
              <a:rPr lang="fr-CA" dirty="0"/>
              <a:t>Niveau de compétence de l’enseignant.	</a:t>
            </a:r>
          </a:p>
          <a:p>
            <a:r>
              <a:rPr lang="fr-CA" dirty="0"/>
              <a:t>Les difficultés des élèves.</a:t>
            </a:r>
          </a:p>
          <a:p>
            <a:r>
              <a:rPr lang="fr-CA" dirty="0"/>
              <a:t>Insécurités face au changement de programme.</a:t>
            </a:r>
          </a:p>
          <a:p>
            <a:r>
              <a:rPr lang="fr-CA" dirty="0"/>
              <a:t>Élèves avec des  besoins particuliers.</a:t>
            </a:r>
          </a:p>
          <a:p>
            <a:r>
              <a:rPr lang="fr-CA" dirty="0"/>
              <a:t>Formation des enseignants.</a:t>
            </a:r>
          </a:p>
          <a:p>
            <a:pPr lvl="0"/>
            <a:r>
              <a:rPr lang="fr-CA" b="1" i="1" u="sng" dirty="0" smtClean="0"/>
              <a:t>Organisation </a:t>
            </a:r>
            <a:r>
              <a:rPr lang="fr-CA" b="1" i="1" u="sng" dirty="0"/>
              <a:t>scolaire :  (5 commentaires).</a:t>
            </a:r>
            <a:endParaRPr lang="fr-CA" dirty="0"/>
          </a:p>
          <a:p>
            <a:r>
              <a:rPr lang="fr-CA" dirty="0"/>
              <a:t>Ratio d’élèves.</a:t>
            </a:r>
          </a:p>
          <a:p>
            <a:r>
              <a:rPr lang="fr-CA" dirty="0"/>
              <a:t>Classes homogènes.</a:t>
            </a:r>
          </a:p>
          <a:p>
            <a:r>
              <a:rPr lang="fr-CA" dirty="0"/>
              <a:t>Ateliers.</a:t>
            </a:r>
          </a:p>
          <a:p>
            <a:pPr lvl="0"/>
            <a:r>
              <a:rPr lang="fr-CA" b="1" i="1" u="sng" dirty="0" smtClean="0"/>
              <a:t>Évaluation </a:t>
            </a:r>
            <a:r>
              <a:rPr lang="fr-CA" b="1" i="1" u="sng" dirty="0"/>
              <a:t>et correction : (9 commentaires).</a:t>
            </a:r>
            <a:endParaRPr lang="fr-CA" dirty="0"/>
          </a:p>
          <a:p>
            <a:r>
              <a:rPr lang="fr-CA" dirty="0"/>
              <a:t>Examens.</a:t>
            </a:r>
          </a:p>
          <a:p>
            <a:r>
              <a:rPr lang="fr-CA" dirty="0"/>
              <a:t>Grilles de correction.</a:t>
            </a:r>
          </a:p>
          <a:p>
            <a:pPr lvl="0"/>
            <a:r>
              <a:rPr lang="fr-CA" b="1" i="1" u="sng" dirty="0" smtClean="0"/>
              <a:t>Matériel </a:t>
            </a:r>
            <a:r>
              <a:rPr lang="fr-CA" b="1" i="1" u="sng" dirty="0"/>
              <a:t>disponible :  (4 commentaires).</a:t>
            </a:r>
            <a:endParaRPr lang="fr-CA" dirty="0"/>
          </a:p>
          <a:p>
            <a:r>
              <a:rPr lang="fr-CA" dirty="0"/>
              <a:t>Choix des maisons d’édition. </a:t>
            </a:r>
          </a:p>
          <a:p>
            <a:r>
              <a:rPr lang="fr-CA" dirty="0" smtClean="0"/>
              <a:t>Les </a:t>
            </a:r>
            <a:r>
              <a:rPr lang="fr-CA" dirty="0"/>
              <a:t>volumes, leur </a:t>
            </a:r>
            <a:r>
              <a:rPr lang="fr-CA" dirty="0" smtClean="0"/>
              <a:t>fonctionnement.  Ordinateur</a:t>
            </a:r>
            <a:r>
              <a:rPr lang="fr-CA" dirty="0"/>
              <a:t>, TIC.</a:t>
            </a:r>
          </a:p>
          <a:p>
            <a:r>
              <a:rPr lang="fr-CA" dirty="0"/>
              <a:t>Documents de révision, exercices supplémentaires, SAE</a:t>
            </a:r>
            <a:r>
              <a:rPr lang="fr-CA" dirty="0" smtClean="0"/>
              <a:t>.</a:t>
            </a:r>
            <a:endParaRPr lang="fr-CA" dirty="0"/>
          </a:p>
        </p:txBody>
      </p:sp>
    </p:spTree>
    <p:extLst>
      <p:ext uri="{BB962C8B-B14F-4D97-AF65-F5344CB8AC3E}">
        <p14:creationId xmlns:p14="http://schemas.microsoft.com/office/powerpoint/2010/main" val="4671382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37D1D7B-70B5-9D4F-A9E5-525C1090DAAC}" type="datetime4">
              <a:rPr lang="en-US" smtClean="0"/>
              <a:t>May 7, 2018</a:t>
            </a:fld>
            <a:endParaRPr lang="en-US"/>
          </a:p>
        </p:txBody>
      </p:sp>
      <p:sp>
        <p:nvSpPr>
          <p:cNvPr id="3" name="Espace réservé du numéro de diapositive 2"/>
          <p:cNvSpPr>
            <a:spLocks noGrp="1"/>
          </p:cNvSpPr>
          <p:nvPr>
            <p:ph type="sldNum" sz="quarter" idx="12"/>
          </p:nvPr>
        </p:nvSpPr>
        <p:spPr/>
        <p:txBody>
          <a:bodyPr/>
          <a:lstStyle/>
          <a:p>
            <a:fld id="{7FE0505B-37A8-D24C-BEF3-C2D216B51C70}" type="slidenum">
              <a:rPr lang="en-US" smtClean="0"/>
              <a:pPr/>
              <a:t>36</a:t>
            </a:fld>
            <a:endParaRPr lang="en-US"/>
          </a:p>
        </p:txBody>
      </p:sp>
      <p:sp>
        <p:nvSpPr>
          <p:cNvPr id="4" name="Rectangle 3"/>
          <p:cNvSpPr/>
          <p:nvPr/>
        </p:nvSpPr>
        <p:spPr>
          <a:xfrm>
            <a:off x="0" y="1"/>
            <a:ext cx="9144000" cy="4801314"/>
          </a:xfrm>
          <a:prstGeom prst="rect">
            <a:avLst/>
          </a:prstGeom>
        </p:spPr>
        <p:txBody>
          <a:bodyPr wrap="square">
            <a:spAutoFit/>
          </a:bodyPr>
          <a:lstStyle/>
          <a:p>
            <a:r>
              <a:rPr lang="fr-CA" b="1" dirty="0"/>
              <a:t>CITATIONS :</a:t>
            </a:r>
            <a:endParaRPr lang="fr-CA" dirty="0"/>
          </a:p>
          <a:p>
            <a:r>
              <a:rPr lang="fr-CA" sz="3200" dirty="0"/>
              <a:t>«L’implantation de la FBD comme tout nouveau programme ou toute nouvelle approche éducative nécessite un temps d’adaptation et d’appropriation</a:t>
            </a:r>
            <a:r>
              <a:rPr lang="fr-CA" sz="3200" dirty="0" smtClean="0"/>
              <a:t>.»</a:t>
            </a:r>
          </a:p>
          <a:p>
            <a:endParaRPr lang="fr-CA" sz="3200" dirty="0"/>
          </a:p>
          <a:p>
            <a:endParaRPr lang="fr-CA" sz="3200" dirty="0"/>
          </a:p>
          <a:p>
            <a:r>
              <a:rPr lang="fr-CA" sz="3200" dirty="0"/>
              <a:t>«Il y a encore beaucoup de travail à accomplir pour que ce soit bien pour les élèves.»</a:t>
            </a:r>
          </a:p>
        </p:txBody>
      </p:sp>
    </p:spTree>
    <p:extLst>
      <p:ext uri="{BB962C8B-B14F-4D97-AF65-F5344CB8AC3E}">
        <p14:creationId xmlns:p14="http://schemas.microsoft.com/office/powerpoint/2010/main" val="33977213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normAutofit fontScale="92500"/>
          </a:bodyPr>
          <a:lstStyle/>
          <a:p>
            <a:r>
              <a:rPr dirty="0" err="1"/>
              <a:t>Mathématiques</a:t>
            </a:r>
            <a:r>
              <a:rPr dirty="0"/>
              <a:t> FBD de </a:t>
            </a:r>
            <a:r>
              <a:rPr dirty="0" err="1"/>
              <a:t>votre</a:t>
            </a:r>
            <a:r>
              <a:rPr dirty="0"/>
              <a:t> Centre FGA (</a:t>
            </a:r>
            <a:r>
              <a:rPr dirty="0" err="1"/>
              <a:t>élèves</a:t>
            </a:r>
            <a:r>
              <a:rPr dirty="0"/>
              <a:t>)</a:t>
            </a:r>
          </a:p>
        </p:txBody>
      </p:sp>
      <p:sp>
        <p:nvSpPr>
          <p:cNvPr id="3" name="Text Placeholder 2"/>
          <p:cNvSpPr>
            <a:spLocks noGrp="1"/>
          </p:cNvSpPr>
          <p:nvPr>
            <p:ph type="body" sz="quarter" idx="12"/>
          </p:nvPr>
        </p:nvSpPr>
        <p:spPr/>
        <p:txBody>
          <a:bodyPr/>
          <a:lstStyle/>
          <a:p>
            <a:r>
              <a:t>mercredi 21 mars 2018</a:t>
            </a:r>
          </a:p>
        </p:txBody>
      </p:sp>
    </p:spTree>
    <p:extLst>
      <p:ext uri="{BB962C8B-B14F-4D97-AF65-F5344CB8AC3E}">
        <p14:creationId xmlns:p14="http://schemas.microsoft.com/office/powerpoint/2010/main" val="12867527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t>Date de création: samedi 27 janvier 2018</a:t>
            </a:r>
          </a:p>
        </p:txBody>
      </p:sp>
      <p:sp>
        <p:nvSpPr>
          <p:cNvPr id="3" name="Title 2"/>
          <p:cNvSpPr>
            <a:spLocks noGrp="1"/>
          </p:cNvSpPr>
          <p:nvPr>
            <p:ph type="title"/>
          </p:nvPr>
        </p:nvSpPr>
        <p:spPr/>
        <p:txBody>
          <a:bodyPr/>
          <a:lstStyle/>
          <a:p>
            <a:r>
              <a:t>30</a:t>
            </a:r>
          </a:p>
        </p:txBody>
      </p:sp>
      <p:sp>
        <p:nvSpPr>
          <p:cNvPr id="4" name="Text Placeholder 3"/>
          <p:cNvSpPr>
            <a:spLocks noGrp="1"/>
          </p:cNvSpPr>
          <p:nvPr>
            <p:ph type="body" sz="quarter" idx="17"/>
          </p:nvPr>
        </p:nvSpPr>
        <p:spPr/>
        <p:txBody>
          <a:bodyPr/>
          <a:lstStyle/>
          <a:p>
            <a:r>
              <a:t>Total des réponses</a:t>
            </a:r>
          </a:p>
        </p:txBody>
      </p:sp>
      <p:sp>
        <p:nvSpPr>
          <p:cNvPr id="5" name="Text Placeholder 4"/>
          <p:cNvSpPr>
            <a:spLocks noGrp="1"/>
          </p:cNvSpPr>
          <p:nvPr>
            <p:ph type="body" sz="quarter" idx="18"/>
          </p:nvPr>
        </p:nvSpPr>
        <p:spPr/>
        <p:txBody>
          <a:bodyPr/>
          <a:lstStyle/>
          <a:p>
            <a:r>
              <a:t>Réponses complètes: 30</a:t>
            </a:r>
          </a:p>
        </p:txBody>
      </p:sp>
    </p:spTree>
    <p:extLst>
      <p:ext uri="{BB962C8B-B14F-4D97-AF65-F5344CB8AC3E}">
        <p14:creationId xmlns:p14="http://schemas.microsoft.com/office/powerpoint/2010/main" val="3013152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Q1: Je suis un élève de mathématiques en secondaire :</a:t>
            </a:r>
          </a:p>
        </p:txBody>
      </p:sp>
      <p:sp>
        <p:nvSpPr>
          <p:cNvPr id="3" name="Content Placeholder 2"/>
          <p:cNvSpPr>
            <a:spLocks noGrp="1"/>
          </p:cNvSpPr>
          <p:nvPr>
            <p:ph idx="1"/>
          </p:nvPr>
        </p:nvSpPr>
        <p:spPr/>
        <p:txBody>
          <a:bodyPr/>
          <a:lstStyle/>
          <a:p>
            <a:r>
              <a:t>Réponses obtenues : 30    Question(s) ignorée(s) : 0</a:t>
            </a:r>
          </a:p>
        </p:txBody>
      </p:sp>
      <p:pic>
        <p:nvPicPr>
          <p:cNvPr id="4" name="Picture 3" descr="chart2492933000.png"/>
          <p:cNvPicPr>
            <a:picLocks noChangeAspect="1"/>
          </p:cNvPicPr>
          <p:nvPr/>
        </p:nvPicPr>
        <p:blipFill>
          <a:blip r:embed="rId2"/>
          <a:stretch>
            <a:fillRect/>
          </a:stretch>
        </p:blipFill>
        <p:spPr>
          <a:xfrm>
            <a:off x="1049658" y="1498492"/>
            <a:ext cx="5388428" cy="2630714"/>
          </a:xfrm>
          <a:prstGeom prst="rect">
            <a:avLst/>
          </a:prstGeom>
        </p:spPr>
      </p:pic>
    </p:spTree>
    <p:extLst>
      <p:ext uri="{BB962C8B-B14F-4D97-AF65-F5344CB8AC3E}">
        <p14:creationId xmlns:p14="http://schemas.microsoft.com/office/powerpoint/2010/main" val="4081482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Q1: Nombre d'années d'expérience à la FGA :</a:t>
            </a:r>
          </a:p>
        </p:txBody>
      </p:sp>
      <p:sp>
        <p:nvSpPr>
          <p:cNvPr id="3" name="Content Placeholder 2"/>
          <p:cNvSpPr>
            <a:spLocks noGrp="1"/>
          </p:cNvSpPr>
          <p:nvPr>
            <p:ph idx="1"/>
          </p:nvPr>
        </p:nvSpPr>
        <p:spPr/>
        <p:txBody>
          <a:bodyPr/>
          <a:lstStyle/>
          <a:p>
            <a:r>
              <a:t>Réponses obtenues : 38    Question(s) ignorée(s) : 0</a:t>
            </a:r>
          </a:p>
        </p:txBody>
      </p:sp>
      <p:pic>
        <p:nvPicPr>
          <p:cNvPr id="4" name="Picture 3" descr="chart2492798140.png"/>
          <p:cNvPicPr>
            <a:picLocks noChangeAspect="1"/>
          </p:cNvPicPr>
          <p:nvPr/>
        </p:nvPicPr>
        <p:blipFill>
          <a:blip r:embed="rId2"/>
          <a:stretch>
            <a:fillRect/>
          </a:stretch>
        </p:blipFill>
        <p:spPr>
          <a:xfrm>
            <a:off x="1049658" y="1498491"/>
            <a:ext cx="5388428" cy="3175000"/>
          </a:xfrm>
          <a:prstGeom prst="rect">
            <a:avLst/>
          </a:prstGeo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Q1: Je suis un élève de mathématiques en secondaire :</a:t>
            </a:r>
          </a:p>
        </p:txBody>
      </p:sp>
      <p:sp>
        <p:nvSpPr>
          <p:cNvPr id="3" name="Content Placeholder 2"/>
          <p:cNvSpPr>
            <a:spLocks noGrp="1"/>
          </p:cNvSpPr>
          <p:nvPr>
            <p:ph idx="1"/>
          </p:nvPr>
        </p:nvSpPr>
        <p:spPr/>
        <p:txBody>
          <a:bodyPr/>
          <a:lstStyle/>
          <a:p>
            <a:r>
              <a:t>Réponses obtenues : 30    Question(s) ignorée(s) : 0</a:t>
            </a:r>
          </a:p>
        </p:txBody>
      </p:sp>
      <p:pic>
        <p:nvPicPr>
          <p:cNvPr id="4" name="Picture 3" descr="table2492933000.png"/>
          <p:cNvPicPr>
            <a:picLocks noChangeAspect="1"/>
          </p:cNvPicPr>
          <p:nvPr/>
        </p:nvPicPr>
        <p:blipFill>
          <a:blip r:embed="rId2"/>
          <a:stretch>
            <a:fillRect/>
          </a:stretch>
        </p:blipFill>
        <p:spPr>
          <a:xfrm>
            <a:off x="1049658" y="1498492"/>
            <a:ext cx="5388428" cy="1297214"/>
          </a:xfrm>
          <a:prstGeom prst="rect">
            <a:avLst/>
          </a:prstGeom>
        </p:spPr>
      </p:pic>
    </p:spTree>
    <p:extLst>
      <p:ext uri="{BB962C8B-B14F-4D97-AF65-F5344CB8AC3E}">
        <p14:creationId xmlns:p14="http://schemas.microsoft.com/office/powerpoint/2010/main" val="35139929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Q2: Votre niveau de compétence en mathématiques s'est-il amélioré ?</a:t>
            </a:r>
          </a:p>
        </p:txBody>
      </p:sp>
      <p:sp>
        <p:nvSpPr>
          <p:cNvPr id="3" name="Content Placeholder 2"/>
          <p:cNvSpPr>
            <a:spLocks noGrp="1"/>
          </p:cNvSpPr>
          <p:nvPr>
            <p:ph idx="1"/>
          </p:nvPr>
        </p:nvSpPr>
        <p:spPr/>
        <p:txBody>
          <a:bodyPr/>
          <a:lstStyle/>
          <a:p>
            <a:r>
              <a:t>Réponses obtenues : 29    Question(s) ignorée(s) : 1</a:t>
            </a:r>
          </a:p>
        </p:txBody>
      </p:sp>
      <p:pic>
        <p:nvPicPr>
          <p:cNvPr id="4" name="Picture 3" descr="chart2492935270.png"/>
          <p:cNvPicPr>
            <a:picLocks noChangeAspect="1"/>
          </p:cNvPicPr>
          <p:nvPr/>
        </p:nvPicPr>
        <p:blipFill>
          <a:blip r:embed="rId2"/>
          <a:stretch>
            <a:fillRect/>
          </a:stretch>
        </p:blipFill>
        <p:spPr>
          <a:xfrm>
            <a:off x="1049658" y="1498495"/>
            <a:ext cx="5388428" cy="2267857"/>
          </a:xfrm>
          <a:prstGeom prst="rect">
            <a:avLst/>
          </a:prstGeom>
        </p:spPr>
      </p:pic>
    </p:spTree>
    <p:extLst>
      <p:ext uri="{BB962C8B-B14F-4D97-AF65-F5344CB8AC3E}">
        <p14:creationId xmlns:p14="http://schemas.microsoft.com/office/powerpoint/2010/main" val="28983692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Q2: Votre niveau de compétence en mathématiques s'est-il amélioré ?</a:t>
            </a:r>
          </a:p>
        </p:txBody>
      </p:sp>
      <p:sp>
        <p:nvSpPr>
          <p:cNvPr id="3" name="Content Placeholder 2"/>
          <p:cNvSpPr>
            <a:spLocks noGrp="1"/>
          </p:cNvSpPr>
          <p:nvPr>
            <p:ph idx="1"/>
          </p:nvPr>
        </p:nvSpPr>
        <p:spPr/>
        <p:txBody>
          <a:bodyPr/>
          <a:lstStyle/>
          <a:p>
            <a:r>
              <a:t>Réponses obtenues : 29    Question(s) ignorée(s) : 1</a:t>
            </a:r>
          </a:p>
        </p:txBody>
      </p:sp>
      <p:pic>
        <p:nvPicPr>
          <p:cNvPr id="4" name="Picture 3" descr="table2492935270.png"/>
          <p:cNvPicPr>
            <a:picLocks noChangeAspect="1"/>
          </p:cNvPicPr>
          <p:nvPr/>
        </p:nvPicPr>
        <p:blipFill>
          <a:blip r:embed="rId2"/>
          <a:stretch>
            <a:fillRect/>
          </a:stretch>
        </p:blipFill>
        <p:spPr>
          <a:xfrm>
            <a:off x="1049658" y="1498491"/>
            <a:ext cx="5388428" cy="1016000"/>
          </a:xfrm>
          <a:prstGeom prst="rect">
            <a:avLst/>
          </a:prstGeom>
        </p:spPr>
      </p:pic>
    </p:spTree>
    <p:extLst>
      <p:ext uri="{BB962C8B-B14F-4D97-AF65-F5344CB8AC3E}">
        <p14:creationId xmlns:p14="http://schemas.microsoft.com/office/powerpoint/2010/main" val="35147786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Q3: Je complète mon cahier :</a:t>
            </a:r>
          </a:p>
        </p:txBody>
      </p:sp>
      <p:sp>
        <p:nvSpPr>
          <p:cNvPr id="3" name="Content Placeholder 2"/>
          <p:cNvSpPr>
            <a:spLocks noGrp="1"/>
          </p:cNvSpPr>
          <p:nvPr>
            <p:ph idx="1"/>
          </p:nvPr>
        </p:nvSpPr>
        <p:spPr/>
        <p:txBody>
          <a:bodyPr/>
          <a:lstStyle/>
          <a:p>
            <a:r>
              <a:t>Réponses obtenues : 29    Question(s) ignorée(s) : 1</a:t>
            </a:r>
          </a:p>
        </p:txBody>
      </p:sp>
      <p:pic>
        <p:nvPicPr>
          <p:cNvPr id="4" name="Picture 3" descr="chart2492936960.png"/>
          <p:cNvPicPr>
            <a:picLocks noChangeAspect="1"/>
          </p:cNvPicPr>
          <p:nvPr/>
        </p:nvPicPr>
        <p:blipFill>
          <a:blip r:embed="rId2"/>
          <a:stretch>
            <a:fillRect/>
          </a:stretch>
        </p:blipFill>
        <p:spPr>
          <a:xfrm>
            <a:off x="1049658" y="1498491"/>
            <a:ext cx="5388428" cy="3356428"/>
          </a:xfrm>
          <a:prstGeom prst="rect">
            <a:avLst/>
          </a:prstGeom>
        </p:spPr>
      </p:pic>
    </p:spTree>
    <p:extLst>
      <p:ext uri="{BB962C8B-B14F-4D97-AF65-F5344CB8AC3E}">
        <p14:creationId xmlns:p14="http://schemas.microsoft.com/office/powerpoint/2010/main" val="12856416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Q3: Je complète mon cahier :</a:t>
            </a:r>
          </a:p>
        </p:txBody>
      </p:sp>
      <p:sp>
        <p:nvSpPr>
          <p:cNvPr id="3" name="Content Placeholder 2"/>
          <p:cNvSpPr>
            <a:spLocks noGrp="1"/>
          </p:cNvSpPr>
          <p:nvPr>
            <p:ph idx="1"/>
          </p:nvPr>
        </p:nvSpPr>
        <p:spPr/>
        <p:txBody>
          <a:bodyPr/>
          <a:lstStyle/>
          <a:p>
            <a:r>
              <a:t>Réponses obtenues : 29    Question(s) ignorée(s) : 1</a:t>
            </a:r>
          </a:p>
        </p:txBody>
      </p:sp>
      <p:pic>
        <p:nvPicPr>
          <p:cNvPr id="4" name="Picture 3" descr="table2492936960.png"/>
          <p:cNvPicPr>
            <a:picLocks noChangeAspect="1"/>
          </p:cNvPicPr>
          <p:nvPr/>
        </p:nvPicPr>
        <p:blipFill>
          <a:blip r:embed="rId2"/>
          <a:stretch>
            <a:fillRect/>
          </a:stretch>
        </p:blipFill>
        <p:spPr>
          <a:xfrm>
            <a:off x="1049658" y="1498492"/>
            <a:ext cx="5388428" cy="1578428"/>
          </a:xfrm>
          <a:prstGeom prst="rect">
            <a:avLst/>
          </a:prstGeom>
        </p:spPr>
      </p:pic>
    </p:spTree>
    <p:extLst>
      <p:ext uri="{BB962C8B-B14F-4D97-AF65-F5344CB8AC3E}">
        <p14:creationId xmlns:p14="http://schemas.microsoft.com/office/powerpoint/2010/main" val="28832337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Q4: Ma formation au Centre FGA est :</a:t>
            </a:r>
          </a:p>
        </p:txBody>
      </p:sp>
      <p:sp>
        <p:nvSpPr>
          <p:cNvPr id="3" name="Content Placeholder 2"/>
          <p:cNvSpPr>
            <a:spLocks noGrp="1"/>
          </p:cNvSpPr>
          <p:nvPr>
            <p:ph idx="1"/>
          </p:nvPr>
        </p:nvSpPr>
        <p:spPr/>
        <p:txBody>
          <a:bodyPr/>
          <a:lstStyle/>
          <a:p>
            <a:r>
              <a:t>Réponses obtenues : 29    Question(s) ignorée(s) : 1</a:t>
            </a:r>
          </a:p>
        </p:txBody>
      </p:sp>
      <p:pic>
        <p:nvPicPr>
          <p:cNvPr id="4" name="Picture 3" descr="chart2492939500.png"/>
          <p:cNvPicPr>
            <a:picLocks noChangeAspect="1"/>
          </p:cNvPicPr>
          <p:nvPr/>
        </p:nvPicPr>
        <p:blipFill>
          <a:blip r:embed="rId2"/>
          <a:stretch>
            <a:fillRect/>
          </a:stretch>
        </p:blipFill>
        <p:spPr>
          <a:xfrm>
            <a:off x="1049658" y="1498491"/>
            <a:ext cx="5388428" cy="3356428"/>
          </a:xfrm>
          <a:prstGeom prst="rect">
            <a:avLst/>
          </a:prstGeom>
        </p:spPr>
      </p:pic>
    </p:spTree>
    <p:extLst>
      <p:ext uri="{BB962C8B-B14F-4D97-AF65-F5344CB8AC3E}">
        <p14:creationId xmlns:p14="http://schemas.microsoft.com/office/powerpoint/2010/main" val="26339744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Q4: Ma formation au Centre FGA est :</a:t>
            </a:r>
          </a:p>
        </p:txBody>
      </p:sp>
      <p:sp>
        <p:nvSpPr>
          <p:cNvPr id="3" name="Content Placeholder 2"/>
          <p:cNvSpPr>
            <a:spLocks noGrp="1"/>
          </p:cNvSpPr>
          <p:nvPr>
            <p:ph idx="1"/>
          </p:nvPr>
        </p:nvSpPr>
        <p:spPr/>
        <p:txBody>
          <a:bodyPr/>
          <a:lstStyle/>
          <a:p>
            <a:r>
              <a:t>Réponses obtenues : 29    Question(s) ignorée(s) : 1</a:t>
            </a:r>
          </a:p>
        </p:txBody>
      </p:sp>
      <p:pic>
        <p:nvPicPr>
          <p:cNvPr id="4" name="Picture 3" descr="table2492939500.png"/>
          <p:cNvPicPr>
            <a:picLocks noChangeAspect="1"/>
          </p:cNvPicPr>
          <p:nvPr/>
        </p:nvPicPr>
        <p:blipFill>
          <a:blip r:embed="rId2"/>
          <a:stretch>
            <a:fillRect/>
          </a:stretch>
        </p:blipFill>
        <p:spPr>
          <a:xfrm>
            <a:off x="1049658" y="1498492"/>
            <a:ext cx="5388428" cy="1578428"/>
          </a:xfrm>
          <a:prstGeom prst="rect">
            <a:avLst/>
          </a:prstGeom>
        </p:spPr>
      </p:pic>
    </p:spTree>
    <p:extLst>
      <p:ext uri="{BB962C8B-B14F-4D97-AF65-F5344CB8AC3E}">
        <p14:creationId xmlns:p14="http://schemas.microsoft.com/office/powerpoint/2010/main" val="33012504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197708"/>
            <a:ext cx="8229600" cy="919279"/>
          </a:xfrm>
        </p:spPr>
        <p:txBody>
          <a:bodyPr>
            <a:normAutofit fontScale="90000"/>
          </a:bodyPr>
          <a:lstStyle/>
          <a:p>
            <a:r>
              <a:rPr dirty="0"/>
              <a:t>Q5: Les documents </a:t>
            </a:r>
            <a:r>
              <a:rPr dirty="0" err="1"/>
              <a:t>utilisés</a:t>
            </a:r>
            <a:r>
              <a:rPr dirty="0"/>
              <a:t> </a:t>
            </a:r>
            <a:r>
              <a:rPr dirty="0" err="1"/>
              <a:t>en</a:t>
            </a:r>
            <a:r>
              <a:rPr dirty="0"/>
              <a:t> </a:t>
            </a:r>
            <a:r>
              <a:rPr dirty="0" err="1"/>
              <a:t>classe</a:t>
            </a:r>
            <a:r>
              <a:rPr dirty="0"/>
              <a:t> (les guides de formation, les documents </a:t>
            </a:r>
            <a:r>
              <a:rPr dirty="0" err="1"/>
              <a:t>supplémentaires</a:t>
            </a:r>
            <a:r>
              <a:rPr dirty="0"/>
              <a:t> de </a:t>
            </a:r>
            <a:r>
              <a:rPr dirty="0" err="1"/>
              <a:t>révision</a:t>
            </a:r>
            <a:r>
              <a:rPr dirty="0"/>
              <a:t> et les situations </a:t>
            </a:r>
            <a:r>
              <a:rPr dirty="0" err="1"/>
              <a:t>d'apprentissage</a:t>
            </a:r>
            <a:r>
              <a:rPr dirty="0"/>
              <a:t>) </a:t>
            </a:r>
            <a:r>
              <a:rPr dirty="0" err="1"/>
              <a:t>vous</a:t>
            </a:r>
            <a:r>
              <a:rPr dirty="0"/>
              <a:t> </a:t>
            </a:r>
            <a:r>
              <a:rPr dirty="0" err="1"/>
              <a:t>préparent-ils</a:t>
            </a:r>
            <a:r>
              <a:rPr dirty="0"/>
              <a:t> </a:t>
            </a:r>
            <a:r>
              <a:rPr dirty="0" err="1"/>
              <a:t>bien</a:t>
            </a:r>
            <a:r>
              <a:rPr dirty="0"/>
              <a:t> à </a:t>
            </a:r>
            <a:r>
              <a:rPr dirty="0" err="1"/>
              <a:t>l'examen</a:t>
            </a:r>
            <a:r>
              <a:rPr dirty="0"/>
              <a:t> ?</a:t>
            </a:r>
          </a:p>
        </p:txBody>
      </p:sp>
      <p:sp>
        <p:nvSpPr>
          <p:cNvPr id="3" name="Content Placeholder 2"/>
          <p:cNvSpPr>
            <a:spLocks noGrp="1"/>
          </p:cNvSpPr>
          <p:nvPr>
            <p:ph idx="1"/>
          </p:nvPr>
        </p:nvSpPr>
        <p:spPr>
          <a:xfrm>
            <a:off x="115136" y="1240555"/>
            <a:ext cx="5332506" cy="249144"/>
          </a:xfrm>
        </p:spPr>
        <p:txBody>
          <a:bodyPr/>
          <a:lstStyle/>
          <a:p>
            <a:r>
              <a:rPr dirty="0" err="1"/>
              <a:t>Réponses</a:t>
            </a:r>
            <a:r>
              <a:rPr dirty="0"/>
              <a:t> </a:t>
            </a:r>
            <a:r>
              <a:rPr dirty="0" err="1"/>
              <a:t>obtenues</a:t>
            </a:r>
            <a:r>
              <a:rPr dirty="0"/>
              <a:t> : 29    Question(s) </a:t>
            </a:r>
            <a:r>
              <a:rPr dirty="0" err="1"/>
              <a:t>ignorée</a:t>
            </a:r>
            <a:r>
              <a:rPr dirty="0"/>
              <a:t>(s) : 1</a:t>
            </a:r>
          </a:p>
        </p:txBody>
      </p:sp>
      <p:pic>
        <p:nvPicPr>
          <p:cNvPr id="4" name="Picture 3" descr="chart2492948090.png"/>
          <p:cNvPicPr>
            <a:picLocks noChangeAspect="1"/>
          </p:cNvPicPr>
          <p:nvPr/>
        </p:nvPicPr>
        <p:blipFill>
          <a:blip r:embed="rId2"/>
          <a:stretch>
            <a:fillRect/>
          </a:stretch>
        </p:blipFill>
        <p:spPr>
          <a:xfrm>
            <a:off x="1093279" y="1472428"/>
            <a:ext cx="5388428" cy="3356428"/>
          </a:xfrm>
          <a:prstGeom prst="rect">
            <a:avLst/>
          </a:prstGeom>
        </p:spPr>
      </p:pic>
    </p:spTree>
    <p:extLst>
      <p:ext uri="{BB962C8B-B14F-4D97-AF65-F5344CB8AC3E}">
        <p14:creationId xmlns:p14="http://schemas.microsoft.com/office/powerpoint/2010/main" val="33642602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175737"/>
            <a:ext cx="8452215" cy="821041"/>
          </a:xfrm>
        </p:spPr>
        <p:txBody>
          <a:bodyPr>
            <a:normAutofit fontScale="90000"/>
          </a:bodyPr>
          <a:lstStyle/>
          <a:p>
            <a:r>
              <a:rPr dirty="0"/>
              <a:t>Q5: Les documents </a:t>
            </a:r>
            <a:r>
              <a:rPr dirty="0" err="1"/>
              <a:t>utilisés</a:t>
            </a:r>
            <a:r>
              <a:rPr dirty="0"/>
              <a:t> </a:t>
            </a:r>
            <a:r>
              <a:rPr dirty="0" err="1"/>
              <a:t>en</a:t>
            </a:r>
            <a:r>
              <a:rPr dirty="0"/>
              <a:t> </a:t>
            </a:r>
            <a:r>
              <a:rPr dirty="0" err="1"/>
              <a:t>classe</a:t>
            </a:r>
            <a:r>
              <a:rPr dirty="0"/>
              <a:t> (les guides de formation, les documents </a:t>
            </a:r>
            <a:r>
              <a:rPr dirty="0" err="1"/>
              <a:t>supplémentaires</a:t>
            </a:r>
            <a:r>
              <a:rPr dirty="0"/>
              <a:t> de </a:t>
            </a:r>
            <a:r>
              <a:rPr dirty="0" err="1"/>
              <a:t>révision</a:t>
            </a:r>
            <a:r>
              <a:rPr dirty="0"/>
              <a:t> et les situations </a:t>
            </a:r>
            <a:r>
              <a:rPr dirty="0" err="1"/>
              <a:t>d'apprentissage</a:t>
            </a:r>
            <a:r>
              <a:rPr dirty="0"/>
              <a:t>) </a:t>
            </a:r>
            <a:r>
              <a:rPr dirty="0" err="1"/>
              <a:t>vous</a:t>
            </a:r>
            <a:r>
              <a:rPr dirty="0"/>
              <a:t> </a:t>
            </a:r>
            <a:r>
              <a:rPr dirty="0" err="1"/>
              <a:t>préparent-ils</a:t>
            </a:r>
            <a:r>
              <a:rPr dirty="0"/>
              <a:t> </a:t>
            </a:r>
            <a:r>
              <a:rPr dirty="0" err="1"/>
              <a:t>bien</a:t>
            </a:r>
            <a:r>
              <a:rPr dirty="0"/>
              <a:t> à </a:t>
            </a:r>
            <a:r>
              <a:rPr dirty="0" err="1"/>
              <a:t>l'examen</a:t>
            </a:r>
            <a:r>
              <a:rPr dirty="0"/>
              <a:t> ?</a:t>
            </a:r>
          </a:p>
        </p:txBody>
      </p:sp>
      <p:sp>
        <p:nvSpPr>
          <p:cNvPr id="3" name="Content Placeholder 2"/>
          <p:cNvSpPr>
            <a:spLocks noGrp="1"/>
          </p:cNvSpPr>
          <p:nvPr>
            <p:ph idx="1"/>
          </p:nvPr>
        </p:nvSpPr>
        <p:spPr>
          <a:xfrm>
            <a:off x="115136" y="1115590"/>
            <a:ext cx="5332506" cy="249144"/>
          </a:xfrm>
        </p:spPr>
        <p:txBody>
          <a:bodyPr/>
          <a:lstStyle/>
          <a:p>
            <a:r>
              <a:rPr dirty="0" err="1"/>
              <a:t>Réponses</a:t>
            </a:r>
            <a:r>
              <a:rPr dirty="0"/>
              <a:t> </a:t>
            </a:r>
            <a:r>
              <a:rPr dirty="0" err="1"/>
              <a:t>obtenues</a:t>
            </a:r>
            <a:r>
              <a:rPr dirty="0"/>
              <a:t> : 29    Question(s) </a:t>
            </a:r>
            <a:r>
              <a:rPr dirty="0" err="1"/>
              <a:t>ignorée</a:t>
            </a:r>
            <a:r>
              <a:rPr dirty="0"/>
              <a:t>(s) : 1</a:t>
            </a:r>
          </a:p>
        </p:txBody>
      </p:sp>
      <p:pic>
        <p:nvPicPr>
          <p:cNvPr id="4" name="Picture 3" descr="table2492948090.png"/>
          <p:cNvPicPr>
            <a:picLocks noChangeAspect="1"/>
          </p:cNvPicPr>
          <p:nvPr/>
        </p:nvPicPr>
        <p:blipFill>
          <a:blip r:embed="rId2"/>
          <a:stretch>
            <a:fillRect/>
          </a:stretch>
        </p:blipFill>
        <p:spPr>
          <a:xfrm>
            <a:off x="1445074" y="1498492"/>
            <a:ext cx="5388428" cy="1578428"/>
          </a:xfrm>
          <a:prstGeom prst="rect">
            <a:avLst/>
          </a:prstGeom>
        </p:spPr>
      </p:pic>
    </p:spTree>
    <p:extLst>
      <p:ext uri="{BB962C8B-B14F-4D97-AF65-F5344CB8AC3E}">
        <p14:creationId xmlns:p14="http://schemas.microsoft.com/office/powerpoint/2010/main" val="26921061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Q6: Selon vous, les enseignants connaissent-ils bien le programme et vous préparent-ils bien aux examens ?</a:t>
            </a:r>
          </a:p>
        </p:txBody>
      </p:sp>
      <p:sp>
        <p:nvSpPr>
          <p:cNvPr id="3" name="Content Placeholder 2"/>
          <p:cNvSpPr>
            <a:spLocks noGrp="1"/>
          </p:cNvSpPr>
          <p:nvPr>
            <p:ph idx="1"/>
          </p:nvPr>
        </p:nvSpPr>
        <p:spPr/>
        <p:txBody>
          <a:bodyPr/>
          <a:lstStyle/>
          <a:p>
            <a:r>
              <a:t>Réponses obtenues : 29    Question(s) ignorée(s) : 1</a:t>
            </a:r>
          </a:p>
        </p:txBody>
      </p:sp>
      <p:pic>
        <p:nvPicPr>
          <p:cNvPr id="4" name="Picture 3" descr="chart2492950010.png"/>
          <p:cNvPicPr>
            <a:picLocks noChangeAspect="1"/>
          </p:cNvPicPr>
          <p:nvPr/>
        </p:nvPicPr>
        <p:blipFill>
          <a:blip r:embed="rId2"/>
          <a:stretch>
            <a:fillRect/>
          </a:stretch>
        </p:blipFill>
        <p:spPr>
          <a:xfrm>
            <a:off x="1049658" y="1498491"/>
            <a:ext cx="5388428" cy="3356428"/>
          </a:xfrm>
          <a:prstGeom prst="rect">
            <a:avLst/>
          </a:prstGeom>
        </p:spPr>
      </p:pic>
    </p:spTree>
    <p:extLst>
      <p:ext uri="{BB962C8B-B14F-4D97-AF65-F5344CB8AC3E}">
        <p14:creationId xmlns:p14="http://schemas.microsoft.com/office/powerpoint/2010/main" val="3370831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Q1: Nombre d'années d'expérience à la FGA :</a:t>
            </a:r>
          </a:p>
        </p:txBody>
      </p:sp>
      <p:sp>
        <p:nvSpPr>
          <p:cNvPr id="3" name="Content Placeholder 2"/>
          <p:cNvSpPr>
            <a:spLocks noGrp="1"/>
          </p:cNvSpPr>
          <p:nvPr>
            <p:ph idx="1"/>
          </p:nvPr>
        </p:nvSpPr>
        <p:spPr/>
        <p:txBody>
          <a:bodyPr/>
          <a:lstStyle/>
          <a:p>
            <a:r>
              <a:t>Réponses obtenues : 38    Question(s) ignorée(s) : 0</a:t>
            </a:r>
          </a:p>
        </p:txBody>
      </p:sp>
      <p:pic>
        <p:nvPicPr>
          <p:cNvPr id="4" name="Picture 3" descr="table2492798140.png"/>
          <p:cNvPicPr>
            <a:picLocks noChangeAspect="1"/>
          </p:cNvPicPr>
          <p:nvPr/>
        </p:nvPicPr>
        <p:blipFill>
          <a:blip r:embed="rId2"/>
          <a:stretch>
            <a:fillRect/>
          </a:stretch>
        </p:blipFill>
        <p:spPr>
          <a:xfrm>
            <a:off x="1049658" y="1498492"/>
            <a:ext cx="5388428" cy="1859642"/>
          </a:xfrm>
          <a:prstGeom prst="rect">
            <a:avLst/>
          </a:prstGeom>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Q6: Selon vous, les enseignants connaissent-ils bien le programme et vous préparent-ils bien aux examens ?</a:t>
            </a:r>
          </a:p>
        </p:txBody>
      </p:sp>
      <p:sp>
        <p:nvSpPr>
          <p:cNvPr id="3" name="Content Placeholder 2"/>
          <p:cNvSpPr>
            <a:spLocks noGrp="1"/>
          </p:cNvSpPr>
          <p:nvPr>
            <p:ph idx="1"/>
          </p:nvPr>
        </p:nvSpPr>
        <p:spPr/>
        <p:txBody>
          <a:bodyPr/>
          <a:lstStyle/>
          <a:p>
            <a:r>
              <a:t>Réponses obtenues : 29    Question(s) ignorée(s) : 1</a:t>
            </a:r>
          </a:p>
        </p:txBody>
      </p:sp>
      <p:pic>
        <p:nvPicPr>
          <p:cNvPr id="4" name="Picture 3" descr="table2492950010.png"/>
          <p:cNvPicPr>
            <a:picLocks noChangeAspect="1"/>
          </p:cNvPicPr>
          <p:nvPr/>
        </p:nvPicPr>
        <p:blipFill>
          <a:blip r:embed="rId2"/>
          <a:stretch>
            <a:fillRect/>
          </a:stretch>
        </p:blipFill>
        <p:spPr>
          <a:xfrm>
            <a:off x="1049658" y="1498492"/>
            <a:ext cx="5388428" cy="1578428"/>
          </a:xfrm>
          <a:prstGeom prst="rect">
            <a:avLst/>
          </a:prstGeom>
        </p:spPr>
      </p:pic>
    </p:spTree>
    <p:extLst>
      <p:ext uri="{BB962C8B-B14F-4D97-AF65-F5344CB8AC3E}">
        <p14:creationId xmlns:p14="http://schemas.microsoft.com/office/powerpoint/2010/main" val="279037626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Q7: Selon vous, votre résultat d'examen correspond-il à votre niveau de compétence en mathématiques ?</a:t>
            </a:r>
          </a:p>
        </p:txBody>
      </p:sp>
      <p:sp>
        <p:nvSpPr>
          <p:cNvPr id="3" name="Content Placeholder 2"/>
          <p:cNvSpPr>
            <a:spLocks noGrp="1"/>
          </p:cNvSpPr>
          <p:nvPr>
            <p:ph idx="1"/>
          </p:nvPr>
        </p:nvSpPr>
        <p:spPr/>
        <p:txBody>
          <a:bodyPr/>
          <a:lstStyle/>
          <a:p>
            <a:r>
              <a:t>Réponses obtenues : 29    Question(s) ignorée(s) : 1</a:t>
            </a:r>
          </a:p>
        </p:txBody>
      </p:sp>
      <p:pic>
        <p:nvPicPr>
          <p:cNvPr id="4" name="Picture 3" descr="chart2492956140.png"/>
          <p:cNvPicPr>
            <a:picLocks noChangeAspect="1"/>
          </p:cNvPicPr>
          <p:nvPr/>
        </p:nvPicPr>
        <p:blipFill>
          <a:blip r:embed="rId2"/>
          <a:stretch>
            <a:fillRect/>
          </a:stretch>
        </p:blipFill>
        <p:spPr>
          <a:xfrm>
            <a:off x="1049658" y="1498491"/>
            <a:ext cx="5388428" cy="3175000"/>
          </a:xfrm>
          <a:prstGeom prst="rect">
            <a:avLst/>
          </a:prstGeom>
        </p:spPr>
      </p:pic>
    </p:spTree>
    <p:extLst>
      <p:ext uri="{BB962C8B-B14F-4D97-AF65-F5344CB8AC3E}">
        <p14:creationId xmlns:p14="http://schemas.microsoft.com/office/powerpoint/2010/main" val="20263262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Q7: Selon vous, votre résultat d'examen correspond-il à votre niveau de compétence en mathématiques ?</a:t>
            </a:r>
          </a:p>
        </p:txBody>
      </p:sp>
      <p:sp>
        <p:nvSpPr>
          <p:cNvPr id="3" name="Content Placeholder 2"/>
          <p:cNvSpPr>
            <a:spLocks noGrp="1"/>
          </p:cNvSpPr>
          <p:nvPr>
            <p:ph idx="1"/>
          </p:nvPr>
        </p:nvSpPr>
        <p:spPr/>
        <p:txBody>
          <a:bodyPr/>
          <a:lstStyle/>
          <a:p>
            <a:r>
              <a:t>Réponses obtenues : 29    Question(s) ignorée(s) : 1</a:t>
            </a:r>
          </a:p>
        </p:txBody>
      </p:sp>
      <p:pic>
        <p:nvPicPr>
          <p:cNvPr id="4" name="Picture 3" descr="table2492956140.png"/>
          <p:cNvPicPr>
            <a:picLocks noChangeAspect="1"/>
          </p:cNvPicPr>
          <p:nvPr/>
        </p:nvPicPr>
        <p:blipFill>
          <a:blip r:embed="rId2"/>
          <a:stretch>
            <a:fillRect/>
          </a:stretch>
        </p:blipFill>
        <p:spPr>
          <a:xfrm>
            <a:off x="1049658" y="1498492"/>
            <a:ext cx="5388428" cy="1859642"/>
          </a:xfrm>
          <a:prstGeom prst="rect">
            <a:avLst/>
          </a:prstGeom>
        </p:spPr>
      </p:pic>
    </p:spTree>
    <p:extLst>
      <p:ext uri="{BB962C8B-B14F-4D97-AF65-F5344CB8AC3E}">
        <p14:creationId xmlns:p14="http://schemas.microsoft.com/office/powerpoint/2010/main" val="39797317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37D1D7B-70B5-9D4F-A9E5-525C1090DAAC}" type="datetime4">
              <a:rPr lang="en-US" smtClean="0"/>
              <a:t>May 7, 2018</a:t>
            </a:fld>
            <a:endParaRPr lang="en-US"/>
          </a:p>
        </p:txBody>
      </p:sp>
      <p:sp>
        <p:nvSpPr>
          <p:cNvPr id="3" name="Espace réservé du numéro de diapositive 2"/>
          <p:cNvSpPr>
            <a:spLocks noGrp="1"/>
          </p:cNvSpPr>
          <p:nvPr>
            <p:ph type="sldNum" sz="quarter" idx="12"/>
          </p:nvPr>
        </p:nvSpPr>
        <p:spPr/>
        <p:txBody>
          <a:bodyPr/>
          <a:lstStyle/>
          <a:p>
            <a:fld id="{7FE0505B-37A8-D24C-BEF3-C2D216B51C70}" type="slidenum">
              <a:rPr lang="en-US" smtClean="0"/>
              <a:pPr/>
              <a:t>53</a:t>
            </a:fld>
            <a:endParaRPr lang="en-US"/>
          </a:p>
        </p:txBody>
      </p:sp>
      <p:sp>
        <p:nvSpPr>
          <p:cNvPr id="4" name="Rectangle 3"/>
          <p:cNvSpPr/>
          <p:nvPr/>
        </p:nvSpPr>
        <p:spPr>
          <a:xfrm>
            <a:off x="0" y="0"/>
            <a:ext cx="9144000" cy="5078313"/>
          </a:xfrm>
          <a:prstGeom prst="rect">
            <a:avLst/>
          </a:prstGeom>
        </p:spPr>
        <p:txBody>
          <a:bodyPr wrap="square">
            <a:spAutoFit/>
          </a:bodyPr>
          <a:lstStyle/>
          <a:p>
            <a:r>
              <a:rPr lang="fr-CA" dirty="0" smtClean="0">
                <a:solidFill>
                  <a:schemeClr val="accent2"/>
                </a:solidFill>
              </a:rPr>
              <a:t>1</a:t>
            </a:r>
            <a:r>
              <a:rPr lang="fr-CA" dirty="0" smtClean="0"/>
              <a:t> J’ai </a:t>
            </a:r>
            <a:r>
              <a:rPr lang="fr-CA" dirty="0"/>
              <a:t>trouvé le nouveau programme plus difficile parce que c`est pas les </a:t>
            </a:r>
            <a:r>
              <a:rPr lang="fr-CA" dirty="0" smtClean="0"/>
              <a:t>mêmes notions </a:t>
            </a:r>
            <a:r>
              <a:rPr lang="fr-CA" dirty="0"/>
              <a:t>que le </a:t>
            </a:r>
            <a:r>
              <a:rPr lang="fr-CA" dirty="0" smtClean="0"/>
              <a:t>vieux  programme </a:t>
            </a:r>
            <a:r>
              <a:rPr lang="fr-CA" dirty="0"/>
              <a:t>et il faut tout revoir pour bien comprendre et redémarrer correctement.</a:t>
            </a:r>
          </a:p>
          <a:p>
            <a:r>
              <a:rPr lang="fr-CA" dirty="0" smtClean="0">
                <a:solidFill>
                  <a:schemeClr val="accent2"/>
                </a:solidFill>
              </a:rPr>
              <a:t>2</a:t>
            </a:r>
            <a:r>
              <a:rPr lang="fr-CA" dirty="0" smtClean="0"/>
              <a:t> Le </a:t>
            </a:r>
            <a:r>
              <a:rPr lang="fr-CA" dirty="0"/>
              <a:t>cahier (Intervalle) dans la nouvelle </a:t>
            </a:r>
            <a:r>
              <a:rPr lang="fr-CA" dirty="0" smtClean="0"/>
              <a:t>réforme </a:t>
            </a:r>
            <a:r>
              <a:rPr lang="fr-CA" dirty="0"/>
              <a:t>est très complexe</a:t>
            </a:r>
            <a:r>
              <a:rPr lang="fr-CA" dirty="0" smtClean="0"/>
              <a:t>.  Il </a:t>
            </a:r>
            <a:r>
              <a:rPr lang="fr-CA" dirty="0"/>
              <a:t>y a des matières dont </a:t>
            </a:r>
            <a:r>
              <a:rPr lang="fr-CA" dirty="0" smtClean="0"/>
              <a:t>même l'enseignant </a:t>
            </a:r>
            <a:r>
              <a:rPr lang="fr-CA" dirty="0"/>
              <a:t>ignore ou cherche </a:t>
            </a:r>
            <a:r>
              <a:rPr lang="fr-CA" dirty="0" smtClean="0"/>
              <a:t>à </a:t>
            </a:r>
            <a:r>
              <a:rPr lang="fr-CA" dirty="0"/>
              <a:t>comprendre, bref ce cahier nous donne trop de </a:t>
            </a:r>
            <a:r>
              <a:rPr lang="fr-CA" dirty="0" smtClean="0"/>
              <a:t>notions </a:t>
            </a:r>
            <a:r>
              <a:rPr lang="fr-CA" dirty="0"/>
              <a:t>à</a:t>
            </a:r>
            <a:r>
              <a:rPr lang="fr-CA" dirty="0" smtClean="0"/>
              <a:t> apprendre </a:t>
            </a:r>
            <a:r>
              <a:rPr lang="fr-CA" dirty="0"/>
              <a:t>d'un seul coup</a:t>
            </a:r>
            <a:r>
              <a:rPr lang="fr-CA" dirty="0" smtClean="0"/>
              <a:t>.  </a:t>
            </a:r>
            <a:r>
              <a:rPr lang="fr-CA" dirty="0"/>
              <a:t>Je </a:t>
            </a:r>
            <a:r>
              <a:rPr lang="fr-CA" dirty="0" smtClean="0"/>
              <a:t>recommande </a:t>
            </a:r>
            <a:r>
              <a:rPr lang="fr-CA" dirty="0"/>
              <a:t>fortement qu'ils </a:t>
            </a:r>
            <a:r>
              <a:rPr lang="fr-CA" dirty="0" smtClean="0"/>
              <a:t>révisent </a:t>
            </a:r>
            <a:r>
              <a:rPr lang="fr-CA" dirty="0"/>
              <a:t>le cahier et </a:t>
            </a:r>
            <a:r>
              <a:rPr lang="fr-CA" dirty="0" smtClean="0"/>
              <a:t>qu'ils </a:t>
            </a:r>
            <a:r>
              <a:rPr lang="fr-CA" dirty="0"/>
              <a:t>le </a:t>
            </a:r>
            <a:r>
              <a:rPr lang="fr-CA" dirty="0" smtClean="0"/>
              <a:t>corrigent pour qu'ils puissent faciliter </a:t>
            </a:r>
            <a:r>
              <a:rPr lang="fr-CA" dirty="0"/>
              <a:t>l'apprentissage.</a:t>
            </a:r>
          </a:p>
          <a:p>
            <a:r>
              <a:rPr lang="fr-CA" dirty="0" smtClean="0">
                <a:solidFill>
                  <a:schemeClr val="accent2"/>
                </a:solidFill>
              </a:rPr>
              <a:t>3</a:t>
            </a:r>
            <a:r>
              <a:rPr lang="fr-CA" dirty="0" smtClean="0"/>
              <a:t> Très difficile </a:t>
            </a:r>
            <a:r>
              <a:rPr lang="fr-CA" dirty="0"/>
              <a:t>la </a:t>
            </a:r>
            <a:r>
              <a:rPr lang="fr-CA" dirty="0" smtClean="0"/>
              <a:t>nouvelle </a:t>
            </a:r>
            <a:r>
              <a:rPr lang="fr-CA" dirty="0"/>
              <a:t>formation et très </a:t>
            </a:r>
            <a:r>
              <a:rPr lang="fr-CA" dirty="0" smtClean="0"/>
              <a:t>complexe.  </a:t>
            </a:r>
            <a:endParaRPr lang="fr-CA" dirty="0"/>
          </a:p>
          <a:p>
            <a:r>
              <a:rPr lang="fr-CA" dirty="0">
                <a:solidFill>
                  <a:schemeClr val="accent2"/>
                </a:solidFill>
              </a:rPr>
              <a:t>4</a:t>
            </a:r>
            <a:r>
              <a:rPr lang="fr-CA" dirty="0"/>
              <a:t> </a:t>
            </a:r>
            <a:r>
              <a:rPr lang="fr-CA" dirty="0" smtClean="0"/>
              <a:t>Explication </a:t>
            </a:r>
            <a:r>
              <a:rPr lang="fr-CA" dirty="0"/>
              <a:t>mal </a:t>
            </a:r>
            <a:r>
              <a:rPr lang="fr-CA" dirty="0" smtClean="0"/>
              <a:t>distinguée, </a:t>
            </a:r>
            <a:r>
              <a:rPr lang="fr-CA" dirty="0"/>
              <a:t>pas </a:t>
            </a:r>
            <a:r>
              <a:rPr lang="fr-CA" dirty="0" smtClean="0"/>
              <a:t>suffisamment d'exercices.  </a:t>
            </a:r>
            <a:endParaRPr lang="fr-CA" dirty="0"/>
          </a:p>
          <a:p>
            <a:r>
              <a:rPr lang="fr-CA" dirty="0">
                <a:solidFill>
                  <a:schemeClr val="accent2"/>
                </a:solidFill>
              </a:rPr>
              <a:t>5</a:t>
            </a:r>
            <a:r>
              <a:rPr lang="fr-CA" dirty="0"/>
              <a:t> </a:t>
            </a:r>
            <a:r>
              <a:rPr lang="fr-CA" dirty="0" smtClean="0"/>
              <a:t>Il </a:t>
            </a:r>
            <a:r>
              <a:rPr lang="fr-CA" dirty="0"/>
              <a:t>n'y a pas assez </a:t>
            </a:r>
            <a:r>
              <a:rPr lang="fr-CA" dirty="0" smtClean="0"/>
              <a:t>d'explications </a:t>
            </a:r>
            <a:r>
              <a:rPr lang="fr-CA" dirty="0"/>
              <a:t>et </a:t>
            </a:r>
            <a:r>
              <a:rPr lang="fr-CA" dirty="0" smtClean="0"/>
              <a:t>d'exemples, </a:t>
            </a:r>
            <a:r>
              <a:rPr lang="fr-CA" dirty="0"/>
              <a:t>ce qui fait que j'ai plus de </a:t>
            </a:r>
            <a:r>
              <a:rPr lang="fr-CA" dirty="0" smtClean="0"/>
              <a:t>difficulté à comprendre des fois.</a:t>
            </a:r>
            <a:endParaRPr lang="fr-CA" dirty="0"/>
          </a:p>
          <a:p>
            <a:r>
              <a:rPr lang="fr-CA" dirty="0" smtClean="0">
                <a:solidFill>
                  <a:schemeClr val="accent2"/>
                </a:solidFill>
              </a:rPr>
              <a:t>6</a:t>
            </a:r>
            <a:r>
              <a:rPr lang="fr-CA" dirty="0" smtClean="0"/>
              <a:t> </a:t>
            </a:r>
            <a:r>
              <a:rPr lang="fr-CA" dirty="0"/>
              <a:t>Les explications du cahier ne sont pas assez claire. </a:t>
            </a:r>
            <a:r>
              <a:rPr lang="fr-CA" dirty="0" smtClean="0"/>
              <a:t> De </a:t>
            </a:r>
            <a:r>
              <a:rPr lang="fr-CA" dirty="0"/>
              <a:t>plus, il n'y a pas assez </a:t>
            </a:r>
            <a:r>
              <a:rPr lang="fr-CA" dirty="0" smtClean="0"/>
              <a:t>d'exemples </a:t>
            </a:r>
            <a:r>
              <a:rPr lang="fr-CA" dirty="0"/>
              <a:t>afin </a:t>
            </a:r>
            <a:r>
              <a:rPr lang="fr-CA" dirty="0" smtClean="0"/>
              <a:t>de faciliter  </a:t>
            </a:r>
            <a:r>
              <a:rPr lang="fr-CA" dirty="0"/>
              <a:t>la compréhension de l'élève.</a:t>
            </a:r>
          </a:p>
          <a:p>
            <a:r>
              <a:rPr lang="fr-CA" dirty="0" smtClean="0">
                <a:solidFill>
                  <a:schemeClr val="accent2"/>
                </a:solidFill>
              </a:rPr>
              <a:t>7</a:t>
            </a:r>
            <a:r>
              <a:rPr lang="fr-CA" dirty="0" smtClean="0"/>
              <a:t> </a:t>
            </a:r>
            <a:r>
              <a:rPr lang="fr-CA" dirty="0"/>
              <a:t>Sans l'aide du professeur et sans les ateliers supplémentaires cela </a:t>
            </a:r>
            <a:r>
              <a:rPr lang="fr-CA" dirty="0" smtClean="0"/>
              <a:t>n'aurait </a:t>
            </a:r>
            <a:r>
              <a:rPr lang="fr-CA" dirty="0"/>
              <a:t>pas été possible</a:t>
            </a:r>
            <a:r>
              <a:rPr lang="fr-CA" dirty="0" smtClean="0"/>
              <a:t>.  J'ai passé </a:t>
            </a:r>
            <a:r>
              <a:rPr lang="fr-CA" dirty="0"/>
              <a:t>plus de 260 heures dans ce cahier (3151 l'intervalle ) et plus de 25 heures en ateliers </a:t>
            </a:r>
            <a:r>
              <a:rPr lang="fr-CA" dirty="0" smtClean="0"/>
              <a:t>avec le </a:t>
            </a:r>
            <a:r>
              <a:rPr lang="fr-CA" dirty="0"/>
              <a:t>professeur, le cahier est très mal conçu, les explications sont mal </a:t>
            </a:r>
            <a:r>
              <a:rPr lang="fr-CA" dirty="0" smtClean="0"/>
              <a:t>faites </a:t>
            </a:r>
            <a:r>
              <a:rPr lang="fr-CA" dirty="0"/>
              <a:t>et on passe </a:t>
            </a:r>
            <a:r>
              <a:rPr lang="fr-CA" dirty="0" smtClean="0"/>
              <a:t>du coq-à-l'âne </a:t>
            </a:r>
            <a:r>
              <a:rPr lang="fr-CA" dirty="0"/>
              <a:t>avec les exercices. </a:t>
            </a:r>
          </a:p>
        </p:txBody>
      </p:sp>
    </p:spTree>
    <p:extLst>
      <p:ext uri="{BB962C8B-B14F-4D97-AF65-F5344CB8AC3E}">
        <p14:creationId xmlns:p14="http://schemas.microsoft.com/office/powerpoint/2010/main" val="24215292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37D1D7B-70B5-9D4F-A9E5-525C1090DAAC}" type="datetime4">
              <a:rPr lang="en-US" smtClean="0"/>
              <a:t>May 7, 2018</a:t>
            </a:fld>
            <a:endParaRPr lang="en-US"/>
          </a:p>
        </p:txBody>
      </p:sp>
      <p:sp>
        <p:nvSpPr>
          <p:cNvPr id="3" name="Espace réservé du numéro de diapositive 2"/>
          <p:cNvSpPr>
            <a:spLocks noGrp="1"/>
          </p:cNvSpPr>
          <p:nvPr>
            <p:ph type="sldNum" sz="quarter" idx="12"/>
          </p:nvPr>
        </p:nvSpPr>
        <p:spPr/>
        <p:txBody>
          <a:bodyPr/>
          <a:lstStyle/>
          <a:p>
            <a:fld id="{7FE0505B-37A8-D24C-BEF3-C2D216B51C70}" type="slidenum">
              <a:rPr lang="en-US" smtClean="0"/>
              <a:pPr/>
              <a:t>54</a:t>
            </a:fld>
            <a:endParaRPr lang="en-US"/>
          </a:p>
        </p:txBody>
      </p:sp>
      <p:sp>
        <p:nvSpPr>
          <p:cNvPr id="4" name="Rectangle 3"/>
          <p:cNvSpPr/>
          <p:nvPr/>
        </p:nvSpPr>
        <p:spPr>
          <a:xfrm>
            <a:off x="-1" y="0"/>
            <a:ext cx="9144001" cy="4247317"/>
          </a:xfrm>
          <a:prstGeom prst="rect">
            <a:avLst/>
          </a:prstGeom>
        </p:spPr>
        <p:txBody>
          <a:bodyPr wrap="square">
            <a:spAutoFit/>
          </a:bodyPr>
          <a:lstStyle/>
          <a:p>
            <a:r>
              <a:rPr lang="fr-CA" dirty="0"/>
              <a:t>Personnellement, comme premier livre de secondaire 3, j'ai trouvé cela extrêmement difficile comme nouvelle entrée en matière </a:t>
            </a:r>
            <a:r>
              <a:rPr lang="fr-CA" dirty="0" smtClean="0"/>
              <a:t>!  </a:t>
            </a:r>
            <a:r>
              <a:rPr lang="fr-CA" dirty="0"/>
              <a:t>Malgré </a:t>
            </a:r>
            <a:r>
              <a:rPr lang="fr-CA" dirty="0" smtClean="0"/>
              <a:t>tout, </a:t>
            </a:r>
            <a:r>
              <a:rPr lang="fr-CA" dirty="0"/>
              <a:t>j'ai quand même passé </a:t>
            </a:r>
            <a:r>
              <a:rPr lang="fr-CA" dirty="0" smtClean="0"/>
              <a:t>à </a:t>
            </a:r>
            <a:r>
              <a:rPr lang="fr-CA" dirty="0"/>
              <a:t>79 </a:t>
            </a:r>
            <a:r>
              <a:rPr lang="fr-CA" dirty="0" smtClean="0"/>
              <a:t>%, </a:t>
            </a:r>
            <a:r>
              <a:rPr lang="fr-CA" dirty="0"/>
              <a:t>mais cela n'a pas été facile.</a:t>
            </a:r>
          </a:p>
          <a:p>
            <a:r>
              <a:rPr lang="fr-CA" dirty="0" smtClean="0">
                <a:solidFill>
                  <a:schemeClr val="accent2"/>
                </a:solidFill>
              </a:rPr>
              <a:t>8</a:t>
            </a:r>
            <a:r>
              <a:rPr lang="fr-CA" dirty="0" smtClean="0"/>
              <a:t> </a:t>
            </a:r>
            <a:r>
              <a:rPr lang="fr-CA" dirty="0"/>
              <a:t>Sans les ateliers de notre professeur il aurait été impossible pour moi de passer </a:t>
            </a:r>
            <a:r>
              <a:rPr lang="fr-CA" dirty="0" smtClean="0"/>
              <a:t>le 3051 (intervalle).  Le </a:t>
            </a:r>
            <a:r>
              <a:rPr lang="fr-CA" dirty="0"/>
              <a:t>cahier </a:t>
            </a:r>
            <a:r>
              <a:rPr lang="fr-CA" dirty="0" smtClean="0"/>
              <a:t>m’a </a:t>
            </a:r>
            <a:r>
              <a:rPr lang="fr-CA" dirty="0"/>
              <a:t>pris plus de 345 heures ce qui est énorme et pourtant je </a:t>
            </a:r>
            <a:r>
              <a:rPr lang="fr-CA" dirty="0" smtClean="0"/>
              <a:t>suis généralement très </a:t>
            </a:r>
            <a:r>
              <a:rPr lang="fr-CA" dirty="0"/>
              <a:t>bonne </a:t>
            </a:r>
            <a:r>
              <a:rPr lang="fr-CA" dirty="0" smtClean="0"/>
              <a:t>à l‘école </a:t>
            </a:r>
            <a:r>
              <a:rPr lang="fr-CA" dirty="0"/>
              <a:t>et en </a:t>
            </a:r>
            <a:r>
              <a:rPr lang="fr-CA" dirty="0" smtClean="0"/>
              <a:t>mathématiques.  J'ai </a:t>
            </a:r>
            <a:r>
              <a:rPr lang="fr-CA" dirty="0"/>
              <a:t>eu de </a:t>
            </a:r>
            <a:r>
              <a:rPr lang="fr-CA" dirty="0" smtClean="0"/>
              <a:t>nombreuses épisodes de découragement, </a:t>
            </a:r>
            <a:r>
              <a:rPr lang="fr-CA" dirty="0"/>
              <a:t>beaucoup de notions </a:t>
            </a:r>
            <a:r>
              <a:rPr lang="fr-CA" dirty="0" smtClean="0"/>
              <a:t>différentes </a:t>
            </a:r>
            <a:r>
              <a:rPr lang="fr-CA" dirty="0"/>
              <a:t>dans un </a:t>
            </a:r>
            <a:r>
              <a:rPr lang="fr-CA" dirty="0" smtClean="0"/>
              <a:t>même </a:t>
            </a:r>
            <a:r>
              <a:rPr lang="fr-CA" dirty="0"/>
              <a:t>livre </a:t>
            </a:r>
            <a:r>
              <a:rPr lang="fr-CA" dirty="0" smtClean="0"/>
              <a:t>très </a:t>
            </a:r>
            <a:r>
              <a:rPr lang="fr-CA" dirty="0"/>
              <a:t>mal </a:t>
            </a:r>
            <a:r>
              <a:rPr lang="fr-CA" dirty="0" smtClean="0"/>
              <a:t>expliqué.  J'aurais bien </a:t>
            </a:r>
            <a:r>
              <a:rPr lang="fr-CA" dirty="0"/>
              <a:t>cru ne jamais y </a:t>
            </a:r>
            <a:r>
              <a:rPr lang="fr-CA" dirty="0" smtClean="0"/>
              <a:t>arriver.  Souvent </a:t>
            </a:r>
            <a:r>
              <a:rPr lang="fr-CA" dirty="0"/>
              <a:t>j'ai comparé mon livre de secondaire 3 avec mes collègues</a:t>
            </a:r>
          </a:p>
          <a:p>
            <a:r>
              <a:rPr lang="fr-CA" dirty="0"/>
              <a:t>de classe qui en sec 4 et 5 voyaient les </a:t>
            </a:r>
            <a:r>
              <a:rPr lang="fr-CA" dirty="0" smtClean="0"/>
              <a:t>mêmes </a:t>
            </a:r>
            <a:r>
              <a:rPr lang="fr-CA" dirty="0"/>
              <a:t>notions que </a:t>
            </a:r>
            <a:r>
              <a:rPr lang="fr-CA" dirty="0" smtClean="0"/>
              <a:t>moi.  Il </a:t>
            </a:r>
            <a:r>
              <a:rPr lang="fr-CA" dirty="0"/>
              <a:t>y a beaucoup trop de </a:t>
            </a:r>
            <a:r>
              <a:rPr lang="fr-CA" dirty="0" smtClean="0"/>
              <a:t>notions différentes </a:t>
            </a:r>
            <a:r>
              <a:rPr lang="fr-CA" dirty="0"/>
              <a:t>dans un </a:t>
            </a:r>
            <a:r>
              <a:rPr lang="fr-CA" dirty="0" smtClean="0"/>
              <a:t>même </a:t>
            </a:r>
            <a:r>
              <a:rPr lang="fr-CA" dirty="0"/>
              <a:t>livre.</a:t>
            </a:r>
          </a:p>
          <a:p>
            <a:r>
              <a:rPr lang="fr-CA" dirty="0" smtClean="0">
                <a:solidFill>
                  <a:schemeClr val="accent2"/>
                </a:solidFill>
              </a:rPr>
              <a:t>9</a:t>
            </a:r>
            <a:r>
              <a:rPr lang="fr-CA" dirty="0" smtClean="0"/>
              <a:t> </a:t>
            </a:r>
            <a:r>
              <a:rPr lang="fr-CA" dirty="0"/>
              <a:t>Le livre manque d'exemples et </a:t>
            </a:r>
            <a:r>
              <a:rPr lang="fr-CA" dirty="0" smtClean="0"/>
              <a:t>d'explications.  </a:t>
            </a:r>
            <a:endParaRPr lang="fr-CA" dirty="0"/>
          </a:p>
          <a:p>
            <a:r>
              <a:rPr lang="fr-CA" dirty="0">
                <a:solidFill>
                  <a:schemeClr val="accent2"/>
                </a:solidFill>
              </a:rPr>
              <a:t>10</a:t>
            </a:r>
            <a:r>
              <a:rPr lang="fr-CA" dirty="0"/>
              <a:t> </a:t>
            </a:r>
            <a:r>
              <a:rPr lang="fr-CA" dirty="0" smtClean="0"/>
              <a:t>Le </a:t>
            </a:r>
            <a:r>
              <a:rPr lang="fr-CA" dirty="0"/>
              <a:t>nouveau </a:t>
            </a:r>
            <a:r>
              <a:rPr lang="fr-CA" dirty="0" smtClean="0"/>
              <a:t>programme</a:t>
            </a:r>
            <a:r>
              <a:rPr lang="fr-CA" dirty="0"/>
              <a:t>, les </a:t>
            </a:r>
            <a:r>
              <a:rPr lang="fr-CA" dirty="0" smtClean="0"/>
              <a:t>nouveaux livres, </a:t>
            </a:r>
            <a:r>
              <a:rPr lang="fr-CA" dirty="0"/>
              <a:t>sont vraiment mal </a:t>
            </a:r>
            <a:r>
              <a:rPr lang="fr-CA" dirty="0" smtClean="0"/>
              <a:t>faits </a:t>
            </a:r>
            <a:r>
              <a:rPr lang="fr-CA" dirty="0"/>
              <a:t>et </a:t>
            </a:r>
            <a:r>
              <a:rPr lang="fr-CA" dirty="0" smtClean="0"/>
              <a:t>TRÈS </a:t>
            </a:r>
            <a:r>
              <a:rPr lang="fr-CA" dirty="0"/>
              <a:t>MAL </a:t>
            </a:r>
            <a:r>
              <a:rPr lang="fr-CA" dirty="0" smtClean="0"/>
              <a:t>expliqués, </a:t>
            </a:r>
            <a:r>
              <a:rPr lang="fr-CA" dirty="0"/>
              <a:t>j'ai fait </a:t>
            </a:r>
            <a:r>
              <a:rPr lang="fr-CA" dirty="0" smtClean="0"/>
              <a:t>tout mon </a:t>
            </a:r>
            <a:r>
              <a:rPr lang="fr-CA" dirty="0"/>
              <a:t>secondaire 3 en </a:t>
            </a:r>
            <a:r>
              <a:rPr lang="fr-CA" dirty="0" smtClean="0"/>
              <a:t>mathématiques </a:t>
            </a:r>
            <a:r>
              <a:rPr lang="fr-CA" dirty="0"/>
              <a:t>avec une moyenne </a:t>
            </a:r>
            <a:r>
              <a:rPr lang="fr-CA" dirty="0" smtClean="0"/>
              <a:t>d’environ </a:t>
            </a:r>
            <a:r>
              <a:rPr lang="fr-CA" dirty="0"/>
              <a:t>90 </a:t>
            </a:r>
            <a:r>
              <a:rPr lang="fr-CA" dirty="0" smtClean="0"/>
              <a:t>%, arrivé </a:t>
            </a:r>
            <a:r>
              <a:rPr lang="fr-CA" dirty="0"/>
              <a:t>au nouveau </a:t>
            </a:r>
            <a:r>
              <a:rPr lang="fr-CA" dirty="0" smtClean="0"/>
              <a:t>livre je </a:t>
            </a:r>
            <a:r>
              <a:rPr lang="fr-CA" dirty="0"/>
              <a:t>ne </a:t>
            </a:r>
            <a:r>
              <a:rPr lang="fr-CA" dirty="0" smtClean="0"/>
              <a:t>comprends </a:t>
            </a:r>
            <a:r>
              <a:rPr lang="fr-CA" dirty="0"/>
              <a:t>plus </a:t>
            </a:r>
            <a:r>
              <a:rPr lang="fr-CA" dirty="0" smtClean="0"/>
              <a:t>rien. </a:t>
            </a:r>
            <a:endParaRPr lang="fr-CA" dirty="0"/>
          </a:p>
        </p:txBody>
      </p:sp>
    </p:spTree>
    <p:extLst>
      <p:ext uri="{BB962C8B-B14F-4D97-AF65-F5344CB8AC3E}">
        <p14:creationId xmlns:p14="http://schemas.microsoft.com/office/powerpoint/2010/main" val="286871468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37D1D7B-70B5-9D4F-A9E5-525C1090DAAC}" type="datetime4">
              <a:rPr lang="en-US" smtClean="0"/>
              <a:t>May 7, 2018</a:t>
            </a:fld>
            <a:endParaRPr lang="en-US"/>
          </a:p>
        </p:txBody>
      </p:sp>
      <p:sp>
        <p:nvSpPr>
          <p:cNvPr id="3" name="Espace réservé du numéro de diapositive 2"/>
          <p:cNvSpPr>
            <a:spLocks noGrp="1"/>
          </p:cNvSpPr>
          <p:nvPr>
            <p:ph type="sldNum" sz="quarter" idx="12"/>
          </p:nvPr>
        </p:nvSpPr>
        <p:spPr/>
        <p:txBody>
          <a:bodyPr/>
          <a:lstStyle/>
          <a:p>
            <a:fld id="{7FE0505B-37A8-D24C-BEF3-C2D216B51C70}" type="slidenum">
              <a:rPr lang="en-US" smtClean="0"/>
              <a:pPr/>
              <a:t>55</a:t>
            </a:fld>
            <a:endParaRPr lang="en-US"/>
          </a:p>
        </p:txBody>
      </p:sp>
      <p:sp>
        <p:nvSpPr>
          <p:cNvPr id="4" name="Rectangle 3"/>
          <p:cNvSpPr/>
          <p:nvPr/>
        </p:nvSpPr>
        <p:spPr>
          <a:xfrm>
            <a:off x="0" y="0"/>
            <a:ext cx="9144000" cy="4247317"/>
          </a:xfrm>
          <a:prstGeom prst="rect">
            <a:avLst/>
          </a:prstGeom>
        </p:spPr>
        <p:txBody>
          <a:bodyPr wrap="square">
            <a:spAutoFit/>
          </a:bodyPr>
          <a:lstStyle/>
          <a:p>
            <a:r>
              <a:rPr lang="fr-CA" dirty="0" smtClean="0">
                <a:solidFill>
                  <a:schemeClr val="accent2"/>
                </a:solidFill>
              </a:rPr>
              <a:t>11</a:t>
            </a:r>
            <a:r>
              <a:rPr lang="fr-CA" dirty="0" smtClean="0"/>
              <a:t> </a:t>
            </a:r>
            <a:r>
              <a:rPr lang="fr-CA" dirty="0"/>
              <a:t>C</a:t>
            </a:r>
            <a:r>
              <a:rPr lang="fr-CA" dirty="0" smtClean="0"/>
              <a:t>e </a:t>
            </a:r>
            <a:r>
              <a:rPr lang="fr-CA" dirty="0"/>
              <a:t>qu'il </a:t>
            </a:r>
            <a:r>
              <a:rPr lang="fr-CA" dirty="0" smtClean="0"/>
              <a:t>faudrait, c’est améliorer davantage </a:t>
            </a:r>
            <a:r>
              <a:rPr lang="fr-CA" dirty="0"/>
              <a:t>les </a:t>
            </a:r>
            <a:r>
              <a:rPr lang="fr-CA" dirty="0" smtClean="0"/>
              <a:t>explications </a:t>
            </a:r>
            <a:r>
              <a:rPr lang="fr-CA" dirty="0"/>
              <a:t>du corrigé pour encourager </a:t>
            </a:r>
            <a:r>
              <a:rPr lang="fr-CA" dirty="0" smtClean="0"/>
              <a:t>l’étude supplémentaire </a:t>
            </a:r>
            <a:r>
              <a:rPr lang="fr-CA" dirty="0"/>
              <a:t>à</a:t>
            </a:r>
            <a:r>
              <a:rPr lang="fr-CA" dirty="0" smtClean="0"/>
              <a:t> </a:t>
            </a:r>
            <a:r>
              <a:rPr lang="fr-CA" dirty="0"/>
              <a:t>la maison ou </a:t>
            </a:r>
            <a:r>
              <a:rPr lang="fr-CA" dirty="0" smtClean="0"/>
              <a:t>même </a:t>
            </a:r>
            <a:r>
              <a:rPr lang="fr-CA" dirty="0"/>
              <a:t>de </a:t>
            </a:r>
            <a:r>
              <a:rPr lang="fr-CA" dirty="0" smtClean="0"/>
              <a:t>permettre aux élèves </a:t>
            </a:r>
            <a:r>
              <a:rPr lang="fr-CA" dirty="0"/>
              <a:t>de </a:t>
            </a:r>
            <a:r>
              <a:rPr lang="fr-CA" dirty="0" smtClean="0"/>
              <a:t>s'auto-enseigner si </a:t>
            </a:r>
            <a:r>
              <a:rPr lang="fr-CA" dirty="0"/>
              <a:t>on peut </a:t>
            </a:r>
            <a:r>
              <a:rPr lang="fr-CA" dirty="0" smtClean="0"/>
              <a:t>dire.</a:t>
            </a:r>
            <a:endParaRPr lang="fr-CA" dirty="0"/>
          </a:p>
          <a:p>
            <a:r>
              <a:rPr lang="fr-CA" dirty="0" smtClean="0">
                <a:solidFill>
                  <a:schemeClr val="accent2"/>
                </a:solidFill>
              </a:rPr>
              <a:t>12</a:t>
            </a:r>
            <a:r>
              <a:rPr lang="fr-CA" dirty="0" smtClean="0"/>
              <a:t> </a:t>
            </a:r>
            <a:r>
              <a:rPr lang="fr-CA" dirty="0"/>
              <a:t>J</a:t>
            </a:r>
            <a:r>
              <a:rPr lang="fr-CA" dirty="0" smtClean="0"/>
              <a:t>e </a:t>
            </a:r>
            <a:r>
              <a:rPr lang="fr-CA" dirty="0"/>
              <a:t>ne connaissais rien en mathématique algébrique mais </a:t>
            </a:r>
            <a:r>
              <a:rPr lang="fr-CA" dirty="0" smtClean="0"/>
              <a:t>après </a:t>
            </a:r>
            <a:r>
              <a:rPr lang="fr-CA" dirty="0"/>
              <a:t>avoir vu </a:t>
            </a:r>
            <a:r>
              <a:rPr lang="fr-CA" dirty="0" smtClean="0"/>
              <a:t>certaines vidéos données dans </a:t>
            </a:r>
            <a:r>
              <a:rPr lang="fr-CA" dirty="0"/>
              <a:t>nos pas de </a:t>
            </a:r>
            <a:r>
              <a:rPr lang="fr-CA" dirty="0" smtClean="0"/>
              <a:t>parcours </a:t>
            </a:r>
            <a:r>
              <a:rPr lang="fr-CA" dirty="0"/>
              <a:t>ç</a:t>
            </a:r>
            <a:r>
              <a:rPr lang="fr-CA" dirty="0" smtClean="0"/>
              <a:t>a </a:t>
            </a:r>
            <a:r>
              <a:rPr lang="fr-CA" dirty="0"/>
              <a:t>va </a:t>
            </a:r>
            <a:r>
              <a:rPr lang="fr-CA" dirty="0" smtClean="0"/>
              <a:t>mieux depuis </a:t>
            </a:r>
            <a:r>
              <a:rPr lang="fr-CA" dirty="0"/>
              <a:t>. </a:t>
            </a:r>
            <a:r>
              <a:rPr lang="fr-CA" dirty="0" smtClean="0"/>
              <a:t> </a:t>
            </a:r>
            <a:r>
              <a:rPr lang="fr-CA" dirty="0"/>
              <a:t>J</a:t>
            </a:r>
            <a:r>
              <a:rPr lang="fr-CA" dirty="0" smtClean="0"/>
              <a:t>e </a:t>
            </a:r>
            <a:r>
              <a:rPr lang="fr-CA" dirty="0"/>
              <a:t>trouve </a:t>
            </a:r>
            <a:r>
              <a:rPr lang="fr-CA" dirty="0" smtClean="0"/>
              <a:t>qu’il </a:t>
            </a:r>
            <a:r>
              <a:rPr lang="fr-CA" dirty="0"/>
              <a:t>serait plus utile de faire voir </a:t>
            </a:r>
            <a:r>
              <a:rPr lang="fr-CA" dirty="0" smtClean="0"/>
              <a:t>aux élèves les vidéos </a:t>
            </a:r>
            <a:r>
              <a:rPr lang="fr-CA" dirty="0"/>
              <a:t>de </a:t>
            </a:r>
            <a:r>
              <a:rPr lang="fr-CA" dirty="0" err="1"/>
              <a:t>geogebra</a:t>
            </a:r>
            <a:r>
              <a:rPr lang="fr-CA" dirty="0"/>
              <a:t> avant de l</a:t>
            </a:r>
            <a:r>
              <a:rPr lang="fr-CA" dirty="0" smtClean="0"/>
              <a:t>eur faire </a:t>
            </a:r>
            <a:r>
              <a:rPr lang="fr-CA" dirty="0"/>
              <a:t>des </a:t>
            </a:r>
            <a:r>
              <a:rPr lang="fr-CA" dirty="0" smtClean="0"/>
              <a:t>exercices, </a:t>
            </a:r>
            <a:r>
              <a:rPr lang="fr-CA" dirty="0"/>
              <a:t>moi </a:t>
            </a:r>
            <a:r>
              <a:rPr lang="fr-CA" dirty="0" smtClean="0"/>
              <a:t>ça m’a </a:t>
            </a:r>
            <a:r>
              <a:rPr lang="fr-CA" dirty="0"/>
              <a:t>beaucoup </a:t>
            </a:r>
            <a:r>
              <a:rPr lang="fr-CA" dirty="0" smtClean="0"/>
              <a:t>aidé d’avoir </a:t>
            </a:r>
            <a:r>
              <a:rPr lang="fr-CA" dirty="0"/>
              <a:t>vu ces </a:t>
            </a:r>
            <a:r>
              <a:rPr lang="fr-CA" dirty="0" smtClean="0"/>
              <a:t>vidéos- là, </a:t>
            </a:r>
            <a:r>
              <a:rPr lang="fr-CA" dirty="0"/>
              <a:t>et </a:t>
            </a:r>
            <a:r>
              <a:rPr lang="fr-CA" dirty="0" smtClean="0"/>
              <a:t>ça m’a </a:t>
            </a:r>
            <a:r>
              <a:rPr lang="fr-CA" dirty="0"/>
              <a:t>moins </a:t>
            </a:r>
            <a:r>
              <a:rPr lang="fr-CA" dirty="0" smtClean="0"/>
              <a:t>découragé par </a:t>
            </a:r>
            <a:r>
              <a:rPr lang="fr-CA" dirty="0"/>
              <a:t>la suite pour continuer mon </a:t>
            </a:r>
            <a:r>
              <a:rPr lang="fr-CA" dirty="0" smtClean="0"/>
              <a:t>livre.</a:t>
            </a:r>
          </a:p>
          <a:p>
            <a:r>
              <a:rPr lang="fr-CA" dirty="0" smtClean="0">
                <a:solidFill>
                  <a:schemeClr val="accent2"/>
                </a:solidFill>
              </a:rPr>
              <a:t>13</a:t>
            </a:r>
            <a:r>
              <a:rPr lang="fr-CA" dirty="0" smtClean="0"/>
              <a:t> </a:t>
            </a:r>
            <a:r>
              <a:rPr lang="fr-CA" dirty="0"/>
              <a:t>Les cahiers (mathématiques) sont remplis d'erreurs </a:t>
            </a:r>
            <a:r>
              <a:rPr lang="fr-CA" dirty="0" smtClean="0"/>
              <a:t>, donc </a:t>
            </a:r>
            <a:r>
              <a:rPr lang="fr-CA" dirty="0"/>
              <a:t>c'est difficile d'apprendre si </a:t>
            </a:r>
            <a:r>
              <a:rPr lang="fr-CA" dirty="0" smtClean="0"/>
              <a:t>les réponses </a:t>
            </a:r>
            <a:r>
              <a:rPr lang="fr-CA" dirty="0"/>
              <a:t>auxquelles </a:t>
            </a:r>
            <a:r>
              <a:rPr lang="fr-CA" dirty="0" smtClean="0"/>
              <a:t>on </a:t>
            </a:r>
            <a:r>
              <a:rPr lang="fr-CA" dirty="0"/>
              <a:t>s</a:t>
            </a:r>
            <a:r>
              <a:rPr lang="fr-CA" dirty="0" smtClean="0"/>
              <a:t>e fie ne </a:t>
            </a:r>
            <a:r>
              <a:rPr lang="fr-CA" dirty="0"/>
              <a:t>sont même pas les bonnes. Je trouve aussi que </a:t>
            </a:r>
            <a:r>
              <a:rPr lang="fr-CA" dirty="0" smtClean="0"/>
              <a:t>certaines informations </a:t>
            </a:r>
            <a:r>
              <a:rPr lang="fr-CA" dirty="0"/>
              <a:t>sont manquantes et que certains </a:t>
            </a:r>
            <a:r>
              <a:rPr lang="fr-CA" dirty="0" smtClean="0"/>
              <a:t>exercices </a:t>
            </a:r>
            <a:r>
              <a:rPr lang="fr-CA" dirty="0"/>
              <a:t>sont répétés </a:t>
            </a:r>
            <a:r>
              <a:rPr lang="fr-CA" dirty="0" smtClean="0"/>
              <a:t>à </a:t>
            </a:r>
            <a:r>
              <a:rPr lang="fr-CA" dirty="0"/>
              <a:t>outrance.</a:t>
            </a:r>
          </a:p>
          <a:p>
            <a:r>
              <a:rPr lang="fr-CA" dirty="0" smtClean="0">
                <a:solidFill>
                  <a:schemeClr val="accent2"/>
                </a:solidFill>
              </a:rPr>
              <a:t>14</a:t>
            </a:r>
            <a:r>
              <a:rPr lang="fr-CA" dirty="0" smtClean="0"/>
              <a:t> </a:t>
            </a:r>
            <a:r>
              <a:rPr lang="fr-CA" dirty="0"/>
              <a:t>Il manque beaucoup trop </a:t>
            </a:r>
            <a:r>
              <a:rPr lang="fr-CA" dirty="0" smtClean="0"/>
              <a:t>d'informations </a:t>
            </a:r>
            <a:r>
              <a:rPr lang="fr-CA" dirty="0"/>
              <a:t>dans les livres et nous perdons énormément de temps </a:t>
            </a:r>
            <a:r>
              <a:rPr lang="fr-CA" dirty="0" smtClean="0"/>
              <a:t>dû </a:t>
            </a:r>
            <a:r>
              <a:rPr lang="fr-CA" dirty="0"/>
              <a:t>à</a:t>
            </a:r>
            <a:r>
              <a:rPr lang="fr-CA" dirty="0" smtClean="0"/>
              <a:t> </a:t>
            </a:r>
            <a:r>
              <a:rPr lang="fr-CA" dirty="0"/>
              <a:t>ce problème.</a:t>
            </a:r>
          </a:p>
          <a:p>
            <a:r>
              <a:rPr lang="fr-CA" dirty="0" smtClean="0">
                <a:solidFill>
                  <a:schemeClr val="accent2"/>
                </a:solidFill>
              </a:rPr>
              <a:t>15 </a:t>
            </a:r>
            <a:r>
              <a:rPr lang="fr-CA" dirty="0"/>
              <a:t>J</a:t>
            </a:r>
            <a:r>
              <a:rPr lang="fr-CA" dirty="0" smtClean="0"/>
              <a:t>e </a:t>
            </a:r>
            <a:r>
              <a:rPr lang="fr-CA" dirty="0"/>
              <a:t>trouve la formation </a:t>
            </a:r>
            <a:r>
              <a:rPr lang="fr-CA" dirty="0" smtClean="0"/>
              <a:t>FGA très bien.</a:t>
            </a:r>
            <a:endParaRPr lang="fr-CA" dirty="0"/>
          </a:p>
        </p:txBody>
      </p:sp>
    </p:spTree>
    <p:extLst>
      <p:ext uri="{BB962C8B-B14F-4D97-AF65-F5344CB8AC3E}">
        <p14:creationId xmlns:p14="http://schemas.microsoft.com/office/powerpoint/2010/main" val="231761802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37D1D7B-70B5-9D4F-A9E5-525C1090DAAC}" type="datetime4">
              <a:rPr lang="en-US" smtClean="0"/>
              <a:t>May 7, 2018</a:t>
            </a:fld>
            <a:endParaRPr lang="en-US"/>
          </a:p>
        </p:txBody>
      </p:sp>
      <p:sp>
        <p:nvSpPr>
          <p:cNvPr id="3" name="Espace réservé du numéro de diapositive 2"/>
          <p:cNvSpPr>
            <a:spLocks noGrp="1"/>
          </p:cNvSpPr>
          <p:nvPr>
            <p:ph type="sldNum" sz="quarter" idx="12"/>
          </p:nvPr>
        </p:nvSpPr>
        <p:spPr/>
        <p:txBody>
          <a:bodyPr/>
          <a:lstStyle/>
          <a:p>
            <a:fld id="{7FE0505B-37A8-D24C-BEF3-C2D216B51C70}" type="slidenum">
              <a:rPr lang="en-US" smtClean="0"/>
              <a:pPr/>
              <a:t>56</a:t>
            </a:fld>
            <a:endParaRPr lang="en-US"/>
          </a:p>
        </p:txBody>
      </p:sp>
      <p:sp>
        <p:nvSpPr>
          <p:cNvPr id="4" name="Rectangle 3"/>
          <p:cNvSpPr/>
          <p:nvPr/>
        </p:nvSpPr>
        <p:spPr>
          <a:xfrm>
            <a:off x="0" y="3755"/>
            <a:ext cx="9144000" cy="3139321"/>
          </a:xfrm>
          <a:prstGeom prst="rect">
            <a:avLst/>
          </a:prstGeom>
        </p:spPr>
        <p:txBody>
          <a:bodyPr wrap="square">
            <a:spAutoFit/>
          </a:bodyPr>
          <a:lstStyle/>
          <a:p>
            <a:r>
              <a:rPr lang="fr-CA" dirty="0">
                <a:solidFill>
                  <a:schemeClr val="accent2"/>
                </a:solidFill>
              </a:rPr>
              <a:t>16</a:t>
            </a:r>
            <a:r>
              <a:rPr lang="fr-CA" dirty="0"/>
              <a:t> </a:t>
            </a:r>
            <a:r>
              <a:rPr lang="fr-CA" dirty="0" smtClean="0"/>
              <a:t>J’ai trouvé </a:t>
            </a:r>
            <a:r>
              <a:rPr lang="fr-CA" dirty="0"/>
              <a:t>qu'il y a un gros manque </a:t>
            </a:r>
            <a:r>
              <a:rPr lang="fr-CA" dirty="0" smtClean="0"/>
              <a:t>d'outils </a:t>
            </a:r>
            <a:r>
              <a:rPr lang="fr-CA" dirty="0"/>
              <a:t>pour ê</a:t>
            </a:r>
            <a:r>
              <a:rPr lang="fr-CA" dirty="0" smtClean="0"/>
              <a:t>tre </a:t>
            </a:r>
            <a:r>
              <a:rPr lang="fr-CA" dirty="0"/>
              <a:t>autonome dans </a:t>
            </a:r>
            <a:r>
              <a:rPr lang="fr-CA" dirty="0" smtClean="0"/>
              <a:t>cette réforme </a:t>
            </a:r>
            <a:r>
              <a:rPr lang="fr-CA" dirty="0"/>
              <a:t>et les </a:t>
            </a:r>
            <a:r>
              <a:rPr lang="fr-CA" dirty="0" smtClean="0"/>
              <a:t>professeurs apprennent </a:t>
            </a:r>
            <a:r>
              <a:rPr lang="fr-CA" dirty="0"/>
              <a:t>le livre en </a:t>
            </a:r>
            <a:r>
              <a:rPr lang="fr-CA" dirty="0" smtClean="0"/>
              <a:t>même </a:t>
            </a:r>
            <a:r>
              <a:rPr lang="fr-CA" dirty="0"/>
              <a:t>temps que toi...... </a:t>
            </a:r>
            <a:r>
              <a:rPr lang="fr-CA" dirty="0" smtClean="0"/>
              <a:t>Les multiples livres qu’on m’a présentés ont </a:t>
            </a:r>
            <a:r>
              <a:rPr lang="fr-CA" dirty="0"/>
              <a:t>tous un </a:t>
            </a:r>
            <a:r>
              <a:rPr lang="fr-CA" dirty="0" smtClean="0"/>
              <a:t>langage différent </a:t>
            </a:r>
            <a:r>
              <a:rPr lang="fr-CA" dirty="0"/>
              <a:t>c</a:t>
            </a:r>
            <a:r>
              <a:rPr lang="fr-CA" dirty="0" smtClean="0"/>
              <a:t>e </a:t>
            </a:r>
            <a:r>
              <a:rPr lang="fr-CA" dirty="0"/>
              <a:t>qui te </a:t>
            </a:r>
            <a:r>
              <a:rPr lang="fr-CA" dirty="0" smtClean="0"/>
              <a:t>mélange </a:t>
            </a:r>
            <a:r>
              <a:rPr lang="fr-CA" dirty="0"/>
              <a:t>plus que </a:t>
            </a:r>
            <a:r>
              <a:rPr lang="fr-CA" dirty="0" smtClean="0"/>
              <a:t>d’autre chose.</a:t>
            </a:r>
            <a:endParaRPr lang="fr-CA" dirty="0"/>
          </a:p>
          <a:p>
            <a:r>
              <a:rPr lang="fr-CA" dirty="0">
                <a:solidFill>
                  <a:schemeClr val="accent2"/>
                </a:solidFill>
              </a:rPr>
              <a:t>17</a:t>
            </a:r>
            <a:r>
              <a:rPr lang="fr-CA" dirty="0"/>
              <a:t> </a:t>
            </a:r>
            <a:r>
              <a:rPr lang="fr-CA" dirty="0" smtClean="0"/>
              <a:t>La </a:t>
            </a:r>
            <a:r>
              <a:rPr lang="fr-CA" dirty="0"/>
              <a:t>nouvelle </a:t>
            </a:r>
            <a:r>
              <a:rPr lang="fr-CA" dirty="0" smtClean="0"/>
              <a:t>réforme est très compliquée et difficile à comprendre avec la nouvelle matière, ça prendra </a:t>
            </a:r>
            <a:r>
              <a:rPr lang="fr-CA" dirty="0"/>
              <a:t>plus que le </a:t>
            </a:r>
            <a:r>
              <a:rPr lang="fr-CA" dirty="0" smtClean="0"/>
              <a:t>temps accordé </a:t>
            </a:r>
            <a:r>
              <a:rPr lang="fr-CA" dirty="0"/>
              <a:t>pour finir le </a:t>
            </a:r>
            <a:r>
              <a:rPr lang="fr-CA" dirty="0" smtClean="0"/>
              <a:t>livre.</a:t>
            </a:r>
            <a:endParaRPr lang="fr-CA" dirty="0"/>
          </a:p>
          <a:p>
            <a:r>
              <a:rPr lang="fr-CA" dirty="0" smtClean="0">
                <a:solidFill>
                  <a:schemeClr val="accent2"/>
                </a:solidFill>
              </a:rPr>
              <a:t>18</a:t>
            </a:r>
            <a:r>
              <a:rPr lang="fr-CA" dirty="0" smtClean="0"/>
              <a:t> </a:t>
            </a:r>
            <a:r>
              <a:rPr lang="fr-CA" dirty="0"/>
              <a:t>Dans nos </a:t>
            </a:r>
            <a:r>
              <a:rPr lang="fr-CA" dirty="0" smtClean="0"/>
              <a:t>cahiers, </a:t>
            </a:r>
            <a:r>
              <a:rPr lang="fr-CA" dirty="0"/>
              <a:t>il </a:t>
            </a:r>
            <a:r>
              <a:rPr lang="fr-CA" dirty="0" smtClean="0"/>
              <a:t>n‘y </a:t>
            </a:r>
            <a:r>
              <a:rPr lang="fr-CA" dirty="0"/>
              <a:t>a pas assez </a:t>
            </a:r>
            <a:r>
              <a:rPr lang="fr-CA" dirty="0" smtClean="0"/>
              <a:t>d'explications.  Il </a:t>
            </a:r>
            <a:r>
              <a:rPr lang="fr-CA" dirty="0"/>
              <a:t>n'y a pas assez de </a:t>
            </a:r>
            <a:r>
              <a:rPr lang="fr-CA" dirty="0" smtClean="0"/>
              <a:t>prétests pour nous préparer </a:t>
            </a:r>
            <a:r>
              <a:rPr lang="fr-CA" dirty="0"/>
              <a:t>à</a:t>
            </a:r>
            <a:r>
              <a:rPr lang="fr-CA" dirty="0" smtClean="0"/>
              <a:t> </a:t>
            </a:r>
            <a:r>
              <a:rPr lang="fr-CA" dirty="0"/>
              <a:t>l'examen. </a:t>
            </a:r>
            <a:r>
              <a:rPr lang="fr-CA" dirty="0" smtClean="0"/>
              <a:t> Pour </a:t>
            </a:r>
            <a:r>
              <a:rPr lang="fr-CA" dirty="0"/>
              <a:t>les examens nous avons 3 </a:t>
            </a:r>
            <a:r>
              <a:rPr lang="fr-CA" dirty="0" smtClean="0"/>
              <a:t>tâches complètes à </a:t>
            </a:r>
            <a:r>
              <a:rPr lang="fr-CA" dirty="0"/>
              <a:t>faire et quelques </a:t>
            </a:r>
            <a:r>
              <a:rPr lang="fr-CA" dirty="0" smtClean="0"/>
              <a:t>tâches de plus</a:t>
            </a:r>
            <a:r>
              <a:rPr lang="fr-CA" dirty="0"/>
              <a:t>, pour seulement 2 </a:t>
            </a:r>
            <a:r>
              <a:rPr lang="fr-CA" dirty="0" smtClean="0"/>
              <a:t>heures.</a:t>
            </a:r>
            <a:endParaRPr lang="fr-CA" dirty="0"/>
          </a:p>
          <a:p>
            <a:r>
              <a:rPr lang="fr-CA" dirty="0" smtClean="0">
                <a:solidFill>
                  <a:schemeClr val="accent2"/>
                </a:solidFill>
              </a:rPr>
              <a:t>19</a:t>
            </a:r>
            <a:r>
              <a:rPr lang="fr-CA" dirty="0" smtClean="0"/>
              <a:t> </a:t>
            </a:r>
            <a:r>
              <a:rPr lang="fr-CA" dirty="0"/>
              <a:t>L</a:t>
            </a:r>
            <a:r>
              <a:rPr lang="fr-CA" dirty="0" smtClean="0"/>
              <a:t>e </a:t>
            </a:r>
            <a:r>
              <a:rPr lang="fr-CA" dirty="0"/>
              <a:t>programme de </a:t>
            </a:r>
            <a:r>
              <a:rPr lang="fr-CA" dirty="0" smtClean="0"/>
              <a:t>mathématiques </a:t>
            </a:r>
            <a:r>
              <a:rPr lang="fr-CA" dirty="0"/>
              <a:t>aux adultes m'aide beaucoup plus que celui que j'avais </a:t>
            </a:r>
            <a:r>
              <a:rPr lang="fr-CA" dirty="0" smtClean="0"/>
              <a:t>au secondaire </a:t>
            </a:r>
            <a:r>
              <a:rPr lang="fr-CA" dirty="0"/>
              <a:t>à</a:t>
            </a:r>
            <a:r>
              <a:rPr lang="fr-CA" dirty="0" smtClean="0"/>
              <a:t> </a:t>
            </a:r>
            <a:r>
              <a:rPr lang="fr-CA" dirty="0"/>
              <a:t>M</a:t>
            </a:r>
            <a:r>
              <a:rPr lang="fr-CA" dirty="0" smtClean="0"/>
              <a:t>ontréal</a:t>
            </a:r>
            <a:r>
              <a:rPr lang="fr-CA" dirty="0"/>
              <a:t>. </a:t>
            </a:r>
            <a:r>
              <a:rPr lang="fr-CA" dirty="0" smtClean="0"/>
              <a:t>  </a:t>
            </a:r>
            <a:r>
              <a:rPr lang="fr-CA" dirty="0"/>
              <a:t>J</a:t>
            </a:r>
            <a:r>
              <a:rPr lang="fr-CA" dirty="0" smtClean="0"/>
              <a:t>e </a:t>
            </a:r>
            <a:r>
              <a:rPr lang="fr-CA" dirty="0"/>
              <a:t>me suis beaucoup </a:t>
            </a:r>
            <a:r>
              <a:rPr lang="fr-CA" dirty="0" smtClean="0"/>
              <a:t>améliorée.</a:t>
            </a:r>
            <a:endParaRPr lang="fr-CA" dirty="0"/>
          </a:p>
        </p:txBody>
      </p:sp>
    </p:spTree>
    <p:extLst>
      <p:ext uri="{BB962C8B-B14F-4D97-AF65-F5344CB8AC3E}">
        <p14:creationId xmlns:p14="http://schemas.microsoft.com/office/powerpoint/2010/main" val="33435816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37D1D7B-70B5-9D4F-A9E5-525C1090DAAC}" type="datetime4">
              <a:rPr lang="en-US" smtClean="0"/>
              <a:t>May 7, 2018</a:t>
            </a:fld>
            <a:endParaRPr lang="en-US"/>
          </a:p>
        </p:txBody>
      </p:sp>
      <p:sp>
        <p:nvSpPr>
          <p:cNvPr id="3" name="Espace réservé du numéro de diapositive 2"/>
          <p:cNvSpPr>
            <a:spLocks noGrp="1"/>
          </p:cNvSpPr>
          <p:nvPr>
            <p:ph type="sldNum" sz="quarter" idx="12"/>
          </p:nvPr>
        </p:nvSpPr>
        <p:spPr/>
        <p:txBody>
          <a:bodyPr/>
          <a:lstStyle/>
          <a:p>
            <a:fld id="{7FE0505B-37A8-D24C-BEF3-C2D216B51C70}" type="slidenum">
              <a:rPr lang="en-US" smtClean="0"/>
              <a:pPr/>
              <a:t>57</a:t>
            </a:fld>
            <a:endParaRPr lang="en-US"/>
          </a:p>
        </p:txBody>
      </p:sp>
      <p:sp>
        <p:nvSpPr>
          <p:cNvPr id="4" name="Rectangle 3"/>
          <p:cNvSpPr/>
          <p:nvPr/>
        </p:nvSpPr>
        <p:spPr>
          <a:xfrm>
            <a:off x="0" y="0"/>
            <a:ext cx="9144000" cy="4985980"/>
          </a:xfrm>
          <a:prstGeom prst="rect">
            <a:avLst/>
          </a:prstGeom>
        </p:spPr>
        <p:txBody>
          <a:bodyPr wrap="square">
            <a:spAutoFit/>
          </a:bodyPr>
          <a:lstStyle/>
          <a:p>
            <a:r>
              <a:rPr lang="fr-CA" b="1" dirty="0" smtClean="0"/>
              <a:t>COMMENTAIRES</a:t>
            </a:r>
            <a:r>
              <a:rPr lang="fr-CA" dirty="0" smtClean="0"/>
              <a:t> </a:t>
            </a:r>
            <a:r>
              <a:rPr lang="fr-CA" b="1" dirty="0" smtClean="0"/>
              <a:t>(ÉLÈVES</a:t>
            </a:r>
            <a:r>
              <a:rPr lang="fr-CA" b="1" dirty="0"/>
              <a:t>)</a:t>
            </a:r>
            <a:endParaRPr lang="fr-CA" dirty="0"/>
          </a:p>
          <a:p>
            <a:r>
              <a:rPr lang="fr-CA" b="1" i="1" u="sng" dirty="0" smtClean="0"/>
              <a:t>Apprentissage</a:t>
            </a:r>
            <a:r>
              <a:rPr lang="fr-CA" b="1" i="1" u="sng" dirty="0"/>
              <a:t> : (12 commentaires).</a:t>
            </a:r>
            <a:endParaRPr lang="fr-CA" dirty="0"/>
          </a:p>
          <a:p>
            <a:r>
              <a:rPr lang="fr-CA" dirty="0"/>
              <a:t>Niveau de difficulté.</a:t>
            </a:r>
          </a:p>
          <a:p>
            <a:r>
              <a:rPr lang="fr-CA" dirty="0"/>
              <a:t>Temps nécessaire pour terminer les sigles.</a:t>
            </a:r>
          </a:p>
          <a:p>
            <a:r>
              <a:rPr lang="fr-CA" dirty="0"/>
              <a:t>Autonomie.</a:t>
            </a:r>
          </a:p>
          <a:p>
            <a:r>
              <a:rPr lang="fr-CA" dirty="0"/>
              <a:t>Relation d’aide avec son enseignant.</a:t>
            </a:r>
          </a:p>
          <a:p>
            <a:pPr lvl="0"/>
            <a:r>
              <a:rPr lang="fr-CA" b="1" i="1" u="sng" dirty="0" smtClean="0"/>
              <a:t>Matériel </a:t>
            </a:r>
            <a:r>
              <a:rPr lang="fr-CA" b="1" i="1" u="sng" dirty="0"/>
              <a:t>disponible : (14 commentaires).</a:t>
            </a:r>
            <a:endParaRPr lang="fr-CA" dirty="0"/>
          </a:p>
          <a:p>
            <a:r>
              <a:rPr lang="fr-CA" dirty="0"/>
              <a:t>Volumes.</a:t>
            </a:r>
          </a:p>
          <a:p>
            <a:r>
              <a:rPr lang="fr-CA" dirty="0" err="1"/>
              <a:t>GeoGebra</a:t>
            </a:r>
            <a:r>
              <a:rPr lang="fr-CA" dirty="0"/>
              <a:t> et TIC.</a:t>
            </a:r>
          </a:p>
          <a:p>
            <a:r>
              <a:rPr lang="fr-CA" dirty="0"/>
              <a:t>Vidéos et feuilles de parcours.</a:t>
            </a:r>
          </a:p>
          <a:p>
            <a:r>
              <a:rPr lang="fr-CA" dirty="0"/>
              <a:t>SAE.</a:t>
            </a:r>
          </a:p>
          <a:p>
            <a:r>
              <a:rPr lang="fr-CA" dirty="0"/>
              <a:t> </a:t>
            </a:r>
          </a:p>
          <a:p>
            <a:r>
              <a:rPr lang="fr-CA" b="1" dirty="0"/>
              <a:t>CITATIONS :</a:t>
            </a:r>
            <a:endParaRPr lang="fr-CA" dirty="0"/>
          </a:p>
          <a:p>
            <a:r>
              <a:rPr lang="fr-CA" sz="2800" dirty="0"/>
              <a:t>«Sans l’aide du professeur et sans les ateliers supplémentaires  cela n’aurait pas été possible.»</a:t>
            </a:r>
          </a:p>
          <a:p>
            <a:r>
              <a:rPr lang="fr-CA" sz="2800" dirty="0"/>
              <a:t>«Je trouve la formation FGA très bien.»</a:t>
            </a:r>
          </a:p>
        </p:txBody>
      </p:sp>
    </p:spTree>
    <p:extLst>
      <p:ext uri="{BB962C8B-B14F-4D97-AF65-F5344CB8AC3E}">
        <p14:creationId xmlns:p14="http://schemas.microsoft.com/office/powerpoint/2010/main" val="123835038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5136" y="333383"/>
            <a:ext cx="8229600" cy="45719"/>
          </a:xfrm>
        </p:spPr>
        <p:txBody>
          <a:bodyPr>
            <a:normAutofit fontScale="90000"/>
          </a:bodyPr>
          <a:lstStyle/>
          <a:p>
            <a:pPr lvl="0" defTabSz="914400" fontAlgn="base">
              <a:spcAft>
                <a:spcPct val="0"/>
              </a:spcAft>
              <a:tabLst>
                <a:tab pos="2466975" algn="l"/>
              </a:tabLst>
            </a:pPr>
            <a:r>
              <a:rPr lang="fr-CA" altLang="fr-FR" u="sng" dirty="0">
                <a:latin typeface="Calibri" pitchFamily="34" charset="0"/>
                <a:ea typeface="Calibri" pitchFamily="34" charset="0"/>
                <a:cs typeface="Times New Roman" pitchFamily="18" charset="0"/>
              </a:rPr>
              <a:t>Tableau explicatif des critères d’évaluation en FBD</a:t>
            </a:r>
            <a:endParaRPr lang="fr-CA" altLang="fr-FR" sz="1050" b="0" dirty="0">
              <a:latin typeface="Arial" pitchFamily="34" charset="0"/>
              <a:cs typeface="Arial" pitchFamily="34" charset="0"/>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997929338"/>
              </p:ext>
            </p:extLst>
          </p:nvPr>
        </p:nvGraphicFramePr>
        <p:xfrm>
          <a:off x="4" y="395897"/>
          <a:ext cx="9143999" cy="4855179"/>
        </p:xfrm>
        <a:graphic>
          <a:graphicData uri="http://schemas.openxmlformats.org/drawingml/2006/table">
            <a:tbl>
              <a:tblPr firstRow="1" firstCol="1" bandRow="1">
                <a:tableStyleId>{5C22544A-7EE6-4342-B048-85BDC9FD1C3A}</a:tableStyleId>
              </a:tblPr>
              <a:tblGrid>
                <a:gridCol w="1814941"/>
                <a:gridCol w="2795703"/>
                <a:gridCol w="2795703"/>
                <a:gridCol w="1737652"/>
              </a:tblGrid>
              <a:tr h="326136">
                <a:tc>
                  <a:txBody>
                    <a:bodyPr/>
                    <a:lstStyle/>
                    <a:p>
                      <a:pPr algn="ctr">
                        <a:lnSpc>
                          <a:spcPct val="107000"/>
                        </a:lnSpc>
                        <a:spcAft>
                          <a:spcPts val="0"/>
                        </a:spcAft>
                      </a:pPr>
                      <a:r>
                        <a:rPr lang="fr-CA" sz="1000" dirty="0">
                          <a:effectLst/>
                        </a:rPr>
                        <a:t>Critères</a:t>
                      </a:r>
                      <a:endParaRPr lang="fr-CA" sz="900" dirty="0">
                        <a:effectLst/>
                        <a:latin typeface="Calibri"/>
                        <a:ea typeface="Calibri"/>
                        <a:cs typeface="Times New Roman"/>
                      </a:endParaRPr>
                    </a:p>
                  </a:txBody>
                  <a:tcPr marL="56809" marR="56809" marT="0" marB="0"/>
                </a:tc>
                <a:tc>
                  <a:txBody>
                    <a:bodyPr/>
                    <a:lstStyle/>
                    <a:p>
                      <a:pPr algn="ctr">
                        <a:lnSpc>
                          <a:spcPct val="107000"/>
                        </a:lnSpc>
                        <a:spcAft>
                          <a:spcPts val="0"/>
                        </a:spcAft>
                      </a:pPr>
                      <a:r>
                        <a:rPr lang="fr-CA" sz="1000" dirty="0">
                          <a:effectLst/>
                        </a:rPr>
                        <a:t>Libellé</a:t>
                      </a:r>
                      <a:endParaRPr lang="fr-CA" sz="900" dirty="0">
                        <a:effectLst/>
                        <a:latin typeface="Calibri"/>
                        <a:ea typeface="Calibri"/>
                        <a:cs typeface="Times New Roman"/>
                      </a:endParaRPr>
                    </a:p>
                  </a:txBody>
                  <a:tcPr marL="56809" marR="56809" marT="0" marB="0"/>
                </a:tc>
                <a:tc>
                  <a:txBody>
                    <a:bodyPr/>
                    <a:lstStyle/>
                    <a:p>
                      <a:pPr algn="ctr">
                        <a:lnSpc>
                          <a:spcPct val="107000"/>
                        </a:lnSpc>
                        <a:spcAft>
                          <a:spcPts val="0"/>
                        </a:spcAft>
                      </a:pPr>
                      <a:r>
                        <a:rPr lang="fr-CA" sz="1000">
                          <a:effectLst/>
                        </a:rPr>
                        <a:t>Sens donné en FBD</a:t>
                      </a:r>
                      <a:endParaRPr lang="fr-CA" sz="900">
                        <a:effectLst/>
                        <a:latin typeface="Calibri"/>
                        <a:ea typeface="Calibri"/>
                        <a:cs typeface="Times New Roman"/>
                      </a:endParaRPr>
                    </a:p>
                  </a:txBody>
                  <a:tcPr marL="56809" marR="56809" marT="0" marB="0"/>
                </a:tc>
                <a:tc>
                  <a:txBody>
                    <a:bodyPr/>
                    <a:lstStyle/>
                    <a:p>
                      <a:pPr algn="ctr">
                        <a:lnSpc>
                          <a:spcPct val="107000"/>
                        </a:lnSpc>
                        <a:spcAft>
                          <a:spcPts val="0"/>
                        </a:spcAft>
                      </a:pPr>
                      <a:r>
                        <a:rPr lang="fr-CA" sz="1000">
                          <a:effectLst/>
                        </a:rPr>
                        <a:t>En bref</a:t>
                      </a:r>
                      <a:endParaRPr lang="fr-CA" sz="900">
                        <a:effectLst/>
                      </a:endParaRPr>
                    </a:p>
                    <a:p>
                      <a:pPr algn="ctr">
                        <a:lnSpc>
                          <a:spcPct val="107000"/>
                        </a:lnSpc>
                        <a:spcAft>
                          <a:spcPts val="0"/>
                        </a:spcAft>
                      </a:pPr>
                      <a:r>
                        <a:rPr lang="fr-CA" sz="1000">
                          <a:effectLst/>
                        </a:rPr>
                        <a:t> </a:t>
                      </a:r>
                      <a:endParaRPr lang="fr-CA" sz="900">
                        <a:effectLst/>
                        <a:latin typeface="Calibri"/>
                        <a:ea typeface="Calibri"/>
                        <a:cs typeface="Times New Roman"/>
                      </a:endParaRPr>
                    </a:p>
                  </a:txBody>
                  <a:tcPr marL="56809" marR="56809" marT="0" marB="0"/>
                </a:tc>
              </a:tr>
              <a:tr h="950405">
                <a:tc rowSpan="2">
                  <a:txBody>
                    <a:bodyPr/>
                    <a:lstStyle/>
                    <a:p>
                      <a:pPr>
                        <a:lnSpc>
                          <a:spcPct val="107000"/>
                        </a:lnSpc>
                        <a:spcAft>
                          <a:spcPts val="0"/>
                        </a:spcAft>
                      </a:pPr>
                      <a:r>
                        <a:rPr lang="fr-CA" sz="900" dirty="0">
                          <a:effectLst/>
                        </a:rPr>
                        <a:t>C1 : utiliser des stratégies de résolutions de situations-problème</a:t>
                      </a:r>
                      <a:endParaRPr lang="fr-CA" sz="900" dirty="0">
                        <a:effectLst/>
                        <a:latin typeface="Calibri"/>
                        <a:ea typeface="Calibri"/>
                        <a:cs typeface="Times New Roman"/>
                      </a:endParaRPr>
                    </a:p>
                  </a:txBody>
                  <a:tcPr marL="56809" marR="56809" marT="0" marB="0"/>
                </a:tc>
                <a:tc>
                  <a:txBody>
                    <a:bodyPr/>
                    <a:lstStyle/>
                    <a:p>
                      <a:pPr>
                        <a:lnSpc>
                          <a:spcPct val="107000"/>
                        </a:lnSpc>
                        <a:spcAft>
                          <a:spcPts val="0"/>
                        </a:spcAft>
                      </a:pPr>
                      <a:r>
                        <a:rPr lang="fr-CA" sz="900">
                          <a:effectLst/>
                        </a:rPr>
                        <a:t>1.1 Manifestation, oralement ou par écrit, d’une compréhension adéquate de la situation-problème.</a:t>
                      </a:r>
                      <a:endParaRPr lang="fr-CA" sz="900">
                        <a:effectLst/>
                        <a:latin typeface="Calibri"/>
                        <a:ea typeface="Calibri"/>
                        <a:cs typeface="Times New Roman"/>
                      </a:endParaRPr>
                    </a:p>
                  </a:txBody>
                  <a:tcPr marL="56809" marR="56809" marT="0" marB="0"/>
                </a:tc>
                <a:tc>
                  <a:txBody>
                    <a:bodyPr/>
                    <a:lstStyle/>
                    <a:p>
                      <a:pPr>
                        <a:lnSpc>
                          <a:spcPct val="107000"/>
                        </a:lnSpc>
                        <a:spcAft>
                          <a:spcPts val="0"/>
                        </a:spcAft>
                      </a:pPr>
                      <a:r>
                        <a:rPr lang="fr-CA" sz="900">
                          <a:effectLst/>
                        </a:rPr>
                        <a:t>Ce critère mesure la capacité de l’adulte à cerner ce qui est cherché en s’appuyant sur l’énoncé de la question et à dégager les renseignements pertinents en tenant compte des contraintes nécessaires au traitement mathématique de la situation.</a:t>
                      </a:r>
                      <a:endParaRPr lang="fr-CA" sz="900">
                        <a:effectLst/>
                        <a:latin typeface="Calibri"/>
                        <a:ea typeface="Calibri"/>
                        <a:cs typeface="Times New Roman"/>
                      </a:endParaRPr>
                    </a:p>
                  </a:txBody>
                  <a:tcPr marL="56809" marR="56809" marT="0" marB="0"/>
                </a:tc>
                <a:tc>
                  <a:txBody>
                    <a:bodyPr/>
                    <a:lstStyle/>
                    <a:p>
                      <a:pPr>
                        <a:lnSpc>
                          <a:spcPct val="107000"/>
                        </a:lnSpc>
                        <a:spcAft>
                          <a:spcPts val="800"/>
                        </a:spcAft>
                      </a:pPr>
                      <a:r>
                        <a:rPr lang="fr-CA" sz="900">
                          <a:effectLst/>
                        </a:rPr>
                        <a:t>Traces liées au niveau de </a:t>
                      </a:r>
                      <a:r>
                        <a:rPr lang="fr-CA" sz="900" u="sng">
                          <a:effectLst/>
                        </a:rPr>
                        <a:t>compréhension</a:t>
                      </a:r>
                      <a:r>
                        <a:rPr lang="fr-CA" sz="900">
                          <a:effectLst/>
                        </a:rPr>
                        <a:t> de l’énoncé (ce qui doit être trouvé, les contraintes, etc.).</a:t>
                      </a:r>
                    </a:p>
                    <a:p>
                      <a:pPr>
                        <a:lnSpc>
                          <a:spcPct val="107000"/>
                        </a:lnSpc>
                        <a:spcAft>
                          <a:spcPts val="0"/>
                        </a:spcAft>
                      </a:pPr>
                      <a:r>
                        <a:rPr lang="fr-CA" sz="900">
                          <a:effectLst/>
                        </a:rPr>
                        <a:t> </a:t>
                      </a:r>
                      <a:endParaRPr lang="fr-CA" sz="900">
                        <a:effectLst/>
                        <a:latin typeface="Calibri"/>
                        <a:ea typeface="Calibri"/>
                        <a:cs typeface="Times New Roman"/>
                      </a:endParaRPr>
                    </a:p>
                  </a:txBody>
                  <a:tcPr marL="56809" marR="56809" marT="0" marB="0"/>
                </a:tc>
              </a:tr>
              <a:tr h="803624">
                <a:tc vMerge="1">
                  <a:txBody>
                    <a:bodyPr/>
                    <a:lstStyle/>
                    <a:p>
                      <a:endParaRPr lang="fr-CA"/>
                    </a:p>
                  </a:txBody>
                  <a:tcPr/>
                </a:tc>
                <a:tc>
                  <a:txBody>
                    <a:bodyPr/>
                    <a:lstStyle/>
                    <a:p>
                      <a:pPr>
                        <a:lnSpc>
                          <a:spcPct val="107000"/>
                        </a:lnSpc>
                        <a:spcAft>
                          <a:spcPts val="0"/>
                        </a:spcAft>
                      </a:pPr>
                      <a:r>
                        <a:rPr lang="fr-CA" sz="900">
                          <a:effectLst/>
                        </a:rPr>
                        <a:t>1.2 Mobilisation de stratégies et de savoirs mathématiques appropriés à la situation-problème.</a:t>
                      </a:r>
                      <a:endParaRPr lang="fr-CA" sz="900">
                        <a:effectLst/>
                        <a:latin typeface="Calibri"/>
                        <a:ea typeface="Calibri"/>
                        <a:cs typeface="Times New Roman"/>
                      </a:endParaRPr>
                    </a:p>
                  </a:txBody>
                  <a:tcPr marL="56809" marR="56809" marT="0" marB="0"/>
                </a:tc>
                <a:tc>
                  <a:txBody>
                    <a:bodyPr/>
                    <a:lstStyle/>
                    <a:p>
                      <a:pPr>
                        <a:lnSpc>
                          <a:spcPct val="107000"/>
                        </a:lnSpc>
                        <a:spcAft>
                          <a:spcPts val="0"/>
                        </a:spcAft>
                      </a:pPr>
                      <a:r>
                        <a:rPr lang="fr-CA" sz="900">
                          <a:effectLst/>
                        </a:rPr>
                        <a:t>Ce critère mesure la capacité de l’adulte à utiliser des stratégies pertinentes pour sélectionner des savoirs adéquats dans le but de résoudre le problème</a:t>
                      </a:r>
                      <a:endParaRPr lang="fr-CA" sz="900">
                        <a:effectLst/>
                        <a:latin typeface="Calibri"/>
                        <a:ea typeface="Calibri"/>
                        <a:cs typeface="Times New Roman"/>
                      </a:endParaRPr>
                    </a:p>
                  </a:txBody>
                  <a:tcPr marL="56809" marR="56809" marT="0" marB="0"/>
                </a:tc>
                <a:tc>
                  <a:txBody>
                    <a:bodyPr/>
                    <a:lstStyle/>
                    <a:p>
                      <a:pPr>
                        <a:lnSpc>
                          <a:spcPct val="107000"/>
                        </a:lnSpc>
                        <a:spcAft>
                          <a:spcPts val="800"/>
                        </a:spcAft>
                      </a:pPr>
                      <a:r>
                        <a:rPr lang="fr-CA" sz="900">
                          <a:effectLst/>
                        </a:rPr>
                        <a:t>Traces liées au </a:t>
                      </a:r>
                      <a:r>
                        <a:rPr lang="fr-CA" sz="900" u="sng">
                          <a:effectLst/>
                        </a:rPr>
                        <a:t>recours</a:t>
                      </a:r>
                      <a:r>
                        <a:rPr lang="fr-CA" sz="900">
                          <a:effectLst/>
                        </a:rPr>
                        <a:t> à des stratégies pour identifier les savoirs appropriés.</a:t>
                      </a:r>
                    </a:p>
                    <a:p>
                      <a:pPr>
                        <a:lnSpc>
                          <a:spcPct val="107000"/>
                        </a:lnSpc>
                        <a:spcAft>
                          <a:spcPts val="0"/>
                        </a:spcAft>
                      </a:pPr>
                      <a:r>
                        <a:rPr lang="fr-CA" sz="900">
                          <a:effectLst/>
                        </a:rPr>
                        <a:t> </a:t>
                      </a:r>
                      <a:endParaRPr lang="fr-CA" sz="900">
                        <a:effectLst/>
                        <a:latin typeface="Calibri"/>
                        <a:ea typeface="Calibri"/>
                        <a:cs typeface="Times New Roman"/>
                      </a:endParaRPr>
                    </a:p>
                  </a:txBody>
                  <a:tcPr marL="56809" marR="56809" marT="0" marB="0"/>
                </a:tc>
              </a:tr>
              <a:tr h="803624">
                <a:tc rowSpan="3">
                  <a:txBody>
                    <a:bodyPr/>
                    <a:lstStyle/>
                    <a:p>
                      <a:pPr>
                        <a:lnSpc>
                          <a:spcPct val="107000"/>
                        </a:lnSpc>
                        <a:spcAft>
                          <a:spcPts val="0"/>
                        </a:spcAft>
                      </a:pPr>
                      <a:r>
                        <a:rPr lang="fr-CA" sz="900" dirty="0">
                          <a:effectLst/>
                        </a:rPr>
                        <a:t>C2 : déployer un raisonnement mathématique</a:t>
                      </a:r>
                      <a:endParaRPr lang="fr-CA" sz="900" dirty="0">
                        <a:effectLst/>
                        <a:latin typeface="Calibri"/>
                        <a:ea typeface="Calibri"/>
                        <a:cs typeface="Times New Roman"/>
                      </a:endParaRPr>
                    </a:p>
                  </a:txBody>
                  <a:tcPr marL="56809" marR="56809" marT="0" marB="0"/>
                </a:tc>
                <a:tc>
                  <a:txBody>
                    <a:bodyPr/>
                    <a:lstStyle/>
                    <a:p>
                      <a:pPr>
                        <a:lnSpc>
                          <a:spcPct val="107000"/>
                        </a:lnSpc>
                        <a:spcAft>
                          <a:spcPts val="0"/>
                        </a:spcAft>
                      </a:pPr>
                      <a:r>
                        <a:rPr lang="fr-CA" sz="900">
                          <a:effectLst/>
                        </a:rPr>
                        <a:t>2.2 Mise en œuvre convenable d’un raisonnement mathématique adapté à la situation.</a:t>
                      </a:r>
                      <a:endParaRPr lang="fr-CA" sz="900">
                        <a:effectLst/>
                        <a:latin typeface="Calibri"/>
                        <a:ea typeface="Calibri"/>
                        <a:cs typeface="Times New Roman"/>
                      </a:endParaRPr>
                    </a:p>
                  </a:txBody>
                  <a:tcPr marL="56809" marR="56809" marT="0" marB="0"/>
                </a:tc>
                <a:tc>
                  <a:txBody>
                    <a:bodyPr/>
                    <a:lstStyle/>
                    <a:p>
                      <a:pPr>
                        <a:lnSpc>
                          <a:spcPct val="107000"/>
                        </a:lnSpc>
                        <a:spcAft>
                          <a:spcPts val="0"/>
                        </a:spcAft>
                      </a:pPr>
                      <a:r>
                        <a:rPr lang="fr-CA" sz="900">
                          <a:effectLst/>
                        </a:rPr>
                        <a:t>Ce critère mesure la capacité de l’adulte à présenter une démarche cohérente en faisant appel aux savoirs et aux habiletés appropriés.</a:t>
                      </a:r>
                      <a:endParaRPr lang="fr-CA" sz="900">
                        <a:effectLst/>
                        <a:latin typeface="Calibri"/>
                        <a:ea typeface="Calibri"/>
                        <a:cs typeface="Times New Roman"/>
                      </a:endParaRPr>
                    </a:p>
                  </a:txBody>
                  <a:tcPr marL="56809" marR="56809" marT="0" marB="0"/>
                </a:tc>
                <a:tc>
                  <a:txBody>
                    <a:bodyPr/>
                    <a:lstStyle/>
                    <a:p>
                      <a:pPr>
                        <a:lnSpc>
                          <a:spcPct val="107000"/>
                        </a:lnSpc>
                        <a:spcAft>
                          <a:spcPts val="800"/>
                        </a:spcAft>
                      </a:pPr>
                      <a:r>
                        <a:rPr lang="fr-CA" sz="900">
                          <a:effectLst/>
                        </a:rPr>
                        <a:t>Traces liées à la manière </a:t>
                      </a:r>
                      <a:r>
                        <a:rPr lang="fr-CA" sz="900" u="sng">
                          <a:effectLst/>
                        </a:rPr>
                        <a:t>d’organiser</a:t>
                      </a:r>
                      <a:r>
                        <a:rPr lang="fr-CA" sz="900">
                          <a:effectLst/>
                        </a:rPr>
                        <a:t> la démarche à partir des savoirs </a:t>
                      </a:r>
                      <a:r>
                        <a:rPr lang="fr-CA" sz="900" u="sng">
                          <a:effectLst/>
                        </a:rPr>
                        <a:t>appropriés.</a:t>
                      </a:r>
                      <a:endParaRPr lang="fr-CA" sz="900">
                        <a:effectLst/>
                      </a:endParaRPr>
                    </a:p>
                    <a:p>
                      <a:pPr>
                        <a:lnSpc>
                          <a:spcPct val="107000"/>
                        </a:lnSpc>
                        <a:spcAft>
                          <a:spcPts val="0"/>
                        </a:spcAft>
                      </a:pPr>
                      <a:r>
                        <a:rPr lang="fr-CA" sz="900">
                          <a:effectLst/>
                        </a:rPr>
                        <a:t> </a:t>
                      </a:r>
                      <a:endParaRPr lang="fr-CA" sz="900">
                        <a:effectLst/>
                        <a:latin typeface="Calibri"/>
                        <a:ea typeface="Calibri"/>
                        <a:cs typeface="Times New Roman"/>
                      </a:endParaRPr>
                    </a:p>
                  </a:txBody>
                  <a:tcPr marL="56809" marR="56809" marT="0" marB="0"/>
                </a:tc>
              </a:tr>
              <a:tr h="1097185">
                <a:tc vMerge="1">
                  <a:txBody>
                    <a:bodyPr/>
                    <a:lstStyle/>
                    <a:p>
                      <a:endParaRPr lang="fr-CA"/>
                    </a:p>
                  </a:txBody>
                  <a:tcPr/>
                </a:tc>
                <a:tc>
                  <a:txBody>
                    <a:bodyPr/>
                    <a:lstStyle/>
                    <a:p>
                      <a:pPr>
                        <a:lnSpc>
                          <a:spcPct val="107000"/>
                        </a:lnSpc>
                        <a:spcAft>
                          <a:spcPts val="0"/>
                        </a:spcAft>
                      </a:pPr>
                      <a:r>
                        <a:rPr lang="fr-CA" sz="900" dirty="0">
                          <a:effectLst/>
                        </a:rPr>
                        <a:t>2.1 Utilisation correcte des concepts et des processus mathématiques appropriés.</a:t>
                      </a:r>
                      <a:endParaRPr lang="fr-CA" sz="900" dirty="0">
                        <a:effectLst/>
                        <a:latin typeface="Calibri"/>
                        <a:ea typeface="Calibri"/>
                        <a:cs typeface="Times New Roman"/>
                      </a:endParaRPr>
                    </a:p>
                  </a:txBody>
                  <a:tcPr marL="56809" marR="56809" marT="0" marB="0"/>
                </a:tc>
                <a:tc>
                  <a:txBody>
                    <a:bodyPr/>
                    <a:lstStyle/>
                    <a:p>
                      <a:pPr>
                        <a:lnSpc>
                          <a:spcPct val="107000"/>
                        </a:lnSpc>
                        <a:spcAft>
                          <a:spcPts val="0"/>
                        </a:spcAft>
                      </a:pPr>
                      <a:r>
                        <a:rPr lang="fr-CA" sz="900">
                          <a:effectLst/>
                        </a:rPr>
                        <a:t>Ce critère mesure la capacité de l’adulte à appliquer de façon appropriée les savoirs et habiletés mathématiques nécessaires à la résolution du problème.</a:t>
                      </a:r>
                      <a:endParaRPr lang="fr-CA" sz="900">
                        <a:effectLst/>
                        <a:latin typeface="Calibri"/>
                        <a:ea typeface="Calibri"/>
                        <a:cs typeface="Times New Roman"/>
                      </a:endParaRPr>
                    </a:p>
                  </a:txBody>
                  <a:tcPr marL="56809" marR="56809" marT="0" marB="0"/>
                </a:tc>
                <a:tc>
                  <a:txBody>
                    <a:bodyPr/>
                    <a:lstStyle/>
                    <a:p>
                      <a:pPr>
                        <a:lnSpc>
                          <a:spcPct val="107000"/>
                        </a:lnSpc>
                        <a:spcAft>
                          <a:spcPts val="800"/>
                        </a:spcAft>
                      </a:pPr>
                      <a:r>
                        <a:rPr lang="fr-CA" sz="900">
                          <a:effectLst/>
                        </a:rPr>
                        <a:t>Traces liées à l’exactitude de </a:t>
                      </a:r>
                      <a:r>
                        <a:rPr lang="fr-CA" sz="900" u="sng">
                          <a:effectLst/>
                        </a:rPr>
                        <a:t>l’utilisation</a:t>
                      </a:r>
                      <a:r>
                        <a:rPr lang="fr-CA" sz="900">
                          <a:effectLst/>
                        </a:rPr>
                        <a:t> des savoirs </a:t>
                      </a:r>
                      <a:r>
                        <a:rPr lang="fr-CA" sz="900" u="sng">
                          <a:effectLst/>
                        </a:rPr>
                        <a:t>appropriés</a:t>
                      </a:r>
                      <a:r>
                        <a:rPr lang="fr-CA" sz="900">
                          <a:effectLst/>
                        </a:rPr>
                        <a:t> (c’est ici que l’on prend en compte la justesse des différents résultats).</a:t>
                      </a:r>
                    </a:p>
                    <a:p>
                      <a:pPr>
                        <a:lnSpc>
                          <a:spcPct val="107000"/>
                        </a:lnSpc>
                        <a:spcAft>
                          <a:spcPts val="0"/>
                        </a:spcAft>
                      </a:pPr>
                      <a:r>
                        <a:rPr lang="fr-CA" sz="900">
                          <a:effectLst/>
                        </a:rPr>
                        <a:t> </a:t>
                      </a:r>
                      <a:endParaRPr lang="fr-CA" sz="900">
                        <a:effectLst/>
                        <a:latin typeface="Calibri"/>
                        <a:ea typeface="Calibri"/>
                        <a:cs typeface="Times New Roman"/>
                      </a:endParaRPr>
                    </a:p>
                  </a:txBody>
                  <a:tcPr marL="56809" marR="56809" marT="0" marB="0"/>
                </a:tc>
              </a:tr>
              <a:tr h="874205">
                <a:tc vMerge="1">
                  <a:txBody>
                    <a:bodyPr/>
                    <a:lstStyle/>
                    <a:p>
                      <a:endParaRPr lang="fr-CA"/>
                    </a:p>
                  </a:txBody>
                  <a:tcPr/>
                </a:tc>
                <a:tc>
                  <a:txBody>
                    <a:bodyPr/>
                    <a:lstStyle/>
                    <a:p>
                      <a:pPr>
                        <a:lnSpc>
                          <a:spcPct val="107000"/>
                        </a:lnSpc>
                        <a:spcAft>
                          <a:spcPts val="0"/>
                        </a:spcAft>
                      </a:pPr>
                      <a:r>
                        <a:rPr lang="fr-CA" sz="900">
                          <a:effectLst/>
                        </a:rPr>
                        <a:t>2.3 Structuration adéquate des étapes d’une démarche pertinente.</a:t>
                      </a:r>
                      <a:endParaRPr lang="fr-CA" sz="900">
                        <a:effectLst/>
                        <a:latin typeface="Calibri"/>
                        <a:ea typeface="Calibri"/>
                        <a:cs typeface="Times New Roman"/>
                      </a:endParaRPr>
                    </a:p>
                  </a:txBody>
                  <a:tcPr marL="56809" marR="56809" marT="0" marB="0"/>
                </a:tc>
                <a:tc>
                  <a:txBody>
                    <a:bodyPr/>
                    <a:lstStyle/>
                    <a:p>
                      <a:pPr>
                        <a:lnSpc>
                          <a:spcPct val="107000"/>
                        </a:lnSpc>
                        <a:spcAft>
                          <a:spcPts val="0"/>
                        </a:spcAft>
                      </a:pPr>
                      <a:r>
                        <a:rPr lang="fr-CA" sz="900">
                          <a:effectLst/>
                        </a:rPr>
                        <a:t>Ce critère mesure la capacité de l’adulte à présenter une démarche structurée qui respecte les règles et les conventions mathématiques. La réponse est cohérente avec sa démarche et le contexte de la situation-problème.</a:t>
                      </a:r>
                      <a:endParaRPr lang="fr-CA" sz="900">
                        <a:effectLst/>
                        <a:latin typeface="Calibri"/>
                        <a:ea typeface="Calibri"/>
                        <a:cs typeface="Times New Roman"/>
                      </a:endParaRPr>
                    </a:p>
                  </a:txBody>
                  <a:tcPr marL="56809" marR="56809" marT="0" marB="0"/>
                </a:tc>
                <a:tc>
                  <a:txBody>
                    <a:bodyPr/>
                    <a:lstStyle/>
                    <a:p>
                      <a:pPr>
                        <a:lnSpc>
                          <a:spcPct val="107000"/>
                        </a:lnSpc>
                        <a:spcAft>
                          <a:spcPts val="800"/>
                        </a:spcAft>
                      </a:pPr>
                      <a:r>
                        <a:rPr lang="fr-CA" sz="900" dirty="0">
                          <a:effectLst/>
                        </a:rPr>
                        <a:t>Traces liées à la manière de </a:t>
                      </a:r>
                      <a:r>
                        <a:rPr lang="fr-CA" sz="900" u="sng" dirty="0">
                          <a:effectLst/>
                        </a:rPr>
                        <a:t>présenter</a:t>
                      </a:r>
                      <a:r>
                        <a:rPr lang="fr-CA" sz="900" dirty="0">
                          <a:effectLst/>
                        </a:rPr>
                        <a:t> les étapes de la démarche.</a:t>
                      </a:r>
                    </a:p>
                    <a:p>
                      <a:pPr>
                        <a:lnSpc>
                          <a:spcPct val="107000"/>
                        </a:lnSpc>
                        <a:spcAft>
                          <a:spcPts val="0"/>
                        </a:spcAft>
                      </a:pPr>
                      <a:r>
                        <a:rPr lang="fr-CA" sz="900" dirty="0">
                          <a:effectLst/>
                        </a:rPr>
                        <a:t> </a:t>
                      </a:r>
                      <a:endParaRPr lang="fr-CA" sz="900" dirty="0">
                        <a:effectLst/>
                        <a:latin typeface="Calibri"/>
                        <a:ea typeface="Calibri"/>
                        <a:cs typeface="Times New Roman"/>
                      </a:endParaRPr>
                    </a:p>
                  </a:txBody>
                  <a:tcPr marL="56809" marR="56809" marT="0" marB="0"/>
                </a:tc>
              </a:tr>
            </a:tbl>
          </a:graphicData>
        </a:graphic>
      </p:graphicFrame>
    </p:spTree>
    <p:extLst>
      <p:ext uri="{BB962C8B-B14F-4D97-AF65-F5344CB8AC3E}">
        <p14:creationId xmlns:p14="http://schemas.microsoft.com/office/powerpoint/2010/main" val="160894717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 y="2"/>
            <a:ext cx="9086335" cy="2734960"/>
          </a:xfrm>
        </p:spPr>
        <p:txBody>
          <a:bodyPr>
            <a:normAutofit/>
          </a:bodyPr>
          <a:lstStyle/>
          <a:p>
            <a:r>
              <a:rPr lang="fr-CA" sz="4000" dirty="0" smtClean="0">
                <a:solidFill>
                  <a:srgbClr val="7030A0"/>
                </a:solidFill>
                <a:latin typeface="Broadway" panose="04040905080B02020502" pitchFamily="82" charset="0"/>
              </a:rPr>
              <a:t>Merci, bon congrès AQIFGA 2018</a:t>
            </a:r>
            <a:endParaRPr lang="fr-CA" sz="4000" dirty="0">
              <a:solidFill>
                <a:srgbClr val="7030A0"/>
              </a:solidFill>
              <a:latin typeface="Broadway" panose="04040905080B02020502" pitchFamily="82" charset="0"/>
            </a:endParaRPr>
          </a:p>
        </p:txBody>
      </p:sp>
      <p:sp>
        <p:nvSpPr>
          <p:cNvPr id="3" name="Espace réservé du contenu 2"/>
          <p:cNvSpPr>
            <a:spLocks noGrp="1"/>
          </p:cNvSpPr>
          <p:nvPr>
            <p:ph idx="1"/>
          </p:nvPr>
        </p:nvSpPr>
        <p:spPr>
          <a:xfrm flipV="1">
            <a:off x="0" y="4819136"/>
            <a:ext cx="9144000" cy="45719"/>
          </a:xfrm>
        </p:spPr>
        <p:txBody>
          <a:bodyPr>
            <a:normAutofit fontScale="25000" lnSpcReduction="20000"/>
          </a:bodyPr>
          <a:lstStyle/>
          <a:p>
            <a:endParaRPr lang="fr-CA" dirty="0"/>
          </a:p>
        </p:txBody>
      </p:sp>
    </p:spTree>
    <p:extLst>
      <p:ext uri="{BB962C8B-B14F-4D97-AF65-F5344CB8AC3E}">
        <p14:creationId xmlns:p14="http://schemas.microsoft.com/office/powerpoint/2010/main" val="2558462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Q2: Vous enseignez dans vos groupes les :</a:t>
            </a:r>
          </a:p>
        </p:txBody>
      </p:sp>
      <p:sp>
        <p:nvSpPr>
          <p:cNvPr id="3" name="Content Placeholder 2"/>
          <p:cNvSpPr>
            <a:spLocks noGrp="1"/>
          </p:cNvSpPr>
          <p:nvPr>
            <p:ph idx="1"/>
          </p:nvPr>
        </p:nvSpPr>
        <p:spPr/>
        <p:txBody>
          <a:bodyPr/>
          <a:lstStyle/>
          <a:p>
            <a:r>
              <a:t>Réponses obtenues : 38    Question(s) ignorée(s) : 0</a:t>
            </a:r>
          </a:p>
        </p:txBody>
      </p:sp>
      <p:pic>
        <p:nvPicPr>
          <p:cNvPr id="4" name="Picture 3" descr="chart2492803400.png"/>
          <p:cNvPicPr>
            <a:picLocks noChangeAspect="1"/>
          </p:cNvPicPr>
          <p:nvPr/>
        </p:nvPicPr>
        <p:blipFill>
          <a:blip r:embed="rId2"/>
          <a:stretch>
            <a:fillRect/>
          </a:stretch>
        </p:blipFill>
        <p:spPr>
          <a:xfrm>
            <a:off x="1049658" y="1498495"/>
            <a:ext cx="5388428" cy="226785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Q2: Vous enseignez dans vos groupes les :</a:t>
            </a:r>
          </a:p>
        </p:txBody>
      </p:sp>
      <p:sp>
        <p:nvSpPr>
          <p:cNvPr id="3" name="Content Placeholder 2"/>
          <p:cNvSpPr>
            <a:spLocks noGrp="1"/>
          </p:cNvSpPr>
          <p:nvPr>
            <p:ph idx="1"/>
          </p:nvPr>
        </p:nvSpPr>
        <p:spPr/>
        <p:txBody>
          <a:bodyPr/>
          <a:lstStyle/>
          <a:p>
            <a:r>
              <a:t>Réponses obtenues : 38    Question(s) ignorée(s) : 0</a:t>
            </a:r>
          </a:p>
        </p:txBody>
      </p:sp>
      <p:pic>
        <p:nvPicPr>
          <p:cNvPr id="4" name="Picture 3" descr="table2492803400.png"/>
          <p:cNvPicPr>
            <a:picLocks noChangeAspect="1"/>
          </p:cNvPicPr>
          <p:nvPr/>
        </p:nvPicPr>
        <p:blipFill>
          <a:blip r:embed="rId2"/>
          <a:stretch>
            <a:fillRect/>
          </a:stretch>
        </p:blipFill>
        <p:spPr>
          <a:xfrm>
            <a:off x="1049658" y="1498491"/>
            <a:ext cx="5388428" cy="10160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Q3: Vous estimez présentement le pourcentage d'élèves FBD dans vos groupes de :</a:t>
            </a:r>
          </a:p>
        </p:txBody>
      </p:sp>
      <p:sp>
        <p:nvSpPr>
          <p:cNvPr id="3" name="Content Placeholder 2"/>
          <p:cNvSpPr>
            <a:spLocks noGrp="1"/>
          </p:cNvSpPr>
          <p:nvPr>
            <p:ph idx="1"/>
          </p:nvPr>
        </p:nvSpPr>
        <p:spPr/>
        <p:txBody>
          <a:bodyPr/>
          <a:lstStyle/>
          <a:p>
            <a:r>
              <a:t>Réponses obtenues : 37    Question(s) ignorée(s) : 1</a:t>
            </a:r>
          </a:p>
        </p:txBody>
      </p:sp>
      <p:pic>
        <p:nvPicPr>
          <p:cNvPr id="4" name="Picture 3" descr="chart2492812220.png"/>
          <p:cNvPicPr>
            <a:picLocks noChangeAspect="1"/>
          </p:cNvPicPr>
          <p:nvPr/>
        </p:nvPicPr>
        <p:blipFill>
          <a:blip r:embed="rId2"/>
          <a:stretch>
            <a:fillRect/>
          </a:stretch>
        </p:blipFill>
        <p:spPr>
          <a:xfrm>
            <a:off x="1049658" y="1498491"/>
            <a:ext cx="5388428" cy="3356428"/>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Q3: Vous estimez présentement le pourcentage d'élèves FBD dans vos groupes de :</a:t>
            </a:r>
          </a:p>
        </p:txBody>
      </p:sp>
      <p:sp>
        <p:nvSpPr>
          <p:cNvPr id="3" name="Content Placeholder 2"/>
          <p:cNvSpPr>
            <a:spLocks noGrp="1"/>
          </p:cNvSpPr>
          <p:nvPr>
            <p:ph idx="1"/>
          </p:nvPr>
        </p:nvSpPr>
        <p:spPr/>
        <p:txBody>
          <a:bodyPr/>
          <a:lstStyle/>
          <a:p>
            <a:r>
              <a:t>Réponses obtenues : 37    Question(s) ignorée(s) : 1</a:t>
            </a:r>
          </a:p>
        </p:txBody>
      </p:sp>
      <p:pic>
        <p:nvPicPr>
          <p:cNvPr id="4" name="Picture 3" descr="table2492812220.png"/>
          <p:cNvPicPr>
            <a:picLocks noChangeAspect="1"/>
          </p:cNvPicPr>
          <p:nvPr/>
        </p:nvPicPr>
        <p:blipFill>
          <a:blip r:embed="rId2"/>
          <a:stretch>
            <a:fillRect/>
          </a:stretch>
        </p:blipFill>
        <p:spPr>
          <a:xfrm>
            <a:off x="1049658" y="1498492"/>
            <a:ext cx="5388428" cy="1578428"/>
          </a:xfrm>
          <a:prstGeom prst="rect">
            <a:avLst/>
          </a:prstGeom>
        </p:spPr>
      </p:pic>
    </p:spTree>
  </p:cSld>
  <p:clrMapOvr>
    <a:masterClrMapping/>
  </p:clrMapOvr>
</p:sld>
</file>

<file path=ppt/theme/_rels/theme4.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SM-template-20140529">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Data slides">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Response Summary">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SM-template-20140529.potx</Template>
  <TotalTime>635</TotalTime>
  <Words>2895</Words>
  <Application>Microsoft Office PowerPoint</Application>
  <PresentationFormat>Affichage à l'écran (16:9)</PresentationFormat>
  <Paragraphs>264</Paragraphs>
  <Slides>59</Slides>
  <Notes>1</Notes>
  <HiddenSlides>0</HiddenSlides>
  <MMClips>0</MMClips>
  <ScaleCrop>false</ScaleCrop>
  <HeadingPairs>
    <vt:vector size="6" baseType="variant">
      <vt:variant>
        <vt:lpstr>Polices utilisées</vt:lpstr>
      </vt:variant>
      <vt:variant>
        <vt:i4>8</vt:i4>
      </vt:variant>
      <vt:variant>
        <vt:lpstr>Thème</vt:lpstr>
      </vt:variant>
      <vt:variant>
        <vt:i4>4</vt:i4>
      </vt:variant>
      <vt:variant>
        <vt:lpstr>Titres des diapositives</vt:lpstr>
      </vt:variant>
      <vt:variant>
        <vt:i4>59</vt:i4>
      </vt:variant>
    </vt:vector>
  </HeadingPairs>
  <TitlesOfParts>
    <vt:vector size="71" baseType="lpstr">
      <vt:lpstr>Arial</vt:lpstr>
      <vt:lpstr>Broadway</vt:lpstr>
      <vt:lpstr>Calibri</vt:lpstr>
      <vt:lpstr>Century Gothic</vt:lpstr>
      <vt:lpstr>Helvetica Neue</vt:lpstr>
      <vt:lpstr>Times New Roman</vt:lpstr>
      <vt:lpstr>Verdana</vt:lpstr>
      <vt:lpstr>Wingdings 2</vt:lpstr>
      <vt:lpstr>SM-template-20140529</vt:lpstr>
      <vt:lpstr>Data slides</vt:lpstr>
      <vt:lpstr>Response Summary</vt:lpstr>
      <vt:lpstr>Verve</vt:lpstr>
      <vt:lpstr>Présentation PowerPoint</vt:lpstr>
      <vt:lpstr>38</vt:lpstr>
      <vt:lpstr>Présentation PowerPoint</vt:lpstr>
      <vt:lpstr>Q1: Nombre d'années d'expérience à la FGA :</vt:lpstr>
      <vt:lpstr>Q1: Nombre d'années d'expérience à la FGA :</vt:lpstr>
      <vt:lpstr>Q2: Vous enseignez dans vos groupes les :</vt:lpstr>
      <vt:lpstr>Q2: Vous enseignez dans vos groupes les :</vt:lpstr>
      <vt:lpstr>Q3: Vous estimez présentement le pourcentage d'élèves FBD dans vos groupes de :</vt:lpstr>
      <vt:lpstr>Q3: Vous estimez présentement le pourcentage d'élèves FBD dans vos groupes de :</vt:lpstr>
      <vt:lpstr>Q4: Comment jugez-vous votre niveau de préparation au changement d'approche pédagogique (compétences)?</vt:lpstr>
      <vt:lpstr>Q4: Comment jugez-vous votre niveau de préparation au changement d'approche pédagogique (compétences)?</vt:lpstr>
      <vt:lpstr>Q5: Si vous aviez à identifier des irritants possibles, lesquels choisiriez-vous?</vt:lpstr>
      <vt:lpstr>Q5: Si vous aviez à identifier des irritants possibles, lesquels choisiriez-vous?</vt:lpstr>
      <vt:lpstr>Présentation PowerPoint</vt:lpstr>
      <vt:lpstr>Présentation PowerPoint</vt:lpstr>
      <vt:lpstr>Q6: Votre Centre a choisi la séquence suivante en quatrième et cinquième secondaires, plus d'une réponse est possible :</vt:lpstr>
      <vt:lpstr>Q6: Votre Centre a choisi la séquence suivante en quatrième et cinquième secondaires, plus d'une réponse est possible :</vt:lpstr>
      <vt:lpstr>Q7: Comment évaluez-vous niveau d'aisance lors de la correction des épreuves?</vt:lpstr>
      <vt:lpstr>Q7: Comment évaluez-vous niveau d'aisance lors de la correction des épreuves?</vt:lpstr>
      <vt:lpstr>Q8: Les grilles de correction (avec critères à évaluer) sont efficaces :</vt:lpstr>
      <vt:lpstr>Q8: Les grilles de correction (avec critères à évaluer) sont efficaces :</vt:lpstr>
      <vt:lpstr>Q9: Identifiez les irritants possibles lors de la correction :</vt:lpstr>
      <vt:lpstr>Q9: Identifiez les irritants possibles lors de la correction :</vt:lpstr>
      <vt:lpstr>Présentation PowerPoint</vt:lpstr>
      <vt:lpstr>Q10: Suite à l'implantation du programme FBD, votre tâche d'enseignant a augmenté :</vt:lpstr>
      <vt:lpstr>Q10: Suite à l'implantation du programme FBD, votre tâche d'enseignant a augmenté :</vt:lpstr>
      <vt:lpstr>Q11: Depuis l'implantation du programme FBD, mes pratiques d'enseignement ont changé :</vt:lpstr>
      <vt:lpstr>Q11: Depuis l'implantation du programme FBD, mes pratiques d'enseignement ont changé :</vt:lpstr>
      <vt:lpstr>Q12: De façon générale, mon niveau de satisfaction de ma pratique professionnelle est :</vt:lpstr>
      <vt:lpstr>Q12: De façon générale, mon niveau de satisfaction de ma pratique professionnelle est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30</vt:lpstr>
      <vt:lpstr>Q1: Je suis un élève de mathématiques en secondaire :</vt:lpstr>
      <vt:lpstr>Q1: Je suis un élève de mathématiques en secondaire :</vt:lpstr>
      <vt:lpstr>Q2: Votre niveau de compétence en mathématiques s'est-il amélioré ?</vt:lpstr>
      <vt:lpstr>Q2: Votre niveau de compétence en mathématiques s'est-il amélioré ?</vt:lpstr>
      <vt:lpstr>Q3: Je complète mon cahier :</vt:lpstr>
      <vt:lpstr>Q3: Je complète mon cahier :</vt:lpstr>
      <vt:lpstr>Q4: Ma formation au Centre FGA est :</vt:lpstr>
      <vt:lpstr>Q4: Ma formation au Centre FGA est :</vt:lpstr>
      <vt:lpstr>Q5: Les documents utilisés en classe (les guides de formation, les documents supplémentaires de révision et les situations d'apprentissage) vous préparent-ils bien à l'examen ?</vt:lpstr>
      <vt:lpstr>Q5: Les documents utilisés en classe (les guides de formation, les documents supplémentaires de révision et les situations d'apprentissage) vous préparent-ils bien à l'examen ?</vt:lpstr>
      <vt:lpstr>Q6: Selon vous, les enseignants connaissent-ils bien le programme et vous préparent-ils bien aux examens ?</vt:lpstr>
      <vt:lpstr>Q6: Selon vous, les enseignants connaissent-ils bien le programme et vous préparent-ils bien aux examens ?</vt:lpstr>
      <vt:lpstr>Q7: Selon vous, votre résultat d'examen correspond-il à votre niveau de compétence en mathématiques ?</vt:lpstr>
      <vt:lpstr>Q7: Selon vous, votre résultat d'examen correspond-il à votre niveau de compétence en mathématiques ?</vt:lpstr>
      <vt:lpstr>Présentation PowerPoint</vt:lpstr>
      <vt:lpstr>Présentation PowerPoint</vt:lpstr>
      <vt:lpstr>Présentation PowerPoint</vt:lpstr>
      <vt:lpstr>Présentation PowerPoint</vt:lpstr>
      <vt:lpstr>Présentation PowerPoint</vt:lpstr>
      <vt:lpstr>Tableau explicatif des critères d’évaluation en FBD</vt:lpstr>
      <vt:lpstr>Merci, bon congrès AQIFGA 2018</vt:lpstr>
    </vt:vector>
  </TitlesOfParts>
  <Company>SurveyMonkey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Clarke</dc:creator>
  <cp:lastModifiedBy>Danielle Gilbert</cp:lastModifiedBy>
  <cp:revision>117</cp:revision>
  <dcterms:created xsi:type="dcterms:W3CDTF">2014-01-30T23:18:11Z</dcterms:created>
  <dcterms:modified xsi:type="dcterms:W3CDTF">2018-05-07T14:00:07Z</dcterms:modified>
</cp:coreProperties>
</file>