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2" r:id="rId2"/>
  </p:sldMasterIdLst>
  <p:notesMasterIdLst>
    <p:notesMasterId r:id="rId21"/>
  </p:notesMasterIdLst>
  <p:sldIdLst>
    <p:sldId id="256" r:id="rId3"/>
    <p:sldId id="257" r:id="rId4"/>
    <p:sldId id="291" r:id="rId5"/>
    <p:sldId id="261" r:id="rId6"/>
    <p:sldId id="293" r:id="rId7"/>
    <p:sldId id="296" r:id="rId8"/>
    <p:sldId id="270" r:id="rId9"/>
    <p:sldId id="277" r:id="rId10"/>
    <p:sldId id="303" r:id="rId11"/>
    <p:sldId id="304" r:id="rId12"/>
    <p:sldId id="305" r:id="rId13"/>
    <p:sldId id="306" r:id="rId14"/>
    <p:sldId id="307" r:id="rId15"/>
    <p:sldId id="308" r:id="rId16"/>
    <p:sldId id="292" r:id="rId17"/>
    <p:sldId id="295" r:id="rId18"/>
    <p:sldId id="290" r:id="rId19"/>
    <p:sldId id="286"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1" d="100"/>
          <a:sy n="81" d="100"/>
        </p:scale>
        <p:origin x="-78" y="-702"/>
      </p:cViewPr>
      <p:guideLst>
        <p:guide orient="horz" pos="2160"/>
        <p:guide pos="3840"/>
      </p:guideLst>
    </p:cSldViewPr>
  </p:slideViewPr>
  <p:notesTextViewPr>
    <p:cViewPr>
      <p:scale>
        <a:sx n="1" d="1"/>
        <a:sy n="1" d="1"/>
      </p:scale>
      <p:origin x="0" y="0"/>
    </p:cViewPr>
  </p:notesTextViewPr>
  <p:notesViewPr>
    <p:cSldViewPr snapToGrid="0">
      <p:cViewPr varScale="1">
        <p:scale>
          <a:sx n="57" d="100"/>
          <a:sy n="57" d="100"/>
        </p:scale>
        <p:origin x="2832" y="72"/>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19E3FB-242D-4FEB-82C5-5C68E54D863E}" type="datetimeFigureOut">
              <a:rPr lang="fr-CA" smtClean="0"/>
              <a:pPr/>
              <a:t>2015-06-17</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7E93E1-DA64-48D3-9649-EDF8EC72F718}" type="slidenum">
              <a:rPr lang="fr-CA" smtClean="0"/>
              <a:pPr/>
              <a:t>‹N°›</a:t>
            </a:fld>
            <a:endParaRPr lang="fr-CA"/>
          </a:p>
        </p:txBody>
      </p:sp>
    </p:spTree>
    <p:extLst>
      <p:ext uri="{BB962C8B-B14F-4D97-AF65-F5344CB8AC3E}">
        <p14:creationId xmlns:p14="http://schemas.microsoft.com/office/powerpoint/2010/main" xmlns="" val="772635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en-CA" dirty="0" err="1" smtClean="0"/>
              <a:t>Attraits</a:t>
            </a:r>
            <a:r>
              <a:rPr lang="en-CA" dirty="0" smtClean="0"/>
              <a:t>:</a:t>
            </a:r>
          </a:p>
          <a:p>
            <a:r>
              <a:rPr lang="en-CA" dirty="0" err="1" smtClean="0"/>
              <a:t>Multidisciplinarité</a:t>
            </a:r>
            <a:r>
              <a:rPr lang="en-CA" dirty="0" smtClean="0"/>
              <a:t> (</a:t>
            </a:r>
            <a:r>
              <a:rPr lang="en-CA" dirty="0" err="1" smtClean="0"/>
              <a:t>acrobatie</a:t>
            </a:r>
            <a:r>
              <a:rPr lang="en-CA" dirty="0" smtClean="0"/>
              <a:t>, </a:t>
            </a:r>
            <a:r>
              <a:rPr lang="en-CA" dirty="0" err="1" smtClean="0"/>
              <a:t>danse</a:t>
            </a:r>
            <a:r>
              <a:rPr lang="en-CA" dirty="0" smtClean="0"/>
              <a:t>, </a:t>
            </a:r>
            <a:r>
              <a:rPr lang="en-CA" dirty="0" err="1" smtClean="0"/>
              <a:t>théâtre</a:t>
            </a:r>
            <a:r>
              <a:rPr lang="en-CA" dirty="0" smtClean="0"/>
              <a:t>, </a:t>
            </a:r>
            <a:r>
              <a:rPr lang="en-CA" dirty="0" err="1" smtClean="0"/>
              <a:t>musique</a:t>
            </a:r>
            <a:r>
              <a:rPr lang="en-CA" dirty="0" smtClean="0"/>
              <a:t>, </a:t>
            </a:r>
            <a:r>
              <a:rPr lang="en-CA" dirty="0" err="1" smtClean="0"/>
              <a:t>jeu</a:t>
            </a:r>
            <a:r>
              <a:rPr lang="en-CA" dirty="0" smtClean="0"/>
              <a:t>)</a:t>
            </a:r>
          </a:p>
          <a:p>
            <a:r>
              <a:rPr lang="en-CA" dirty="0" smtClean="0"/>
              <a:t>Le </a:t>
            </a:r>
            <a:r>
              <a:rPr lang="en-CA" dirty="0" err="1" smtClean="0"/>
              <a:t>goût</a:t>
            </a:r>
            <a:r>
              <a:rPr lang="en-CA" dirty="0" smtClean="0"/>
              <a:t> du </a:t>
            </a:r>
            <a:r>
              <a:rPr lang="en-CA" dirty="0" err="1" smtClean="0"/>
              <a:t>risque</a:t>
            </a:r>
            <a:endParaRPr lang="en-CA" dirty="0" smtClean="0"/>
          </a:p>
          <a:p>
            <a:r>
              <a:rPr lang="en-CA" dirty="0" smtClean="0"/>
              <a:t>Donne</a:t>
            </a:r>
            <a:r>
              <a:rPr lang="en-CA" baseline="0" dirty="0" smtClean="0"/>
              <a:t> un </a:t>
            </a:r>
            <a:r>
              <a:rPr lang="en-CA" baseline="0" dirty="0" err="1" smtClean="0"/>
              <a:t>espace</a:t>
            </a:r>
            <a:r>
              <a:rPr lang="en-CA" baseline="0" dirty="0" smtClean="0"/>
              <a:t> à la</a:t>
            </a:r>
            <a:r>
              <a:rPr lang="en-CA" dirty="0" smtClean="0"/>
              <a:t> </a:t>
            </a:r>
            <a:r>
              <a:rPr lang="en-CA" dirty="0" err="1" smtClean="0"/>
              <a:t>marginalité</a:t>
            </a:r>
            <a:r>
              <a:rPr lang="en-CA" baseline="0" dirty="0" smtClean="0"/>
              <a:t> </a:t>
            </a:r>
            <a:r>
              <a:rPr lang="en-CA" dirty="0" smtClean="0"/>
              <a:t>la </a:t>
            </a:r>
            <a:r>
              <a:rPr lang="en-CA" dirty="0" err="1" smtClean="0"/>
              <a:t>marginalité</a:t>
            </a:r>
            <a:r>
              <a:rPr lang="en-CA" dirty="0" smtClean="0"/>
              <a:t> </a:t>
            </a:r>
            <a:r>
              <a:rPr lang="en-CA" dirty="0" err="1" smtClean="0"/>
              <a:t>comme</a:t>
            </a:r>
            <a:r>
              <a:rPr lang="en-CA" dirty="0" smtClean="0"/>
              <a:t> </a:t>
            </a:r>
            <a:r>
              <a:rPr lang="en-CA" dirty="0" err="1" smtClean="0"/>
              <a:t>tremplin</a:t>
            </a:r>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err="1" smtClean="0"/>
              <a:t>Favorise</a:t>
            </a:r>
            <a:r>
              <a:rPr lang="en-CA" baseline="0" dirty="0" smtClean="0"/>
              <a:t> </a:t>
            </a:r>
            <a:r>
              <a:rPr lang="en-CA" baseline="0" dirty="0" err="1" smtClean="0"/>
              <a:t>l’expression</a:t>
            </a:r>
            <a:r>
              <a:rPr lang="en-CA" baseline="0" dirty="0" smtClean="0"/>
              <a:t> </a:t>
            </a:r>
            <a:r>
              <a:rPr lang="en-CA" baseline="0" dirty="0" err="1" smtClean="0"/>
              <a:t>créative</a:t>
            </a:r>
            <a:r>
              <a:rPr lang="en-CA" baseline="0" dirty="0" smtClean="0"/>
              <a:t>.</a:t>
            </a:r>
            <a:r>
              <a:rPr lang="en-CA"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CA" dirty="0" err="1" smtClean="0"/>
              <a:t>L’esprit</a:t>
            </a:r>
            <a:r>
              <a:rPr lang="en-CA" dirty="0" smtClean="0"/>
              <a:t> de </a:t>
            </a:r>
            <a:r>
              <a:rPr lang="en-CA" dirty="0" err="1" smtClean="0"/>
              <a:t>groupe</a:t>
            </a:r>
            <a:r>
              <a:rPr lang="en-CA" dirty="0" smtClean="0"/>
              <a:t>, la </a:t>
            </a:r>
            <a:r>
              <a:rPr lang="en-CA" dirty="0" err="1" smtClean="0"/>
              <a:t>solidarité</a:t>
            </a:r>
            <a:r>
              <a:rPr lang="en-CA" dirty="0" smtClean="0"/>
              <a:t>, </a:t>
            </a:r>
            <a:r>
              <a:rPr lang="en-CA" dirty="0" err="1" smtClean="0"/>
              <a:t>crée</a:t>
            </a:r>
            <a:r>
              <a:rPr lang="en-CA" dirty="0" smtClean="0"/>
              <a:t> des sentiments </a:t>
            </a:r>
            <a:r>
              <a:rPr lang="en-CA" dirty="0" err="1" smtClean="0"/>
              <a:t>d’appartenance</a:t>
            </a:r>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Et la performance…</a:t>
            </a:r>
          </a:p>
          <a:p>
            <a:pPr marL="0" marR="0" indent="0" algn="l" defTabSz="914400" rtl="0" eaLnBrk="1" fontAlgn="auto" latinLnBrk="0" hangingPunct="1">
              <a:lnSpc>
                <a:spcPct val="100000"/>
              </a:lnSpc>
              <a:spcBef>
                <a:spcPts val="0"/>
              </a:spcBef>
              <a:spcAft>
                <a:spcPts val="0"/>
              </a:spcAft>
              <a:buClrTx/>
              <a:buSzTx/>
              <a:buFontTx/>
              <a:buNone/>
              <a:tabLst/>
              <a:defRPr/>
            </a:pPr>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dirty="0" err="1" smtClean="0"/>
              <a:t>Brise</a:t>
            </a:r>
            <a:r>
              <a:rPr lang="en-CA" baseline="0" dirty="0" smtClean="0"/>
              <a:t> les cadres de </a:t>
            </a:r>
            <a:r>
              <a:rPr lang="en-CA" baseline="0" dirty="0" err="1" smtClean="0"/>
              <a:t>l’intervention</a:t>
            </a:r>
            <a:r>
              <a:rPr lang="en-CA" baseline="0" dirty="0" smtClean="0"/>
              <a:t> </a:t>
            </a:r>
            <a:r>
              <a:rPr lang="en-CA" baseline="0" dirty="0" err="1" smtClean="0"/>
              <a:t>classique</a:t>
            </a:r>
            <a:r>
              <a:rPr lang="en-CA" baseline="0" dirty="0" smtClean="0"/>
              <a:t>, </a:t>
            </a:r>
            <a:r>
              <a:rPr lang="en-CA" baseline="0" dirty="0" err="1" smtClean="0"/>
              <a:t>vers</a:t>
            </a:r>
            <a:r>
              <a:rPr lang="en-CA" baseline="0" dirty="0" smtClean="0"/>
              <a:t> </a:t>
            </a:r>
            <a:r>
              <a:rPr lang="en-CA" baseline="0" dirty="0" err="1" smtClean="0"/>
              <a:t>une</a:t>
            </a:r>
            <a:r>
              <a:rPr lang="en-CA" baseline="0" dirty="0" smtClean="0"/>
              <a:t> intervention de </a:t>
            </a:r>
            <a:r>
              <a:rPr lang="en-CA" baseline="0" dirty="0" err="1" smtClean="0"/>
              <a:t>groupe</a:t>
            </a:r>
            <a:endParaRPr lang="en-C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err="1" smtClean="0"/>
              <a:t>Permet</a:t>
            </a:r>
            <a:r>
              <a:rPr lang="en-CA" baseline="0" dirty="0" smtClean="0"/>
              <a:t> aux </a:t>
            </a:r>
            <a:r>
              <a:rPr lang="en-CA" baseline="0" dirty="0" err="1" smtClean="0"/>
              <a:t>intervenants</a:t>
            </a:r>
            <a:r>
              <a:rPr lang="en-CA" baseline="0" dirty="0" smtClean="0"/>
              <a:t> de se </a:t>
            </a:r>
            <a:r>
              <a:rPr lang="en-CA" baseline="0" dirty="0" err="1" smtClean="0"/>
              <a:t>présenter</a:t>
            </a:r>
            <a:r>
              <a:rPr lang="en-CA" baseline="0" dirty="0" smtClean="0"/>
              <a:t> sous un nouveau jour</a:t>
            </a:r>
          </a:p>
          <a:p>
            <a:pPr marL="0" marR="0" indent="0" algn="l" defTabSz="914400" rtl="0" eaLnBrk="1" fontAlgn="auto" latinLnBrk="0" hangingPunct="1">
              <a:lnSpc>
                <a:spcPct val="100000"/>
              </a:lnSpc>
              <a:spcBef>
                <a:spcPts val="0"/>
              </a:spcBef>
              <a:spcAft>
                <a:spcPts val="0"/>
              </a:spcAft>
              <a:buClrTx/>
              <a:buSzTx/>
              <a:buFontTx/>
              <a:buNone/>
              <a:tabLst/>
              <a:defRPr/>
            </a:pPr>
            <a:endParaRPr lang="en-CA" dirty="0" smtClean="0"/>
          </a:p>
          <a:p>
            <a:r>
              <a:rPr lang="en-CA" dirty="0" smtClean="0"/>
              <a:t> </a:t>
            </a:r>
          </a:p>
          <a:p>
            <a:endParaRPr lang="en-CA" dirty="0"/>
          </a:p>
        </p:txBody>
      </p:sp>
      <p:sp>
        <p:nvSpPr>
          <p:cNvPr id="4" name="Espace réservé du numéro de diapositive 3"/>
          <p:cNvSpPr>
            <a:spLocks noGrp="1"/>
          </p:cNvSpPr>
          <p:nvPr>
            <p:ph type="sldNum" sz="quarter" idx="10"/>
          </p:nvPr>
        </p:nvSpPr>
        <p:spPr/>
        <p:txBody>
          <a:bodyPr/>
          <a:lstStyle/>
          <a:p>
            <a:fld id="{270ACDF1-9FE2-4A2B-A28E-499406371E6F}" type="slidenum">
              <a:rPr lang="en-CA" smtClean="0">
                <a:solidFill>
                  <a:prstClr val="black"/>
                </a:solidFill>
              </a:rPr>
              <a:pPr/>
              <a:t>11</a:t>
            </a:fld>
            <a:endParaRPr lang="en-CA">
              <a:solidFill>
                <a:prstClr val="black"/>
              </a:solidFill>
            </a:endParaRPr>
          </a:p>
        </p:txBody>
      </p:sp>
    </p:spTree>
    <p:extLst>
      <p:ext uri="{BB962C8B-B14F-4D97-AF65-F5344CB8AC3E}">
        <p14:creationId xmlns:p14="http://schemas.microsoft.com/office/powerpoint/2010/main" xmlns="" val="1028743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en-CA" dirty="0" err="1" smtClean="0"/>
              <a:t>Attraits</a:t>
            </a:r>
            <a:r>
              <a:rPr lang="en-CA" dirty="0" smtClean="0"/>
              <a:t>:</a:t>
            </a:r>
          </a:p>
          <a:p>
            <a:r>
              <a:rPr lang="en-CA" dirty="0" err="1" smtClean="0"/>
              <a:t>Multidisciplinarité</a:t>
            </a:r>
            <a:r>
              <a:rPr lang="en-CA" dirty="0" smtClean="0"/>
              <a:t> (</a:t>
            </a:r>
            <a:r>
              <a:rPr lang="en-CA" dirty="0" err="1" smtClean="0"/>
              <a:t>acrobatie</a:t>
            </a:r>
            <a:r>
              <a:rPr lang="en-CA" dirty="0" smtClean="0"/>
              <a:t>, </a:t>
            </a:r>
            <a:r>
              <a:rPr lang="en-CA" dirty="0" err="1" smtClean="0"/>
              <a:t>danse</a:t>
            </a:r>
            <a:r>
              <a:rPr lang="en-CA" dirty="0" smtClean="0"/>
              <a:t>, </a:t>
            </a:r>
            <a:r>
              <a:rPr lang="en-CA" dirty="0" err="1" smtClean="0"/>
              <a:t>théâtre</a:t>
            </a:r>
            <a:r>
              <a:rPr lang="en-CA" dirty="0" smtClean="0"/>
              <a:t>, </a:t>
            </a:r>
            <a:r>
              <a:rPr lang="en-CA" dirty="0" err="1" smtClean="0"/>
              <a:t>musique</a:t>
            </a:r>
            <a:r>
              <a:rPr lang="en-CA" dirty="0" smtClean="0"/>
              <a:t>, </a:t>
            </a:r>
            <a:r>
              <a:rPr lang="en-CA" dirty="0" err="1" smtClean="0"/>
              <a:t>jeu</a:t>
            </a:r>
            <a:r>
              <a:rPr lang="en-CA" dirty="0" smtClean="0"/>
              <a:t>)</a:t>
            </a:r>
          </a:p>
          <a:p>
            <a:r>
              <a:rPr lang="en-CA" dirty="0" smtClean="0"/>
              <a:t>Le </a:t>
            </a:r>
            <a:r>
              <a:rPr lang="en-CA" dirty="0" err="1" smtClean="0"/>
              <a:t>goût</a:t>
            </a:r>
            <a:r>
              <a:rPr lang="en-CA" dirty="0" smtClean="0"/>
              <a:t> du </a:t>
            </a:r>
            <a:r>
              <a:rPr lang="en-CA" dirty="0" err="1" smtClean="0"/>
              <a:t>risque</a:t>
            </a:r>
            <a:endParaRPr lang="en-CA" dirty="0" smtClean="0"/>
          </a:p>
          <a:p>
            <a:r>
              <a:rPr lang="en-CA" dirty="0" smtClean="0"/>
              <a:t>Donne</a:t>
            </a:r>
            <a:r>
              <a:rPr lang="en-CA" baseline="0" dirty="0" smtClean="0"/>
              <a:t> un </a:t>
            </a:r>
            <a:r>
              <a:rPr lang="en-CA" baseline="0" dirty="0" err="1" smtClean="0"/>
              <a:t>espace</a:t>
            </a:r>
            <a:r>
              <a:rPr lang="en-CA" baseline="0" dirty="0" smtClean="0"/>
              <a:t> à la</a:t>
            </a:r>
            <a:r>
              <a:rPr lang="en-CA" dirty="0" smtClean="0"/>
              <a:t> </a:t>
            </a:r>
            <a:r>
              <a:rPr lang="en-CA" dirty="0" err="1" smtClean="0"/>
              <a:t>marginalité</a:t>
            </a:r>
            <a:r>
              <a:rPr lang="en-CA" baseline="0" dirty="0" smtClean="0"/>
              <a:t> </a:t>
            </a:r>
            <a:r>
              <a:rPr lang="en-CA" dirty="0" smtClean="0"/>
              <a:t>la </a:t>
            </a:r>
            <a:r>
              <a:rPr lang="en-CA" dirty="0" err="1" smtClean="0"/>
              <a:t>marginalité</a:t>
            </a:r>
            <a:r>
              <a:rPr lang="en-CA" dirty="0" smtClean="0"/>
              <a:t> </a:t>
            </a:r>
            <a:r>
              <a:rPr lang="en-CA" dirty="0" err="1" smtClean="0"/>
              <a:t>comme</a:t>
            </a:r>
            <a:r>
              <a:rPr lang="en-CA" dirty="0" smtClean="0"/>
              <a:t> </a:t>
            </a:r>
            <a:r>
              <a:rPr lang="en-CA" dirty="0" err="1" smtClean="0"/>
              <a:t>tremplin</a:t>
            </a:r>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err="1" smtClean="0"/>
              <a:t>Favorise</a:t>
            </a:r>
            <a:r>
              <a:rPr lang="en-CA" baseline="0" dirty="0" smtClean="0"/>
              <a:t> </a:t>
            </a:r>
            <a:r>
              <a:rPr lang="en-CA" baseline="0" dirty="0" err="1" smtClean="0"/>
              <a:t>l’expression</a:t>
            </a:r>
            <a:r>
              <a:rPr lang="en-CA" baseline="0" dirty="0" smtClean="0"/>
              <a:t> </a:t>
            </a:r>
            <a:r>
              <a:rPr lang="en-CA" baseline="0" dirty="0" err="1" smtClean="0"/>
              <a:t>créative</a:t>
            </a:r>
            <a:r>
              <a:rPr lang="en-CA" baseline="0" dirty="0" smtClean="0"/>
              <a:t>.</a:t>
            </a:r>
            <a:r>
              <a:rPr lang="en-CA"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CA" dirty="0" err="1" smtClean="0"/>
              <a:t>L’esprit</a:t>
            </a:r>
            <a:r>
              <a:rPr lang="en-CA" dirty="0" smtClean="0"/>
              <a:t> de </a:t>
            </a:r>
            <a:r>
              <a:rPr lang="en-CA" dirty="0" err="1" smtClean="0"/>
              <a:t>groupe</a:t>
            </a:r>
            <a:r>
              <a:rPr lang="en-CA" dirty="0" smtClean="0"/>
              <a:t>, la </a:t>
            </a:r>
            <a:r>
              <a:rPr lang="en-CA" dirty="0" err="1" smtClean="0"/>
              <a:t>solidarité</a:t>
            </a:r>
            <a:r>
              <a:rPr lang="en-CA" dirty="0" smtClean="0"/>
              <a:t>, </a:t>
            </a:r>
            <a:r>
              <a:rPr lang="en-CA" dirty="0" err="1" smtClean="0"/>
              <a:t>crée</a:t>
            </a:r>
            <a:r>
              <a:rPr lang="en-CA" dirty="0" smtClean="0"/>
              <a:t> des sentiments </a:t>
            </a:r>
            <a:r>
              <a:rPr lang="en-CA" dirty="0" err="1" smtClean="0"/>
              <a:t>d’appartenance</a:t>
            </a:r>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Et la performance…</a:t>
            </a:r>
          </a:p>
          <a:p>
            <a:pPr marL="0" marR="0" indent="0" algn="l" defTabSz="914400" rtl="0" eaLnBrk="1" fontAlgn="auto" latinLnBrk="0" hangingPunct="1">
              <a:lnSpc>
                <a:spcPct val="100000"/>
              </a:lnSpc>
              <a:spcBef>
                <a:spcPts val="0"/>
              </a:spcBef>
              <a:spcAft>
                <a:spcPts val="0"/>
              </a:spcAft>
              <a:buClrTx/>
              <a:buSzTx/>
              <a:buFontTx/>
              <a:buNone/>
              <a:tabLst/>
              <a:defRPr/>
            </a:pPr>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dirty="0" err="1" smtClean="0"/>
              <a:t>Brise</a:t>
            </a:r>
            <a:r>
              <a:rPr lang="en-CA" baseline="0" dirty="0" smtClean="0"/>
              <a:t> les cadres de </a:t>
            </a:r>
            <a:r>
              <a:rPr lang="en-CA" baseline="0" dirty="0" err="1" smtClean="0"/>
              <a:t>l’intervention</a:t>
            </a:r>
            <a:r>
              <a:rPr lang="en-CA" baseline="0" dirty="0" smtClean="0"/>
              <a:t> </a:t>
            </a:r>
            <a:r>
              <a:rPr lang="en-CA" baseline="0" dirty="0" err="1" smtClean="0"/>
              <a:t>classique</a:t>
            </a:r>
            <a:r>
              <a:rPr lang="en-CA" baseline="0" dirty="0" smtClean="0"/>
              <a:t>, </a:t>
            </a:r>
            <a:r>
              <a:rPr lang="en-CA" baseline="0" dirty="0" err="1" smtClean="0"/>
              <a:t>vers</a:t>
            </a:r>
            <a:r>
              <a:rPr lang="en-CA" baseline="0" dirty="0" smtClean="0"/>
              <a:t> </a:t>
            </a:r>
            <a:r>
              <a:rPr lang="en-CA" baseline="0" dirty="0" err="1" smtClean="0"/>
              <a:t>une</a:t>
            </a:r>
            <a:r>
              <a:rPr lang="en-CA" baseline="0" dirty="0" smtClean="0"/>
              <a:t> intervention de </a:t>
            </a:r>
            <a:r>
              <a:rPr lang="en-CA" baseline="0" dirty="0" err="1" smtClean="0"/>
              <a:t>groupe</a:t>
            </a:r>
            <a:endParaRPr lang="en-C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err="1" smtClean="0"/>
              <a:t>Permet</a:t>
            </a:r>
            <a:r>
              <a:rPr lang="en-CA" baseline="0" dirty="0" smtClean="0"/>
              <a:t> aux </a:t>
            </a:r>
            <a:r>
              <a:rPr lang="en-CA" baseline="0" dirty="0" err="1" smtClean="0"/>
              <a:t>intervenants</a:t>
            </a:r>
            <a:r>
              <a:rPr lang="en-CA" baseline="0" dirty="0" smtClean="0"/>
              <a:t> de se </a:t>
            </a:r>
            <a:r>
              <a:rPr lang="en-CA" baseline="0" dirty="0" err="1" smtClean="0"/>
              <a:t>présenter</a:t>
            </a:r>
            <a:r>
              <a:rPr lang="en-CA" baseline="0" dirty="0" smtClean="0"/>
              <a:t> sous un nouveau jour</a:t>
            </a:r>
          </a:p>
          <a:p>
            <a:pPr marL="0" marR="0" indent="0" algn="l" defTabSz="914400" rtl="0" eaLnBrk="1" fontAlgn="auto" latinLnBrk="0" hangingPunct="1">
              <a:lnSpc>
                <a:spcPct val="100000"/>
              </a:lnSpc>
              <a:spcBef>
                <a:spcPts val="0"/>
              </a:spcBef>
              <a:spcAft>
                <a:spcPts val="0"/>
              </a:spcAft>
              <a:buClrTx/>
              <a:buSzTx/>
              <a:buFontTx/>
              <a:buNone/>
              <a:tabLst/>
              <a:defRPr/>
            </a:pPr>
            <a:endParaRPr lang="en-CA" dirty="0" smtClean="0"/>
          </a:p>
          <a:p>
            <a:r>
              <a:rPr lang="en-CA" dirty="0" smtClean="0"/>
              <a:t> </a:t>
            </a:r>
          </a:p>
          <a:p>
            <a:endParaRPr lang="en-CA" dirty="0"/>
          </a:p>
        </p:txBody>
      </p:sp>
      <p:sp>
        <p:nvSpPr>
          <p:cNvPr id="4" name="Espace réservé du numéro de diapositive 3"/>
          <p:cNvSpPr>
            <a:spLocks noGrp="1"/>
          </p:cNvSpPr>
          <p:nvPr>
            <p:ph type="sldNum" sz="quarter" idx="10"/>
          </p:nvPr>
        </p:nvSpPr>
        <p:spPr/>
        <p:txBody>
          <a:bodyPr/>
          <a:lstStyle/>
          <a:p>
            <a:fld id="{270ACDF1-9FE2-4A2B-A28E-499406371E6F}" type="slidenum">
              <a:rPr lang="en-CA" smtClean="0">
                <a:solidFill>
                  <a:prstClr val="black"/>
                </a:solidFill>
              </a:rPr>
              <a:pPr/>
              <a:t>12</a:t>
            </a:fld>
            <a:endParaRPr lang="en-CA">
              <a:solidFill>
                <a:prstClr val="black"/>
              </a:solidFill>
            </a:endParaRPr>
          </a:p>
        </p:txBody>
      </p:sp>
    </p:spTree>
    <p:extLst>
      <p:ext uri="{BB962C8B-B14F-4D97-AF65-F5344CB8AC3E}">
        <p14:creationId xmlns:p14="http://schemas.microsoft.com/office/powerpoint/2010/main" xmlns="" val="1028743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fr-FR" smtClean="0"/>
              <a:t>Modifiez le style du titre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lvl1pPr algn="l">
              <a:defRPr/>
            </a:lvl1pPr>
          </a:lstStyle>
          <a:p>
            <a:fld id="{96DFF08F-DC6B-4601-B491-B0F83F6DD2DA}" type="datetimeFigureOut">
              <a:rPr lang="en-US" dirty="0"/>
              <a:pPr/>
              <a:t>6/17/2015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a:t>
            </a:fld>
            <a:endParaRPr lang="en-US" dirty="0"/>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pPr/>
              <a:t>6/17/2015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fr-FR" smtClean="0"/>
              <a:t>Modifiez le style du titre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pPr/>
              <a:t>6/17/2015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smtClean="0"/>
              <a:t>Modifiez le style du titre</a:t>
            </a:r>
            <a:endParaRPr lang="en-CA"/>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39" indent="0" algn="ctr">
              <a:buNone/>
              <a:defRPr>
                <a:solidFill>
                  <a:schemeClr val="tx1">
                    <a:tint val="75000"/>
                  </a:schemeClr>
                </a:solidFill>
              </a:defRPr>
            </a:lvl2pPr>
            <a:lvl3pPr marL="914079" indent="0" algn="ctr">
              <a:buNone/>
              <a:defRPr>
                <a:solidFill>
                  <a:schemeClr val="tx1">
                    <a:tint val="75000"/>
                  </a:schemeClr>
                </a:solidFill>
              </a:defRPr>
            </a:lvl3pPr>
            <a:lvl4pPr marL="1371119" indent="0" algn="ctr">
              <a:buNone/>
              <a:defRPr>
                <a:solidFill>
                  <a:schemeClr val="tx1">
                    <a:tint val="75000"/>
                  </a:schemeClr>
                </a:solidFill>
              </a:defRPr>
            </a:lvl4pPr>
            <a:lvl5pPr marL="1828159" indent="0" algn="ctr">
              <a:buNone/>
              <a:defRPr>
                <a:solidFill>
                  <a:schemeClr val="tx1">
                    <a:tint val="75000"/>
                  </a:schemeClr>
                </a:solidFill>
              </a:defRPr>
            </a:lvl5pPr>
            <a:lvl6pPr marL="2285199" indent="0" algn="ctr">
              <a:buNone/>
              <a:defRPr>
                <a:solidFill>
                  <a:schemeClr val="tx1">
                    <a:tint val="75000"/>
                  </a:schemeClr>
                </a:solidFill>
              </a:defRPr>
            </a:lvl6pPr>
            <a:lvl7pPr marL="2742237" indent="0" algn="ctr">
              <a:buNone/>
              <a:defRPr>
                <a:solidFill>
                  <a:schemeClr val="tx1">
                    <a:tint val="75000"/>
                  </a:schemeClr>
                </a:solidFill>
              </a:defRPr>
            </a:lvl7pPr>
            <a:lvl8pPr marL="3199278" indent="0" algn="ctr">
              <a:buNone/>
              <a:defRPr>
                <a:solidFill>
                  <a:schemeClr val="tx1">
                    <a:tint val="75000"/>
                  </a:schemeClr>
                </a:solidFill>
              </a:defRPr>
            </a:lvl8pPr>
            <a:lvl9pPr marL="3656316" indent="0" algn="ctr">
              <a:buNone/>
              <a:defRPr>
                <a:solidFill>
                  <a:schemeClr val="tx1">
                    <a:tint val="75000"/>
                  </a:schemeClr>
                </a:solidFill>
              </a:defRPr>
            </a:lvl9pPr>
          </a:lstStyle>
          <a:p>
            <a:r>
              <a:rPr lang="fr-FR" smtClean="0"/>
              <a:t>Modifiez le style des sous-titres du masque</a:t>
            </a:r>
            <a:endParaRPr lang="en-CA"/>
          </a:p>
        </p:txBody>
      </p:sp>
      <p:sp>
        <p:nvSpPr>
          <p:cNvPr id="4" name="Espace réservé de la date 3"/>
          <p:cNvSpPr>
            <a:spLocks noGrp="1"/>
          </p:cNvSpPr>
          <p:nvPr>
            <p:ph type="dt" sz="half" idx="10"/>
          </p:nvPr>
        </p:nvSpPr>
        <p:spPr/>
        <p:txBody>
          <a:bodyPr/>
          <a:lstStyle/>
          <a:p>
            <a:fld id="{0C222865-C28F-4E5F-944D-9B51FD8641DC}" type="datetimeFigureOut">
              <a:rPr lang="en-CA" smtClean="0">
                <a:solidFill>
                  <a:prstClr val="black">
                    <a:tint val="75000"/>
                  </a:prstClr>
                </a:solidFill>
              </a:rPr>
              <a:pPr/>
              <a:t>17/06/2015</a:t>
            </a:fld>
            <a:endParaRPr lang="en-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D0361116-E825-4462-A48C-1F60170AE576}" type="slidenum">
              <a:rPr lang="en-CA" smtClean="0">
                <a:solidFill>
                  <a:prstClr val="black">
                    <a:tint val="75000"/>
                  </a:prstClr>
                </a:solidFill>
              </a:rPr>
              <a:pPr/>
              <a:t>‹N°›</a:t>
            </a:fld>
            <a:endParaRPr lang="en-CA">
              <a:solidFill>
                <a:prstClr val="black">
                  <a:tint val="75000"/>
                </a:prstClr>
              </a:solidFill>
            </a:endParaRPr>
          </a:p>
        </p:txBody>
      </p:sp>
    </p:spTree>
    <p:extLst>
      <p:ext uri="{BB962C8B-B14F-4D97-AF65-F5344CB8AC3E}">
        <p14:creationId xmlns:p14="http://schemas.microsoft.com/office/powerpoint/2010/main" xmlns="" val="15684555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e la date 3"/>
          <p:cNvSpPr>
            <a:spLocks noGrp="1"/>
          </p:cNvSpPr>
          <p:nvPr>
            <p:ph type="dt" sz="half" idx="10"/>
          </p:nvPr>
        </p:nvSpPr>
        <p:spPr/>
        <p:txBody>
          <a:bodyPr/>
          <a:lstStyle/>
          <a:p>
            <a:fld id="{0C222865-C28F-4E5F-944D-9B51FD8641DC}" type="datetimeFigureOut">
              <a:rPr lang="en-CA" smtClean="0">
                <a:solidFill>
                  <a:prstClr val="black">
                    <a:tint val="75000"/>
                  </a:prstClr>
                </a:solidFill>
              </a:rPr>
              <a:pPr/>
              <a:t>17/06/2015</a:t>
            </a:fld>
            <a:endParaRPr lang="en-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D0361116-E825-4462-A48C-1F60170AE576}" type="slidenum">
              <a:rPr lang="en-CA" smtClean="0">
                <a:solidFill>
                  <a:prstClr val="black">
                    <a:tint val="75000"/>
                  </a:prstClr>
                </a:solidFill>
              </a:rPr>
              <a:pPr/>
              <a:t>‹N°›</a:t>
            </a:fld>
            <a:endParaRPr lang="en-CA">
              <a:solidFill>
                <a:prstClr val="black">
                  <a:tint val="75000"/>
                </a:prstClr>
              </a:solidFill>
            </a:endParaRPr>
          </a:p>
        </p:txBody>
      </p:sp>
    </p:spTree>
    <p:extLst>
      <p:ext uri="{BB962C8B-B14F-4D97-AF65-F5344CB8AC3E}">
        <p14:creationId xmlns:p14="http://schemas.microsoft.com/office/powerpoint/2010/main" xmlns="" val="2542076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4"/>
            <a:ext cx="10363200" cy="1362075"/>
          </a:xfrm>
        </p:spPr>
        <p:txBody>
          <a:bodyPr anchor="t"/>
          <a:lstStyle>
            <a:lvl1pPr algn="l">
              <a:defRPr sz="4000" b="1" cap="all"/>
            </a:lvl1pPr>
          </a:lstStyle>
          <a:p>
            <a:r>
              <a:rPr lang="fr-FR" smtClean="0"/>
              <a:t>Modifiez le style du titre</a:t>
            </a:r>
            <a:endParaRPr lang="en-CA"/>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039" indent="0">
              <a:buNone/>
              <a:defRPr sz="1800">
                <a:solidFill>
                  <a:schemeClr val="tx1">
                    <a:tint val="75000"/>
                  </a:schemeClr>
                </a:solidFill>
              </a:defRPr>
            </a:lvl2pPr>
            <a:lvl3pPr marL="914079" indent="0">
              <a:buNone/>
              <a:defRPr sz="1600">
                <a:solidFill>
                  <a:schemeClr val="tx1">
                    <a:tint val="75000"/>
                  </a:schemeClr>
                </a:solidFill>
              </a:defRPr>
            </a:lvl3pPr>
            <a:lvl4pPr marL="1371119" indent="0">
              <a:buNone/>
              <a:defRPr sz="1400">
                <a:solidFill>
                  <a:schemeClr val="tx1">
                    <a:tint val="75000"/>
                  </a:schemeClr>
                </a:solidFill>
              </a:defRPr>
            </a:lvl4pPr>
            <a:lvl5pPr marL="1828159" indent="0">
              <a:buNone/>
              <a:defRPr sz="1400">
                <a:solidFill>
                  <a:schemeClr val="tx1">
                    <a:tint val="75000"/>
                  </a:schemeClr>
                </a:solidFill>
              </a:defRPr>
            </a:lvl5pPr>
            <a:lvl6pPr marL="2285199" indent="0">
              <a:buNone/>
              <a:defRPr sz="1400">
                <a:solidFill>
                  <a:schemeClr val="tx1">
                    <a:tint val="75000"/>
                  </a:schemeClr>
                </a:solidFill>
              </a:defRPr>
            </a:lvl6pPr>
            <a:lvl7pPr marL="2742237" indent="0">
              <a:buNone/>
              <a:defRPr sz="1400">
                <a:solidFill>
                  <a:schemeClr val="tx1">
                    <a:tint val="75000"/>
                  </a:schemeClr>
                </a:solidFill>
              </a:defRPr>
            </a:lvl7pPr>
            <a:lvl8pPr marL="3199278" indent="0">
              <a:buNone/>
              <a:defRPr sz="1400">
                <a:solidFill>
                  <a:schemeClr val="tx1">
                    <a:tint val="75000"/>
                  </a:schemeClr>
                </a:solidFill>
              </a:defRPr>
            </a:lvl8pPr>
            <a:lvl9pPr marL="3656316"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0C222865-C28F-4E5F-944D-9B51FD8641DC}" type="datetimeFigureOut">
              <a:rPr lang="en-CA" smtClean="0">
                <a:solidFill>
                  <a:prstClr val="black">
                    <a:tint val="75000"/>
                  </a:prstClr>
                </a:solidFill>
              </a:rPr>
              <a:pPr/>
              <a:t>17/06/2015</a:t>
            </a:fld>
            <a:endParaRPr lang="en-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D0361116-E825-4462-A48C-1F60170AE576}" type="slidenum">
              <a:rPr lang="en-CA" smtClean="0">
                <a:solidFill>
                  <a:prstClr val="black">
                    <a:tint val="75000"/>
                  </a:prstClr>
                </a:solidFill>
              </a:rPr>
              <a:pPr/>
              <a:t>‹N°›</a:t>
            </a:fld>
            <a:endParaRPr lang="en-CA">
              <a:solidFill>
                <a:prstClr val="black">
                  <a:tint val="75000"/>
                </a:prstClr>
              </a:solidFill>
            </a:endParaRPr>
          </a:p>
        </p:txBody>
      </p:sp>
    </p:spTree>
    <p:extLst>
      <p:ext uri="{BB962C8B-B14F-4D97-AF65-F5344CB8AC3E}">
        <p14:creationId xmlns:p14="http://schemas.microsoft.com/office/powerpoint/2010/main" xmlns="" val="1934428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CA"/>
          </a:p>
        </p:txBody>
      </p:sp>
      <p:sp>
        <p:nvSpPr>
          <p:cNvPr id="3" name="Espace réservé du contenu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u contenu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5" name="Espace réservé de la date 4"/>
          <p:cNvSpPr>
            <a:spLocks noGrp="1"/>
          </p:cNvSpPr>
          <p:nvPr>
            <p:ph type="dt" sz="half" idx="10"/>
          </p:nvPr>
        </p:nvSpPr>
        <p:spPr/>
        <p:txBody>
          <a:bodyPr/>
          <a:lstStyle/>
          <a:p>
            <a:fld id="{0C222865-C28F-4E5F-944D-9B51FD8641DC}" type="datetimeFigureOut">
              <a:rPr lang="en-CA" smtClean="0">
                <a:solidFill>
                  <a:prstClr val="black">
                    <a:tint val="75000"/>
                  </a:prstClr>
                </a:solidFill>
              </a:rPr>
              <a:pPr/>
              <a:t>17/06/2015</a:t>
            </a:fld>
            <a:endParaRPr lang="en-CA">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CA">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D0361116-E825-4462-A48C-1F60170AE576}" type="slidenum">
              <a:rPr lang="en-CA" smtClean="0">
                <a:solidFill>
                  <a:prstClr val="black">
                    <a:tint val="75000"/>
                  </a:prstClr>
                </a:solidFill>
              </a:rPr>
              <a:pPr/>
              <a:t>‹N°›</a:t>
            </a:fld>
            <a:endParaRPr lang="en-CA">
              <a:solidFill>
                <a:prstClr val="black">
                  <a:tint val="75000"/>
                </a:prstClr>
              </a:solidFill>
            </a:endParaRPr>
          </a:p>
        </p:txBody>
      </p:sp>
    </p:spTree>
    <p:extLst>
      <p:ext uri="{BB962C8B-B14F-4D97-AF65-F5344CB8AC3E}">
        <p14:creationId xmlns:p14="http://schemas.microsoft.com/office/powerpoint/2010/main" xmlns="" val="3565207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en-CA"/>
          </a:p>
        </p:txBody>
      </p:sp>
      <p:sp>
        <p:nvSpPr>
          <p:cNvPr id="3" name="Espace réservé du texte 2"/>
          <p:cNvSpPr>
            <a:spLocks noGrp="1"/>
          </p:cNvSpPr>
          <p:nvPr>
            <p:ph type="body" idx="1"/>
          </p:nvPr>
        </p:nvSpPr>
        <p:spPr>
          <a:xfrm>
            <a:off x="609602" y="1535113"/>
            <a:ext cx="5386917"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5" name="Espace réservé du texte 4"/>
          <p:cNvSpPr>
            <a:spLocks noGrp="1"/>
          </p:cNvSpPr>
          <p:nvPr>
            <p:ph type="body" sz="quarter" idx="3"/>
          </p:nvPr>
        </p:nvSpPr>
        <p:spPr>
          <a:xfrm>
            <a:off x="6193372" y="1535113"/>
            <a:ext cx="5389033"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7" name="Espace réservé de la date 6"/>
          <p:cNvSpPr>
            <a:spLocks noGrp="1"/>
          </p:cNvSpPr>
          <p:nvPr>
            <p:ph type="dt" sz="half" idx="10"/>
          </p:nvPr>
        </p:nvSpPr>
        <p:spPr/>
        <p:txBody>
          <a:bodyPr/>
          <a:lstStyle/>
          <a:p>
            <a:fld id="{0C222865-C28F-4E5F-944D-9B51FD8641DC}" type="datetimeFigureOut">
              <a:rPr lang="en-CA" smtClean="0">
                <a:solidFill>
                  <a:prstClr val="black">
                    <a:tint val="75000"/>
                  </a:prstClr>
                </a:solidFill>
              </a:rPr>
              <a:pPr/>
              <a:t>17/06/2015</a:t>
            </a:fld>
            <a:endParaRPr lang="en-CA">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en-CA">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D0361116-E825-4462-A48C-1F60170AE576}" type="slidenum">
              <a:rPr lang="en-CA" smtClean="0">
                <a:solidFill>
                  <a:prstClr val="black">
                    <a:tint val="75000"/>
                  </a:prstClr>
                </a:solidFill>
              </a:rPr>
              <a:pPr/>
              <a:t>‹N°›</a:t>
            </a:fld>
            <a:endParaRPr lang="en-CA">
              <a:solidFill>
                <a:prstClr val="black">
                  <a:tint val="75000"/>
                </a:prstClr>
              </a:solidFill>
            </a:endParaRPr>
          </a:p>
        </p:txBody>
      </p:sp>
    </p:spTree>
    <p:extLst>
      <p:ext uri="{BB962C8B-B14F-4D97-AF65-F5344CB8AC3E}">
        <p14:creationId xmlns:p14="http://schemas.microsoft.com/office/powerpoint/2010/main" xmlns="" val="2988084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CA"/>
          </a:p>
        </p:txBody>
      </p:sp>
      <p:sp>
        <p:nvSpPr>
          <p:cNvPr id="3" name="Espace réservé de la date 2"/>
          <p:cNvSpPr>
            <a:spLocks noGrp="1"/>
          </p:cNvSpPr>
          <p:nvPr>
            <p:ph type="dt" sz="half" idx="10"/>
          </p:nvPr>
        </p:nvSpPr>
        <p:spPr/>
        <p:txBody>
          <a:bodyPr/>
          <a:lstStyle/>
          <a:p>
            <a:fld id="{0C222865-C28F-4E5F-944D-9B51FD8641DC}" type="datetimeFigureOut">
              <a:rPr lang="en-CA" smtClean="0">
                <a:solidFill>
                  <a:prstClr val="black">
                    <a:tint val="75000"/>
                  </a:prstClr>
                </a:solidFill>
              </a:rPr>
              <a:pPr/>
              <a:t>17/06/2015</a:t>
            </a:fld>
            <a:endParaRPr lang="en-CA">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en-CA">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D0361116-E825-4462-A48C-1F60170AE576}" type="slidenum">
              <a:rPr lang="en-CA" smtClean="0">
                <a:solidFill>
                  <a:prstClr val="black">
                    <a:tint val="75000"/>
                  </a:prstClr>
                </a:solidFill>
              </a:rPr>
              <a:pPr/>
              <a:t>‹N°›</a:t>
            </a:fld>
            <a:endParaRPr lang="en-CA">
              <a:solidFill>
                <a:prstClr val="black">
                  <a:tint val="75000"/>
                </a:prstClr>
              </a:solidFill>
            </a:endParaRPr>
          </a:p>
        </p:txBody>
      </p:sp>
    </p:spTree>
    <p:extLst>
      <p:ext uri="{BB962C8B-B14F-4D97-AF65-F5344CB8AC3E}">
        <p14:creationId xmlns:p14="http://schemas.microsoft.com/office/powerpoint/2010/main" xmlns="" val="3265326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C222865-C28F-4E5F-944D-9B51FD8641DC}" type="datetimeFigureOut">
              <a:rPr lang="en-CA" smtClean="0">
                <a:solidFill>
                  <a:prstClr val="black">
                    <a:tint val="75000"/>
                  </a:prstClr>
                </a:solidFill>
              </a:rPr>
              <a:pPr/>
              <a:t>17/06/2015</a:t>
            </a:fld>
            <a:endParaRPr lang="en-CA">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en-CA">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D0361116-E825-4462-A48C-1F60170AE576}" type="slidenum">
              <a:rPr lang="en-CA" smtClean="0">
                <a:solidFill>
                  <a:prstClr val="black">
                    <a:tint val="75000"/>
                  </a:prstClr>
                </a:solidFill>
              </a:rPr>
              <a:pPr/>
              <a:t>‹N°›</a:t>
            </a:fld>
            <a:endParaRPr lang="en-CA">
              <a:solidFill>
                <a:prstClr val="black">
                  <a:tint val="75000"/>
                </a:prstClr>
              </a:solidFill>
            </a:endParaRPr>
          </a:p>
        </p:txBody>
      </p:sp>
    </p:spTree>
    <p:extLst>
      <p:ext uri="{BB962C8B-B14F-4D97-AF65-F5344CB8AC3E}">
        <p14:creationId xmlns:p14="http://schemas.microsoft.com/office/powerpoint/2010/main" xmlns="" val="2815805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5" y="273050"/>
            <a:ext cx="4011084" cy="1162050"/>
          </a:xfrm>
        </p:spPr>
        <p:txBody>
          <a:bodyPr anchor="b"/>
          <a:lstStyle>
            <a:lvl1pPr algn="l">
              <a:defRPr sz="2000" b="1"/>
            </a:lvl1pPr>
          </a:lstStyle>
          <a:p>
            <a:r>
              <a:rPr lang="fr-FR" smtClean="0"/>
              <a:t>Modifiez le style du titre</a:t>
            </a:r>
            <a:endParaRPr lang="en-CA"/>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u texte 3"/>
          <p:cNvSpPr>
            <a:spLocks noGrp="1"/>
          </p:cNvSpPr>
          <p:nvPr>
            <p:ph type="body" sz="half" idx="2"/>
          </p:nvPr>
        </p:nvSpPr>
        <p:spPr>
          <a:xfrm>
            <a:off x="609605" y="1435101"/>
            <a:ext cx="4011084" cy="4691063"/>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C222865-C28F-4E5F-944D-9B51FD8641DC}" type="datetimeFigureOut">
              <a:rPr lang="en-CA" smtClean="0">
                <a:solidFill>
                  <a:prstClr val="black">
                    <a:tint val="75000"/>
                  </a:prstClr>
                </a:solidFill>
              </a:rPr>
              <a:pPr/>
              <a:t>17/06/2015</a:t>
            </a:fld>
            <a:endParaRPr lang="en-CA">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CA">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D0361116-E825-4462-A48C-1F60170AE576}" type="slidenum">
              <a:rPr lang="en-CA" smtClean="0">
                <a:solidFill>
                  <a:prstClr val="black">
                    <a:tint val="75000"/>
                  </a:prstClr>
                </a:solidFill>
              </a:rPr>
              <a:pPr/>
              <a:t>‹N°›</a:t>
            </a:fld>
            <a:endParaRPr lang="en-CA">
              <a:solidFill>
                <a:prstClr val="black">
                  <a:tint val="75000"/>
                </a:prstClr>
              </a:solidFill>
            </a:endParaRPr>
          </a:p>
        </p:txBody>
      </p:sp>
    </p:spTree>
    <p:extLst>
      <p:ext uri="{BB962C8B-B14F-4D97-AF65-F5344CB8AC3E}">
        <p14:creationId xmlns:p14="http://schemas.microsoft.com/office/powerpoint/2010/main" xmlns="" val="2426815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pPr/>
              <a:t>6/17/2015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Modifiez le style du titre</a:t>
            </a:r>
            <a:endParaRPr lang="en-CA"/>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039" indent="0">
              <a:buNone/>
              <a:defRPr sz="2800"/>
            </a:lvl2pPr>
            <a:lvl3pPr marL="914079" indent="0">
              <a:buNone/>
              <a:defRPr sz="2400"/>
            </a:lvl3pPr>
            <a:lvl4pPr marL="1371119" indent="0">
              <a:buNone/>
              <a:defRPr sz="2000"/>
            </a:lvl4pPr>
            <a:lvl5pPr marL="1828159" indent="0">
              <a:buNone/>
              <a:defRPr sz="2000"/>
            </a:lvl5pPr>
            <a:lvl6pPr marL="2285199" indent="0">
              <a:buNone/>
              <a:defRPr sz="2000"/>
            </a:lvl6pPr>
            <a:lvl7pPr marL="2742237" indent="0">
              <a:buNone/>
              <a:defRPr sz="2000"/>
            </a:lvl7pPr>
            <a:lvl8pPr marL="3199278" indent="0">
              <a:buNone/>
              <a:defRPr sz="2000"/>
            </a:lvl8pPr>
            <a:lvl9pPr marL="3656316" indent="0">
              <a:buNone/>
              <a:defRPr sz="2000"/>
            </a:lvl9pPr>
          </a:lstStyle>
          <a:p>
            <a:endParaRPr lang="en-CA"/>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C222865-C28F-4E5F-944D-9B51FD8641DC}" type="datetimeFigureOut">
              <a:rPr lang="en-CA" smtClean="0">
                <a:solidFill>
                  <a:prstClr val="black">
                    <a:tint val="75000"/>
                  </a:prstClr>
                </a:solidFill>
              </a:rPr>
              <a:pPr/>
              <a:t>17/06/2015</a:t>
            </a:fld>
            <a:endParaRPr lang="en-CA">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CA">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D0361116-E825-4462-A48C-1F60170AE576}" type="slidenum">
              <a:rPr lang="en-CA" smtClean="0">
                <a:solidFill>
                  <a:prstClr val="black">
                    <a:tint val="75000"/>
                  </a:prstClr>
                </a:solidFill>
              </a:rPr>
              <a:pPr/>
              <a:t>‹N°›</a:t>
            </a:fld>
            <a:endParaRPr lang="en-CA">
              <a:solidFill>
                <a:prstClr val="black">
                  <a:tint val="75000"/>
                </a:prstClr>
              </a:solidFill>
            </a:endParaRPr>
          </a:p>
        </p:txBody>
      </p:sp>
    </p:spTree>
    <p:extLst>
      <p:ext uri="{BB962C8B-B14F-4D97-AF65-F5344CB8AC3E}">
        <p14:creationId xmlns:p14="http://schemas.microsoft.com/office/powerpoint/2010/main" xmlns="" val="25774809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e la date 3"/>
          <p:cNvSpPr>
            <a:spLocks noGrp="1"/>
          </p:cNvSpPr>
          <p:nvPr>
            <p:ph type="dt" sz="half" idx="10"/>
          </p:nvPr>
        </p:nvSpPr>
        <p:spPr/>
        <p:txBody>
          <a:bodyPr/>
          <a:lstStyle/>
          <a:p>
            <a:fld id="{0C222865-C28F-4E5F-944D-9B51FD8641DC}" type="datetimeFigureOut">
              <a:rPr lang="en-CA" smtClean="0">
                <a:solidFill>
                  <a:prstClr val="black">
                    <a:tint val="75000"/>
                  </a:prstClr>
                </a:solidFill>
              </a:rPr>
              <a:pPr/>
              <a:t>17/06/2015</a:t>
            </a:fld>
            <a:endParaRPr lang="en-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D0361116-E825-4462-A48C-1F60170AE576}" type="slidenum">
              <a:rPr lang="en-CA" smtClean="0">
                <a:solidFill>
                  <a:prstClr val="black">
                    <a:tint val="75000"/>
                  </a:prstClr>
                </a:solidFill>
              </a:rPr>
              <a:pPr/>
              <a:t>‹N°›</a:t>
            </a:fld>
            <a:endParaRPr lang="en-CA">
              <a:solidFill>
                <a:prstClr val="black">
                  <a:tint val="75000"/>
                </a:prstClr>
              </a:solidFill>
            </a:endParaRPr>
          </a:p>
        </p:txBody>
      </p:sp>
    </p:spTree>
    <p:extLst>
      <p:ext uri="{BB962C8B-B14F-4D97-AF65-F5344CB8AC3E}">
        <p14:creationId xmlns:p14="http://schemas.microsoft.com/office/powerpoint/2010/main" xmlns="" val="2328557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smtClean="0"/>
              <a:t>Modifiez le style du titre</a:t>
            </a:r>
            <a:endParaRPr lang="en-CA"/>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e la date 3"/>
          <p:cNvSpPr>
            <a:spLocks noGrp="1"/>
          </p:cNvSpPr>
          <p:nvPr>
            <p:ph type="dt" sz="half" idx="10"/>
          </p:nvPr>
        </p:nvSpPr>
        <p:spPr/>
        <p:txBody>
          <a:bodyPr/>
          <a:lstStyle/>
          <a:p>
            <a:fld id="{0C222865-C28F-4E5F-944D-9B51FD8641DC}" type="datetimeFigureOut">
              <a:rPr lang="en-CA" smtClean="0">
                <a:solidFill>
                  <a:prstClr val="black">
                    <a:tint val="75000"/>
                  </a:prstClr>
                </a:solidFill>
              </a:rPr>
              <a:pPr/>
              <a:t>17/06/2015</a:t>
            </a:fld>
            <a:endParaRPr lang="en-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D0361116-E825-4462-A48C-1F60170AE576}" type="slidenum">
              <a:rPr lang="en-CA" smtClean="0">
                <a:solidFill>
                  <a:prstClr val="black">
                    <a:tint val="75000"/>
                  </a:prstClr>
                </a:solidFill>
              </a:rPr>
              <a:pPr/>
              <a:t>‹N°›</a:t>
            </a:fld>
            <a:endParaRPr lang="en-CA">
              <a:solidFill>
                <a:prstClr val="black">
                  <a:tint val="75000"/>
                </a:prstClr>
              </a:solidFill>
            </a:endParaRPr>
          </a:p>
        </p:txBody>
      </p:sp>
    </p:spTree>
    <p:extLst>
      <p:ext uri="{BB962C8B-B14F-4D97-AF65-F5344CB8AC3E}">
        <p14:creationId xmlns:p14="http://schemas.microsoft.com/office/powerpoint/2010/main" xmlns="" val="3665664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fr-FR" smtClean="0"/>
              <a:t>Modifiez le style du titre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96DFF08F-DC6B-4601-B491-B0F83F6DD2DA}" type="datetimeFigureOut">
              <a:rPr lang="en-US" dirty="0"/>
              <a:pPr/>
              <a:t>6/17/2015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a:t>
            </a:fld>
            <a:endParaRPr lang="en-US" dirty="0"/>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fr-FR" smtClean="0"/>
              <a:t>Modifiez le style du titre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pPr/>
              <a:t>6/17/2015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fr-FR" smtClean="0"/>
              <a:t>Modifiez les styles du texte du masque</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pPr/>
              <a:t>6/17/2015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pPr/>
              <a:t>6/17/2015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pPr/>
              <a:t>6/17/2015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fr-FR" smtClean="0"/>
              <a:t>Modifiez le style du titre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96DFF08F-DC6B-4601-B491-B0F83F6DD2DA}" type="datetimeFigureOut">
              <a:rPr lang="en-US" dirty="0"/>
              <a:pPr/>
              <a:t>6/17/2015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fr-FR" smtClean="0"/>
              <a:t>Modifiez le style du titre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C7616CA0-919D-4A49-9C8A-62FDFB3A5183}" type="datetimeFigureOut">
              <a:rPr lang="en-US" dirty="0"/>
              <a:pPr/>
              <a:t>6/17/2015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pPr/>
              <a:t>‹N°›</a:t>
            </a:fld>
            <a:endParaRPr lang="en-US" dirty="0"/>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96DFF08F-DC6B-4601-B491-B0F83F6DD2DA}" type="datetimeFigureOut">
              <a:rPr lang="en-US" dirty="0"/>
              <a:pPr/>
              <a:t>6/17/2015</a:t>
            </a:fld>
            <a:endParaRPr lang="en-US" dirty="0"/>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4FAB73BC-B049-4115-A692-8D63A059BFB8}" type="slidenum">
              <a:rPr lang="en-US" dirty="0"/>
              <a:pPr/>
              <a:t>‹N°›</a:t>
            </a:fld>
            <a:endParaRPr lang="en-US" dirty="0"/>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4A8E"/>
            </a:gs>
            <a:gs pos="100000">
              <a:srgbClr val="001C3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07" tIns="45704" rIns="91407" bIns="45704" rtlCol="0" anchor="ctr">
            <a:normAutofit/>
          </a:bodyPr>
          <a:lstStyle/>
          <a:p>
            <a:r>
              <a:rPr lang="fr-FR" smtClean="0"/>
              <a:t>Modifiez le style du titre</a:t>
            </a:r>
            <a:endParaRPr lang="en-CA"/>
          </a:p>
        </p:txBody>
      </p:sp>
      <p:sp>
        <p:nvSpPr>
          <p:cNvPr id="3" name="Espace réservé du texte 2"/>
          <p:cNvSpPr>
            <a:spLocks noGrp="1"/>
          </p:cNvSpPr>
          <p:nvPr>
            <p:ph type="body" idx="1"/>
          </p:nvPr>
        </p:nvSpPr>
        <p:spPr>
          <a:xfrm>
            <a:off x="609600" y="1600204"/>
            <a:ext cx="10972800" cy="4525963"/>
          </a:xfrm>
          <a:prstGeom prst="rect">
            <a:avLst/>
          </a:prstGeom>
        </p:spPr>
        <p:txBody>
          <a:bodyPr vert="horz" lIns="91407" tIns="45704" rIns="91407" bIns="45704"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07" tIns="45704" rIns="91407" bIns="45704" rtlCol="0" anchor="ctr"/>
          <a:lstStyle>
            <a:lvl1pPr algn="l">
              <a:defRPr sz="1200">
                <a:solidFill>
                  <a:schemeClr val="tx1">
                    <a:tint val="75000"/>
                  </a:schemeClr>
                </a:solidFill>
              </a:defRPr>
            </a:lvl1pPr>
          </a:lstStyle>
          <a:p>
            <a:pPr defTabSz="914079"/>
            <a:fld id="{0C222865-C28F-4E5F-944D-9B51FD8641DC}" type="datetimeFigureOut">
              <a:rPr lang="en-CA" smtClean="0">
                <a:solidFill>
                  <a:prstClr val="black">
                    <a:tint val="75000"/>
                  </a:prstClr>
                </a:solidFill>
              </a:rPr>
              <a:pPr defTabSz="914079"/>
              <a:t>17/06/2015</a:t>
            </a:fld>
            <a:endParaRPr lang="en-CA">
              <a:solidFill>
                <a:prstClr val="black">
                  <a:tint val="75000"/>
                </a:prstClr>
              </a:solidFill>
            </a:endParaRP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07" tIns="45704" rIns="91407" bIns="45704" rtlCol="0" anchor="ctr"/>
          <a:lstStyle>
            <a:lvl1pPr algn="ctr">
              <a:defRPr sz="1200">
                <a:solidFill>
                  <a:schemeClr val="tx1">
                    <a:tint val="75000"/>
                  </a:schemeClr>
                </a:solidFill>
              </a:defRPr>
            </a:lvl1pPr>
          </a:lstStyle>
          <a:p>
            <a:pPr defTabSz="914079"/>
            <a:endParaRPr lang="en-CA">
              <a:solidFill>
                <a:prstClr val="black">
                  <a:tint val="75000"/>
                </a:prstClr>
              </a:solidFill>
            </a:endParaRP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pPr defTabSz="914079"/>
            <a:fld id="{D0361116-E825-4462-A48C-1F60170AE576}" type="slidenum">
              <a:rPr lang="en-CA" smtClean="0">
                <a:solidFill>
                  <a:prstClr val="black">
                    <a:tint val="75000"/>
                  </a:prstClr>
                </a:solidFill>
              </a:rPr>
              <a:pPr defTabSz="914079"/>
              <a:t>‹N°›</a:t>
            </a:fld>
            <a:endParaRPr lang="en-CA">
              <a:solidFill>
                <a:prstClr val="black">
                  <a:tint val="75000"/>
                </a:prstClr>
              </a:solidFill>
            </a:endParaRPr>
          </a:p>
        </p:txBody>
      </p:sp>
    </p:spTree>
    <p:extLst>
      <p:ext uri="{BB962C8B-B14F-4D97-AF65-F5344CB8AC3E}">
        <p14:creationId xmlns:p14="http://schemas.microsoft.com/office/powerpoint/2010/main" xmlns="" val="375917585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079" rtl="0" eaLnBrk="1" latinLnBrk="0" hangingPunct="1">
        <a:spcBef>
          <a:spcPct val="0"/>
        </a:spcBef>
        <a:buNone/>
        <a:defRPr sz="4400" kern="1200">
          <a:solidFill>
            <a:schemeClr val="tx1"/>
          </a:solidFill>
          <a:latin typeface="+mj-lt"/>
          <a:ea typeface="+mj-ea"/>
          <a:cs typeface="+mj-cs"/>
        </a:defRPr>
      </a:lvl1pPr>
    </p:titleStyle>
    <p:bodyStyle>
      <a:lvl1pPr marL="342780" indent="-342780" algn="l" defTabSz="91407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89" indent="-285650" algn="l" defTabSz="91407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599" indent="-228519" algn="l" defTabSz="91407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638" indent="-228519" algn="l" defTabSz="91407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678" indent="-228519" algn="l" defTabSz="91407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718" indent="-228519" algn="l" defTabSz="91407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758" indent="-228519" algn="l" defTabSz="91407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97" indent="-228519" algn="l" defTabSz="91407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837" indent="-228519" algn="l" defTabSz="91407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079" rtl="0" eaLnBrk="1" latinLnBrk="0" hangingPunct="1">
        <a:defRPr sz="1800" kern="1200">
          <a:solidFill>
            <a:schemeClr val="tx1"/>
          </a:solidFill>
          <a:latin typeface="+mn-lt"/>
          <a:ea typeface="+mn-ea"/>
          <a:cs typeface="+mn-cs"/>
        </a:defRPr>
      </a:lvl1pPr>
      <a:lvl2pPr marL="457039" algn="l" defTabSz="914079" rtl="0" eaLnBrk="1" latinLnBrk="0" hangingPunct="1">
        <a:defRPr sz="1800" kern="1200">
          <a:solidFill>
            <a:schemeClr val="tx1"/>
          </a:solidFill>
          <a:latin typeface="+mn-lt"/>
          <a:ea typeface="+mn-ea"/>
          <a:cs typeface="+mn-cs"/>
        </a:defRPr>
      </a:lvl2pPr>
      <a:lvl3pPr marL="914079" algn="l" defTabSz="914079" rtl="0" eaLnBrk="1" latinLnBrk="0" hangingPunct="1">
        <a:defRPr sz="1800" kern="1200">
          <a:solidFill>
            <a:schemeClr val="tx1"/>
          </a:solidFill>
          <a:latin typeface="+mn-lt"/>
          <a:ea typeface="+mn-ea"/>
          <a:cs typeface="+mn-cs"/>
        </a:defRPr>
      </a:lvl3pPr>
      <a:lvl4pPr marL="1371119" algn="l" defTabSz="914079" rtl="0" eaLnBrk="1" latinLnBrk="0" hangingPunct="1">
        <a:defRPr sz="1800" kern="1200">
          <a:solidFill>
            <a:schemeClr val="tx1"/>
          </a:solidFill>
          <a:latin typeface="+mn-lt"/>
          <a:ea typeface="+mn-ea"/>
          <a:cs typeface="+mn-cs"/>
        </a:defRPr>
      </a:lvl4pPr>
      <a:lvl5pPr marL="1828159" algn="l" defTabSz="914079" rtl="0" eaLnBrk="1" latinLnBrk="0" hangingPunct="1">
        <a:defRPr sz="1800" kern="1200">
          <a:solidFill>
            <a:schemeClr val="tx1"/>
          </a:solidFill>
          <a:latin typeface="+mn-lt"/>
          <a:ea typeface="+mn-ea"/>
          <a:cs typeface="+mn-cs"/>
        </a:defRPr>
      </a:lvl5pPr>
      <a:lvl6pPr marL="2285199" algn="l" defTabSz="914079" rtl="0" eaLnBrk="1" latinLnBrk="0" hangingPunct="1">
        <a:defRPr sz="1800" kern="1200">
          <a:solidFill>
            <a:schemeClr val="tx1"/>
          </a:solidFill>
          <a:latin typeface="+mn-lt"/>
          <a:ea typeface="+mn-ea"/>
          <a:cs typeface="+mn-cs"/>
        </a:defRPr>
      </a:lvl6pPr>
      <a:lvl7pPr marL="2742237" algn="l" defTabSz="914079" rtl="0" eaLnBrk="1" latinLnBrk="0" hangingPunct="1">
        <a:defRPr sz="1800" kern="1200">
          <a:solidFill>
            <a:schemeClr val="tx1"/>
          </a:solidFill>
          <a:latin typeface="+mn-lt"/>
          <a:ea typeface="+mn-ea"/>
          <a:cs typeface="+mn-cs"/>
        </a:defRPr>
      </a:lvl7pPr>
      <a:lvl8pPr marL="3199278" algn="l" defTabSz="914079" rtl="0" eaLnBrk="1" latinLnBrk="0" hangingPunct="1">
        <a:defRPr sz="1800" kern="1200">
          <a:solidFill>
            <a:schemeClr val="tx1"/>
          </a:solidFill>
          <a:latin typeface="+mn-lt"/>
          <a:ea typeface="+mn-ea"/>
          <a:cs typeface="+mn-cs"/>
        </a:defRPr>
      </a:lvl8pPr>
      <a:lvl9pPr marL="3656316" algn="l" defTabSz="91407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hyperlink" Target="http://apps.cirquedusoleil.com/social-circus-map/"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2.xml"/><Relationship Id="rId7"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youtu.be/m6A2M1InD_A" TargetMode="External"/><Relationship Id="rId2" Type="http://schemas.openxmlformats.org/officeDocument/2006/relationships/image" Target="../media/image29.jpeg"/><Relationship Id="rId1" Type="http://schemas.openxmlformats.org/officeDocument/2006/relationships/slideLayout" Target="../slideLayouts/slideLayout8.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8.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ltDnDiag">
          <a:fgClr>
            <a:srgbClr val="92D050"/>
          </a:fgClr>
          <a:bgClr>
            <a:schemeClr val="bg1"/>
          </a:bgClr>
        </a:pattFill>
        <a:effectLst/>
      </p:bgPr>
    </p:bg>
    <p:spTree>
      <p:nvGrpSpPr>
        <p:cNvPr id="1" name=""/>
        <p:cNvGrpSpPr/>
        <p:nvPr/>
      </p:nvGrpSpPr>
      <p:grpSpPr>
        <a:xfrm>
          <a:off x="0" y="0"/>
          <a:ext cx="0" cy="0"/>
          <a:chOff x="0" y="0"/>
          <a:chExt cx="0" cy="0"/>
        </a:xfrm>
      </p:grpSpPr>
      <p:sp>
        <p:nvSpPr>
          <p:cNvPr id="6" name="Rectangle 5"/>
          <p:cNvSpPr/>
          <p:nvPr/>
        </p:nvSpPr>
        <p:spPr>
          <a:xfrm>
            <a:off x="0" y="0"/>
            <a:ext cx="121920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p:cNvSpPr>
            <a:spLocks noGrp="1"/>
          </p:cNvSpPr>
          <p:nvPr>
            <p:ph type="ctrTitle"/>
          </p:nvPr>
        </p:nvSpPr>
        <p:spPr/>
        <p:txBody>
          <a:bodyPr>
            <a:normAutofit/>
          </a:bodyPr>
          <a:lstStyle/>
          <a:p>
            <a:r>
              <a:rPr lang="fr-CA" dirty="0" smtClean="0"/>
              <a:t>Cirque social </a:t>
            </a:r>
            <a:r>
              <a:rPr lang="fr-CA" sz="4000" dirty="0" smtClean="0"/>
              <a:t>formation aux adultes</a:t>
            </a:r>
            <a:endParaRPr lang="fr-CA" sz="4000" dirty="0"/>
          </a:p>
        </p:txBody>
      </p:sp>
      <p:sp>
        <p:nvSpPr>
          <p:cNvPr id="3" name="Sous-titre 2"/>
          <p:cNvSpPr>
            <a:spLocks noGrp="1"/>
          </p:cNvSpPr>
          <p:nvPr>
            <p:ph type="subTitle" idx="1"/>
          </p:nvPr>
        </p:nvSpPr>
        <p:spPr/>
        <p:txBody>
          <a:bodyPr/>
          <a:lstStyle/>
          <a:p>
            <a:r>
              <a:rPr lang="fr-CA" dirty="0" smtClean="0"/>
              <a:t>AQIFGA, atelier #508</a:t>
            </a:r>
          </a:p>
          <a:p>
            <a:r>
              <a:rPr lang="fr-CA" dirty="0" smtClean="0"/>
              <a:t>1</a:t>
            </a:r>
            <a:r>
              <a:rPr lang="fr-CA" baseline="30000" dirty="0" smtClean="0"/>
              <a:t>er</a:t>
            </a:r>
            <a:r>
              <a:rPr lang="fr-CA" dirty="0" smtClean="0"/>
              <a:t> MAI 2015</a:t>
            </a:r>
            <a:endParaRPr lang="fr-CA" dirty="0"/>
          </a:p>
        </p:txBody>
      </p:sp>
      <p:pic>
        <p:nvPicPr>
          <p:cNvPr id="8" name="Image 7"/>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454895" y="0"/>
            <a:ext cx="8068934" cy="4550824"/>
          </a:xfrm>
          <a:prstGeom prst="rect">
            <a:avLst/>
          </a:prstGeom>
        </p:spPr>
      </p:pic>
    </p:spTree>
    <p:extLst>
      <p:ext uri="{BB962C8B-B14F-4D97-AF65-F5344CB8AC3E}">
        <p14:creationId xmlns:p14="http://schemas.microsoft.com/office/powerpoint/2010/main" xmlns="" val="37857981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863600" y="5257803"/>
            <a:ext cx="10464800" cy="1463675"/>
          </a:xfrm>
        </p:spPr>
        <p:txBody>
          <a:bodyPr/>
          <a:lstStyle/>
          <a:p>
            <a:pPr>
              <a:defRPr/>
            </a:pPr>
            <a:endParaRPr lang="en-US" sz="2800" dirty="0">
              <a:solidFill>
                <a:prstClr val="black"/>
              </a:solidFill>
            </a:endParaRPr>
          </a:p>
        </p:txBody>
      </p:sp>
      <p:pic>
        <p:nvPicPr>
          <p:cNvPr id="4" name="Image 3" descr="photo5.JPG"/>
          <p:cNvPicPr>
            <a:picLocks noChangeAspect="1"/>
          </p:cNvPicPr>
          <p:nvPr/>
        </p:nvPicPr>
        <p:blipFill rotWithShape="1">
          <a:blip r:embed="rId2"/>
          <a:srcRect t="9993"/>
          <a:stretch/>
        </p:blipFill>
        <p:spPr>
          <a:xfrm>
            <a:off x="4236" y="3382966"/>
            <a:ext cx="6009217" cy="3475037"/>
          </a:xfrm>
          <a:prstGeom prst="rect">
            <a:avLst/>
          </a:prstGeom>
          <a:ln>
            <a:noFill/>
          </a:ln>
        </p:spPr>
        <p:style>
          <a:lnRef idx="2">
            <a:schemeClr val="dk1"/>
          </a:lnRef>
          <a:fillRef idx="1">
            <a:schemeClr val="lt1"/>
          </a:fillRef>
          <a:effectRef idx="0">
            <a:schemeClr val="dk1"/>
          </a:effectRef>
          <a:fontRef idx="minor">
            <a:schemeClr val="dk1"/>
          </a:fontRef>
        </p:style>
      </p:pic>
      <p:pic>
        <p:nvPicPr>
          <p:cNvPr id="22531"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13452" y="3382966"/>
            <a:ext cx="6178549" cy="347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2" name="Image 1"/>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97453" y="3"/>
            <a:ext cx="7243233" cy="338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3" name="Picture 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 y="-46038"/>
            <a:ext cx="6013451" cy="3429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089355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a:hlinkClick r:id="rId3"/>
          </p:cNvPr>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15999" t="27224" r="19773" b="11613"/>
          <a:stretch/>
        </p:blipFill>
        <p:spPr bwMode="auto">
          <a:xfrm>
            <a:off x="-96848" y="1371600"/>
            <a:ext cx="12385696" cy="5486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itre 1"/>
          <p:cNvSpPr>
            <a:spLocks noGrp="1"/>
          </p:cNvSpPr>
          <p:nvPr>
            <p:ph type="ctrTitle"/>
          </p:nvPr>
        </p:nvSpPr>
        <p:spPr>
          <a:xfrm>
            <a:off x="1679509" y="116632"/>
            <a:ext cx="9313035" cy="936104"/>
          </a:xfrm>
          <a:effectLst>
            <a:outerShdw blurRad="50800" dist="38100" dir="2700000" algn="tl" rotWithShape="0">
              <a:prstClr val="black">
                <a:alpha val="40000"/>
              </a:prstClr>
            </a:outerShdw>
          </a:effectLst>
        </p:spPr>
        <p:txBody>
          <a:bodyPr>
            <a:normAutofit fontScale="90000"/>
          </a:bodyPr>
          <a:lstStyle/>
          <a:p>
            <a:r>
              <a:rPr lang="fr-CA" sz="4200" dirty="0">
                <a:solidFill>
                  <a:srgbClr val="F4B518"/>
                </a:solidFill>
              </a:rPr>
              <a:t/>
            </a:r>
            <a:br>
              <a:rPr lang="fr-CA" sz="4200" dirty="0">
                <a:solidFill>
                  <a:srgbClr val="F4B518"/>
                </a:solidFill>
              </a:rPr>
            </a:br>
            <a:endParaRPr lang="en-CA" sz="4200" dirty="0">
              <a:solidFill>
                <a:srgbClr val="F4B518"/>
              </a:solidFill>
            </a:endParaRPr>
          </a:p>
        </p:txBody>
      </p:sp>
      <p:sp>
        <p:nvSpPr>
          <p:cNvPr id="2" name="ZoneTexte 1"/>
          <p:cNvSpPr txBox="1"/>
          <p:nvPr/>
        </p:nvSpPr>
        <p:spPr>
          <a:xfrm>
            <a:off x="734347" y="48161"/>
            <a:ext cx="10657184" cy="1600438"/>
          </a:xfrm>
          <a:prstGeom prst="rect">
            <a:avLst/>
          </a:prstGeom>
          <a:noFill/>
        </p:spPr>
        <p:txBody>
          <a:bodyPr wrap="square" rtlCol="0">
            <a:spAutoFit/>
          </a:bodyPr>
          <a:lstStyle/>
          <a:p>
            <a:pPr defTabSz="914400"/>
            <a:r>
              <a:rPr lang="fr-CA" sz="4400" dirty="0" smtClean="0">
                <a:solidFill>
                  <a:srgbClr val="92D050"/>
                </a:solidFill>
                <a:effectLst>
                  <a:outerShdw blurRad="38100" dist="38100" dir="2700000" algn="tl">
                    <a:srgbClr val="000000">
                      <a:alpha val="43137"/>
                    </a:srgbClr>
                  </a:outerShdw>
                </a:effectLst>
                <a:latin typeface="Plantagenet Cherokee" panose="02020602070100000000" pitchFamily="18" charset="0"/>
              </a:rPr>
              <a:t>Les organismes </a:t>
            </a:r>
            <a:r>
              <a:rPr lang="fr-CA" sz="4400" dirty="0" smtClean="0">
                <a:solidFill>
                  <a:srgbClr val="92D050"/>
                </a:solidFill>
                <a:effectLst>
                  <a:outerShdw blurRad="50800" dist="38100" dir="2700000" algn="tl" rotWithShape="0">
                    <a:prstClr val="black">
                      <a:alpha val="40000"/>
                    </a:prstClr>
                  </a:outerShdw>
                </a:effectLst>
                <a:latin typeface="Plantagenet Cherokee" panose="02020602070100000000" pitchFamily="18" charset="0"/>
              </a:rPr>
              <a:t>de cirque social</a:t>
            </a:r>
          </a:p>
          <a:p>
            <a:pPr algn="ctr" defTabSz="914400"/>
            <a:r>
              <a:rPr lang="fr-CA" sz="3600" dirty="0" smtClean="0">
                <a:solidFill>
                  <a:prstClr val="white"/>
                </a:solidFill>
                <a:effectLst>
                  <a:outerShdw blurRad="50800" dist="38100" dir="2700000" algn="tl" rotWithShape="0">
                    <a:prstClr val="black">
                      <a:alpha val="40000"/>
                    </a:prstClr>
                  </a:outerShdw>
                </a:effectLst>
                <a:latin typeface="Plantagenet Cherokee" panose="02020602070100000000" pitchFamily="18" charset="0"/>
              </a:rPr>
              <a:t>Une communauté en croissance</a:t>
            </a:r>
          </a:p>
          <a:p>
            <a:pPr defTabSz="914400"/>
            <a:endParaRPr lang="en-US" dirty="0">
              <a:solidFill>
                <a:prstClr val="black"/>
              </a:solidFill>
            </a:endParaRPr>
          </a:p>
        </p:txBody>
      </p:sp>
    </p:spTree>
    <p:extLst>
      <p:ext uri="{BB962C8B-B14F-4D97-AF65-F5344CB8AC3E}">
        <p14:creationId xmlns:p14="http://schemas.microsoft.com/office/powerpoint/2010/main" xmlns="" val="7544313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0" name="Image 1" descr="blank-world-map3"/>
          <p:cNvPicPr>
            <a:picLocks noChangeAspect="1" noChangeArrowheads="1"/>
          </p:cNvPicPr>
          <p:nvPr/>
        </p:nvPicPr>
        <p:blipFill>
          <a:blip r:embed="rId4">
            <a:extLst>
              <a:ext uri="{28A0092B-C50C-407E-A947-70E740481C1C}">
                <a14:useLocalDpi xmlns:a14="http://schemas.microsoft.com/office/drawing/2010/main" xmlns="" val="0"/>
              </a:ext>
            </a:extLst>
          </a:blip>
          <a:srcRect l="2287" r="2151"/>
          <a:stretch>
            <a:fillRect/>
          </a:stretch>
        </p:blipFill>
        <p:spPr bwMode="auto">
          <a:xfrm>
            <a:off x="-48683" y="1232554"/>
            <a:ext cx="12390211" cy="5364798"/>
          </a:xfrm>
          <a:prstGeom prst="rect">
            <a:avLst/>
          </a:prstGeom>
          <a:noFill/>
          <a:extLst>
            <a:ext uri="{909E8E84-426E-40DD-AFC4-6F175D3DCCD1}">
              <a14:hiddenFill xmlns:a14="http://schemas.microsoft.com/office/drawing/2010/main" xmlns="">
                <a:solidFill>
                  <a:srgbClr val="FFFFFF"/>
                </a:solidFill>
              </a14:hiddenFill>
            </a:ext>
          </a:extLst>
        </p:spPr>
      </p:pic>
      <p:sp>
        <p:nvSpPr>
          <p:cNvPr id="99" name="Rectangle 98"/>
          <p:cNvSpPr/>
          <p:nvPr/>
        </p:nvSpPr>
        <p:spPr>
          <a:xfrm>
            <a:off x="6816300" y="1243512"/>
            <a:ext cx="1871989" cy="745331"/>
          </a:xfrm>
          <a:prstGeom prst="wedgeRectCallout">
            <a:avLst>
              <a:gd name="adj1" fmla="val -235908"/>
              <a:gd name="adj2" fmla="val 21019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79"/>
            <a:endParaRPr lang="fr-CA">
              <a:solidFill>
                <a:prstClr val="white"/>
              </a:solidFill>
            </a:endParaRPr>
          </a:p>
        </p:txBody>
      </p:sp>
      <p:sp>
        <p:nvSpPr>
          <p:cNvPr id="98" name="Rectangle 97"/>
          <p:cNvSpPr/>
          <p:nvPr/>
        </p:nvSpPr>
        <p:spPr>
          <a:xfrm>
            <a:off x="4800076" y="4462838"/>
            <a:ext cx="1871989" cy="745331"/>
          </a:xfrm>
          <a:prstGeom prst="wedgeRectCallout">
            <a:avLst>
              <a:gd name="adj1" fmla="val -136857"/>
              <a:gd name="adj2" fmla="val -4284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79"/>
            <a:endParaRPr lang="fr-CA">
              <a:solidFill>
                <a:prstClr val="white"/>
              </a:solidFill>
            </a:endParaRPr>
          </a:p>
        </p:txBody>
      </p:sp>
      <p:sp>
        <p:nvSpPr>
          <p:cNvPr id="68" name="Rectangle 67"/>
          <p:cNvSpPr/>
          <p:nvPr/>
        </p:nvSpPr>
        <p:spPr>
          <a:xfrm>
            <a:off x="309637" y="3971920"/>
            <a:ext cx="2041947" cy="499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79"/>
            <a:endParaRPr lang="fr-CA">
              <a:solidFill>
                <a:prstClr val="white"/>
              </a:solidFill>
            </a:endParaRPr>
          </a:p>
        </p:txBody>
      </p:sp>
      <p:sp>
        <p:nvSpPr>
          <p:cNvPr id="95" name="Rectangle 94"/>
          <p:cNvSpPr/>
          <p:nvPr/>
        </p:nvSpPr>
        <p:spPr>
          <a:xfrm>
            <a:off x="981575" y="116635"/>
            <a:ext cx="7403499" cy="769409"/>
          </a:xfrm>
          <a:prstGeom prst="rect">
            <a:avLst/>
          </a:prstGeom>
        </p:spPr>
        <p:txBody>
          <a:bodyPr wrap="none" lIns="91407" tIns="45704" rIns="91407" bIns="45704">
            <a:spAutoFit/>
          </a:bodyPr>
          <a:lstStyle/>
          <a:p>
            <a:pPr defTabSz="914079"/>
            <a:r>
              <a:rPr lang="fr-CA" sz="4400" dirty="0">
                <a:solidFill>
                  <a:srgbClr val="92D050"/>
                </a:solidFill>
                <a:latin typeface="Plantagenet Cherokee" panose="02020602070100000000" pitchFamily="18" charset="0"/>
              </a:rPr>
              <a:t>La </a:t>
            </a:r>
            <a:r>
              <a:rPr lang="fr-CA" sz="4400" dirty="0" smtClean="0">
                <a:solidFill>
                  <a:srgbClr val="92D050"/>
                </a:solidFill>
                <a:latin typeface="Plantagenet Cherokee" panose="02020602070100000000" pitchFamily="18" charset="0"/>
              </a:rPr>
              <a:t>recherche en </a:t>
            </a:r>
            <a:r>
              <a:rPr lang="fr-CA" sz="4400" dirty="0">
                <a:solidFill>
                  <a:srgbClr val="92D050"/>
                </a:solidFill>
                <a:latin typeface="Plantagenet Cherokee" panose="02020602070100000000" pitchFamily="18" charset="0"/>
              </a:rPr>
              <a:t>cirque social</a:t>
            </a:r>
          </a:p>
        </p:txBody>
      </p:sp>
      <p:pic>
        <p:nvPicPr>
          <p:cNvPr id="81" name="Picture 3" descr="C:\Users\dasimard\Pictures\location-icon-vector-9czEGGdRi.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666601" y="2479068"/>
            <a:ext cx="542131" cy="500305"/>
          </a:xfrm>
          <a:prstGeom prst="rect">
            <a:avLst/>
          </a:prstGeom>
          <a:noFill/>
          <a:extLst>
            <a:ext uri="{909E8E84-426E-40DD-AFC4-6F175D3DCCD1}">
              <a14:hiddenFill xmlns:a14="http://schemas.microsoft.com/office/drawing/2010/main" xmlns="">
                <a:solidFill>
                  <a:srgbClr val="FFFFFF"/>
                </a:solidFill>
              </a14:hiddenFill>
            </a:ext>
          </a:extLst>
        </p:spPr>
      </p:pic>
      <p:pic>
        <p:nvPicPr>
          <p:cNvPr id="88" name="Picture 3" descr="C:\Users\dasimard\Pictures\location-icon-vector-9czEGGdRi.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232852" y="2447075"/>
            <a:ext cx="542131" cy="500305"/>
          </a:xfrm>
          <a:prstGeom prst="rect">
            <a:avLst/>
          </a:prstGeom>
          <a:noFill/>
          <a:extLst>
            <a:ext uri="{909E8E84-426E-40DD-AFC4-6F175D3DCCD1}">
              <a14:hiddenFill xmlns:a14="http://schemas.microsoft.com/office/drawing/2010/main" xmlns="">
                <a:solidFill>
                  <a:srgbClr val="FFFFFF"/>
                </a:solidFill>
              </a14:hiddenFill>
            </a:ext>
          </a:extLst>
        </p:spPr>
      </p:pic>
      <p:pic>
        <p:nvPicPr>
          <p:cNvPr id="89" name="Picture 3" descr="C:\Users\dasimard\Pictures\location-icon-vector-9czEGGdRi.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642436" y="5208170"/>
            <a:ext cx="542131" cy="500305"/>
          </a:xfrm>
          <a:prstGeom prst="rect">
            <a:avLst/>
          </a:prstGeom>
          <a:noFill/>
          <a:extLst>
            <a:ext uri="{909E8E84-426E-40DD-AFC4-6F175D3DCCD1}">
              <a14:hiddenFill xmlns:a14="http://schemas.microsoft.com/office/drawing/2010/main" xmlns="">
                <a:solidFill>
                  <a:srgbClr val="FFFFFF"/>
                </a:solidFill>
              </a14:hiddenFill>
            </a:ext>
          </a:extLst>
        </p:spPr>
      </p:pic>
      <p:pic>
        <p:nvPicPr>
          <p:cNvPr id="92" name="Picture 3" descr="C:\Users\dasimard\Pictures\location-icon-vector-9czEGGdRi.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496909" y="5385619"/>
            <a:ext cx="542131" cy="500305"/>
          </a:xfrm>
          <a:prstGeom prst="rect">
            <a:avLst/>
          </a:prstGeom>
          <a:noFill/>
          <a:extLst>
            <a:ext uri="{909E8E84-426E-40DD-AFC4-6F175D3DCCD1}">
              <a14:hiddenFill xmlns:a14="http://schemas.microsoft.com/office/drawing/2010/main" xmlns="">
                <a:solidFill>
                  <a:srgbClr val="FFFFFF"/>
                </a:solidFill>
              </a14:hiddenFill>
            </a:ext>
          </a:extLst>
        </p:spPr>
      </p:pic>
      <p:pic>
        <p:nvPicPr>
          <p:cNvPr id="94" name="Picture 3" descr="C:\Users\dasimard\Pictures\location-icon-vector-9czEGGdRi.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857361" y="4067189"/>
            <a:ext cx="542131" cy="500305"/>
          </a:xfrm>
          <a:prstGeom prst="rect">
            <a:avLst/>
          </a:prstGeom>
          <a:noFill/>
          <a:extLst>
            <a:ext uri="{909E8E84-426E-40DD-AFC4-6F175D3DCCD1}">
              <a14:hiddenFill xmlns:a14="http://schemas.microsoft.com/office/drawing/2010/main" xmlns="">
                <a:solidFill>
                  <a:srgbClr val="FFFFFF"/>
                </a:solidFill>
              </a14:hiddenFill>
            </a:ext>
          </a:extLst>
        </p:spPr>
      </p:pic>
      <p:pic>
        <p:nvPicPr>
          <p:cNvPr id="50" name="Picture 3" descr="C:\Users\dasimard\Pictures\location-icon-vector-9czEGGdRi.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731938">
            <a:off x="3225844" y="2696818"/>
            <a:ext cx="542131" cy="500305"/>
          </a:xfrm>
          <a:prstGeom prst="rect">
            <a:avLst/>
          </a:prstGeom>
          <a:noFill/>
          <a:extLst>
            <a:ext uri="{909E8E84-426E-40DD-AFC4-6F175D3DCCD1}">
              <a14:hiddenFill xmlns:a14="http://schemas.microsoft.com/office/drawing/2010/main" xmlns="">
                <a:solidFill>
                  <a:srgbClr val="FFFFFF"/>
                </a:solidFill>
              </a14:hiddenFill>
            </a:ext>
          </a:extLst>
        </p:spPr>
      </p:pic>
      <p:pic>
        <p:nvPicPr>
          <p:cNvPr id="52" name="Picture 3" descr="C:\Users\dasimard\Pictures\location-icon-vector-9czEGGdRi.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9932274">
            <a:off x="2887498" y="2689326"/>
            <a:ext cx="542131" cy="500305"/>
          </a:xfrm>
          <a:prstGeom prst="rect">
            <a:avLst/>
          </a:prstGeom>
          <a:noFill/>
          <a:extLst>
            <a:ext uri="{909E8E84-426E-40DD-AFC4-6F175D3DCCD1}">
              <a14:hiddenFill xmlns:a14="http://schemas.microsoft.com/office/drawing/2010/main" xmlns="">
                <a:solidFill>
                  <a:srgbClr val="FFFFFF"/>
                </a:solidFill>
              </a14:hiddenFill>
            </a:ext>
          </a:extLst>
        </p:spPr>
      </p:pic>
      <p:pic>
        <p:nvPicPr>
          <p:cNvPr id="54" name="Picture 3" descr="C:\Users\dasimard\Pictures\location-icon-vector-9czEGGdRi.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295468" y="2617755"/>
            <a:ext cx="542131" cy="500305"/>
          </a:xfrm>
          <a:prstGeom prst="rect">
            <a:avLst/>
          </a:prstGeom>
          <a:noFill/>
          <a:extLst>
            <a:ext uri="{909E8E84-426E-40DD-AFC4-6F175D3DCCD1}">
              <a14:hiddenFill xmlns:a14="http://schemas.microsoft.com/office/drawing/2010/main" xmlns="">
                <a:solidFill>
                  <a:srgbClr val="FFFFFF"/>
                </a:solidFill>
              </a14:hiddenFill>
            </a:ext>
          </a:extLst>
        </p:spPr>
      </p:pic>
      <p:pic>
        <p:nvPicPr>
          <p:cNvPr id="80" name="Picture 3" descr="C:\Users\dasimard\Pictures\location-icon-vector-9czEGGdRi.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057593" y="2643049"/>
            <a:ext cx="542131" cy="50030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136" name="Groupe 3135"/>
          <p:cNvGrpSpPr/>
          <p:nvPr/>
        </p:nvGrpSpPr>
        <p:grpSpPr>
          <a:xfrm>
            <a:off x="309637" y="4005067"/>
            <a:ext cx="2041947" cy="2070845"/>
            <a:chOff x="99672" y="4005064"/>
            <a:chExt cx="1531460" cy="2070845"/>
          </a:xfrm>
        </p:grpSpPr>
        <p:sp>
          <p:nvSpPr>
            <p:cNvPr id="3" name="Rectangle 2"/>
            <p:cNvSpPr/>
            <p:nvPr/>
          </p:nvSpPr>
          <p:spPr>
            <a:xfrm>
              <a:off x="143672" y="4005064"/>
              <a:ext cx="1403992" cy="334560"/>
            </a:xfrm>
            <a:prstGeom prst="wedgeRectCallout">
              <a:avLst>
                <a:gd name="adj1" fmla="val 14625"/>
                <a:gd name="adj2" fmla="val -31400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79"/>
              <a:endParaRPr lang="fr-CA">
                <a:solidFill>
                  <a:prstClr val="white"/>
                </a:solidFill>
              </a:endParaRPr>
            </a:p>
          </p:txBody>
        </p:sp>
        <p:pic>
          <p:nvPicPr>
            <p:cNvPr id="8194" name="Picture 2" descr="http://art4socialchangeproject.files.wordpress.com/2013/11/header-for-homepage2.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9672" y="4005064"/>
              <a:ext cx="1531460" cy="440374"/>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Rectangle 19"/>
            <p:cNvSpPr/>
            <p:nvPr/>
          </p:nvSpPr>
          <p:spPr>
            <a:xfrm>
              <a:off x="99672" y="4433545"/>
              <a:ext cx="1531460" cy="1642364"/>
            </a:xfrm>
            <a:prstGeom prst="rect">
              <a:avLst/>
            </a:prstGeom>
            <a:solidFill>
              <a:schemeClr val="bg1"/>
            </a:solidFill>
          </p:spPr>
          <p:txBody>
            <a:bodyPr wrap="square" lIns="36000" tIns="36000" rIns="36000" bIns="36000">
              <a:spAutoFit/>
            </a:bodyPr>
            <a:lstStyle/>
            <a:p>
              <a:pPr defTabSz="914079"/>
              <a:r>
                <a:rPr lang="en-CA" sz="900" b="1" i="1" dirty="0">
                  <a:solidFill>
                    <a:prstClr val="black"/>
                  </a:solidFill>
                </a:rPr>
                <a:t>Art for Social Change : A research partnership in teaching, evaluation and capacity-building - Social Circus Field Base</a:t>
              </a:r>
            </a:p>
            <a:p>
              <a:pPr defTabSz="914079"/>
              <a:endParaRPr lang="en-CA" sz="300" dirty="0">
                <a:solidFill>
                  <a:prstClr val="black"/>
                </a:solidFill>
              </a:endParaRPr>
            </a:p>
            <a:p>
              <a:pPr defTabSz="914079"/>
              <a:r>
                <a:rPr lang="en-CA" sz="900" b="1" dirty="0" err="1">
                  <a:solidFill>
                    <a:prstClr val="black"/>
                  </a:solidFill>
                </a:rPr>
                <a:t>Chercheure</a:t>
              </a:r>
              <a:r>
                <a:rPr lang="en-CA" sz="900" b="1" dirty="0">
                  <a:solidFill>
                    <a:prstClr val="black"/>
                  </a:solidFill>
                </a:rPr>
                <a:t>: </a:t>
              </a:r>
              <a:r>
                <a:rPr lang="en-CA" sz="900" dirty="0">
                  <a:solidFill>
                    <a:prstClr val="black"/>
                  </a:solidFill>
                </a:rPr>
                <a:t>Jennifer Spiegel</a:t>
              </a:r>
              <a:endParaRPr lang="en-CA" sz="300" b="1" dirty="0">
                <a:solidFill>
                  <a:prstClr val="black"/>
                </a:solidFill>
              </a:endParaRPr>
            </a:p>
            <a:p>
              <a:pPr defTabSz="914079"/>
              <a:r>
                <a:rPr lang="en-CA" sz="900" b="1" dirty="0" err="1">
                  <a:solidFill>
                    <a:prstClr val="black"/>
                  </a:solidFill>
                </a:rPr>
                <a:t>Objectifs</a:t>
              </a:r>
              <a:r>
                <a:rPr lang="en-CA" sz="900" b="1" dirty="0">
                  <a:solidFill>
                    <a:prstClr val="black"/>
                  </a:solidFill>
                </a:rPr>
                <a:t>: </a:t>
              </a:r>
              <a:r>
                <a:rPr lang="en-CA" sz="900" dirty="0">
                  <a:solidFill>
                    <a:prstClr val="black"/>
                  </a:solidFill>
                </a:rPr>
                <a:t>Identifier, analyser et </a:t>
              </a:r>
              <a:r>
                <a:rPr lang="en-CA" sz="900" dirty="0" err="1">
                  <a:solidFill>
                    <a:prstClr val="black"/>
                  </a:solidFill>
                </a:rPr>
                <a:t>évaluer</a:t>
              </a:r>
              <a:r>
                <a:rPr lang="en-CA" sz="900" dirty="0">
                  <a:solidFill>
                    <a:prstClr val="black"/>
                  </a:solidFill>
                </a:rPr>
                <a:t> </a:t>
              </a:r>
              <a:r>
                <a:rPr lang="en-CA" sz="900" dirty="0" err="1">
                  <a:solidFill>
                    <a:prstClr val="black"/>
                  </a:solidFill>
                </a:rPr>
                <a:t>l’enseignement</a:t>
              </a:r>
              <a:r>
                <a:rPr lang="en-CA" sz="900" dirty="0">
                  <a:solidFill>
                    <a:prstClr val="black"/>
                  </a:solidFill>
                </a:rPr>
                <a:t> et la transmission du cirque social; </a:t>
              </a:r>
              <a:r>
                <a:rPr lang="en-CA" sz="900" dirty="0" err="1">
                  <a:solidFill>
                    <a:prstClr val="black"/>
                  </a:solidFill>
                </a:rPr>
                <a:t>Étudier</a:t>
              </a:r>
              <a:r>
                <a:rPr lang="en-CA" sz="900" dirty="0">
                  <a:solidFill>
                    <a:prstClr val="black"/>
                  </a:solidFill>
                </a:rPr>
                <a:t> les </a:t>
              </a:r>
              <a:r>
                <a:rPr lang="en-CA" sz="900" dirty="0" err="1">
                  <a:solidFill>
                    <a:prstClr val="black"/>
                  </a:solidFill>
                </a:rPr>
                <a:t>modèles</a:t>
              </a:r>
              <a:r>
                <a:rPr lang="en-CA" sz="900" dirty="0">
                  <a:solidFill>
                    <a:prstClr val="black"/>
                  </a:solidFill>
                </a:rPr>
                <a:t> de cirque social et les </a:t>
              </a:r>
              <a:r>
                <a:rPr lang="en-CA" sz="900" dirty="0" err="1">
                  <a:solidFill>
                    <a:prstClr val="black"/>
                  </a:solidFill>
                </a:rPr>
                <a:t>méthodes</a:t>
              </a:r>
              <a:r>
                <a:rPr lang="en-CA" sz="900" dirty="0">
                  <a:solidFill>
                    <a:prstClr val="black"/>
                  </a:solidFill>
                </a:rPr>
                <a:t> </a:t>
              </a:r>
              <a:r>
                <a:rPr lang="en-CA" sz="900" dirty="0" err="1">
                  <a:solidFill>
                    <a:prstClr val="black"/>
                  </a:solidFill>
                </a:rPr>
                <a:t>d’évaluation</a:t>
              </a:r>
              <a:r>
                <a:rPr lang="en-CA" sz="900" dirty="0">
                  <a:solidFill>
                    <a:prstClr val="black"/>
                  </a:solidFill>
                </a:rPr>
                <a:t>. </a:t>
              </a:r>
              <a:endParaRPr lang="en-CA" sz="300" dirty="0">
                <a:solidFill>
                  <a:prstClr val="black"/>
                </a:solidFill>
              </a:endParaRPr>
            </a:p>
            <a:p>
              <a:pPr defTabSz="914079"/>
              <a:r>
                <a:rPr lang="en-CA" sz="900" b="1" dirty="0" err="1">
                  <a:solidFill>
                    <a:prstClr val="black"/>
                  </a:solidFill>
                </a:rPr>
                <a:t>Septembre</a:t>
              </a:r>
              <a:r>
                <a:rPr lang="en-CA" sz="900" b="1" dirty="0">
                  <a:solidFill>
                    <a:prstClr val="black"/>
                  </a:solidFill>
                </a:rPr>
                <a:t> 2013 - </a:t>
              </a:r>
              <a:r>
                <a:rPr lang="en-CA" sz="900" b="1" dirty="0" err="1">
                  <a:solidFill>
                    <a:prstClr val="black"/>
                  </a:solidFill>
                </a:rPr>
                <a:t>Septembre</a:t>
              </a:r>
              <a:r>
                <a:rPr lang="en-CA" sz="900" b="1" dirty="0">
                  <a:solidFill>
                    <a:prstClr val="black"/>
                  </a:solidFill>
                </a:rPr>
                <a:t> 2018</a:t>
              </a:r>
            </a:p>
          </p:txBody>
        </p:sp>
      </p:grpSp>
      <p:grpSp>
        <p:nvGrpSpPr>
          <p:cNvPr id="31" name="Groupe 30"/>
          <p:cNvGrpSpPr/>
          <p:nvPr/>
        </p:nvGrpSpPr>
        <p:grpSpPr>
          <a:xfrm>
            <a:off x="4724735" y="4437113"/>
            <a:ext cx="2043340" cy="1911271"/>
            <a:chOff x="5868144" y="1458971"/>
            <a:chExt cx="1532505" cy="1911271"/>
          </a:xfrm>
        </p:grpSpPr>
        <p:sp>
          <p:nvSpPr>
            <p:cNvPr id="91" name="Rectangle 90"/>
            <p:cNvSpPr/>
            <p:nvPr/>
          </p:nvSpPr>
          <p:spPr>
            <a:xfrm>
              <a:off x="5868144" y="2004877"/>
              <a:ext cx="1531460" cy="1365365"/>
            </a:xfrm>
            <a:prstGeom prst="rect">
              <a:avLst/>
            </a:prstGeom>
            <a:solidFill>
              <a:schemeClr val="bg1"/>
            </a:solidFill>
          </p:spPr>
          <p:txBody>
            <a:bodyPr wrap="square" lIns="36000" tIns="36000" rIns="36000" bIns="36000">
              <a:spAutoFit/>
            </a:bodyPr>
            <a:lstStyle/>
            <a:p>
              <a:pPr defTabSz="914079"/>
              <a:r>
                <a:rPr lang="en-CA" sz="900" b="1" i="1" dirty="0">
                  <a:solidFill>
                    <a:prstClr val="black"/>
                  </a:solidFill>
                </a:rPr>
                <a:t>Circo Social Ecuador and Health Equity Research Project</a:t>
              </a:r>
            </a:p>
            <a:p>
              <a:pPr defTabSz="914079"/>
              <a:endParaRPr lang="en-CA" sz="300" dirty="0">
                <a:solidFill>
                  <a:prstClr val="black"/>
                </a:solidFill>
              </a:endParaRPr>
            </a:p>
            <a:p>
              <a:pPr defTabSz="914079"/>
              <a:r>
                <a:rPr lang="en-CA" sz="900" b="1" dirty="0" err="1">
                  <a:solidFill>
                    <a:prstClr val="black"/>
                  </a:solidFill>
                </a:rPr>
                <a:t>Chercheure</a:t>
              </a:r>
              <a:r>
                <a:rPr lang="en-CA" sz="900" b="1" dirty="0">
                  <a:solidFill>
                    <a:prstClr val="black"/>
                  </a:solidFill>
                </a:rPr>
                <a:t>: </a:t>
              </a:r>
              <a:r>
                <a:rPr lang="en-CA" sz="900" dirty="0" err="1">
                  <a:solidFill>
                    <a:prstClr val="black"/>
                  </a:solidFill>
                </a:rPr>
                <a:t>Annalee</a:t>
              </a:r>
              <a:r>
                <a:rPr lang="en-CA" sz="900" dirty="0">
                  <a:solidFill>
                    <a:prstClr val="black"/>
                  </a:solidFill>
                </a:rPr>
                <a:t> </a:t>
              </a:r>
              <a:r>
                <a:rPr lang="en-CA" sz="900" dirty="0" err="1">
                  <a:solidFill>
                    <a:prstClr val="black"/>
                  </a:solidFill>
                </a:rPr>
                <a:t>Yassi</a:t>
              </a:r>
              <a:endParaRPr lang="en-CA" sz="300" b="1" dirty="0">
                <a:solidFill>
                  <a:prstClr val="black"/>
                </a:solidFill>
              </a:endParaRPr>
            </a:p>
            <a:p>
              <a:pPr defTabSz="914079"/>
              <a:r>
                <a:rPr lang="en-CA" sz="900" b="1" dirty="0" err="1">
                  <a:solidFill>
                    <a:prstClr val="black"/>
                  </a:solidFill>
                </a:rPr>
                <a:t>Objectifs</a:t>
              </a:r>
              <a:r>
                <a:rPr lang="en-CA" sz="900" b="1" dirty="0">
                  <a:solidFill>
                    <a:prstClr val="black"/>
                  </a:solidFill>
                </a:rPr>
                <a:t>: </a:t>
              </a:r>
              <a:r>
                <a:rPr lang="en-CA" sz="900" dirty="0" err="1">
                  <a:solidFill>
                    <a:prstClr val="black"/>
                  </a:solidFill>
                </a:rPr>
                <a:t>Évaluer</a:t>
              </a:r>
              <a:r>
                <a:rPr lang="en-CA" sz="900" dirty="0">
                  <a:solidFill>
                    <a:prstClr val="black"/>
                  </a:solidFill>
                </a:rPr>
                <a:t> les </a:t>
              </a:r>
              <a:r>
                <a:rPr lang="en-CA" sz="900" dirty="0" err="1">
                  <a:solidFill>
                    <a:prstClr val="black"/>
                  </a:solidFill>
                </a:rPr>
                <a:t>bénéfices</a:t>
              </a:r>
              <a:r>
                <a:rPr lang="en-CA" sz="900" dirty="0">
                  <a:solidFill>
                    <a:prstClr val="black"/>
                  </a:solidFill>
                </a:rPr>
                <a:t> de la </a:t>
              </a:r>
              <a:r>
                <a:rPr lang="en-CA" sz="900" dirty="0" err="1">
                  <a:solidFill>
                    <a:prstClr val="black"/>
                  </a:solidFill>
                </a:rPr>
                <a:t>pratique</a:t>
              </a:r>
              <a:r>
                <a:rPr lang="en-CA" sz="900" dirty="0">
                  <a:solidFill>
                    <a:prstClr val="black"/>
                  </a:solidFill>
                </a:rPr>
                <a:t> du cirque social </a:t>
              </a:r>
              <a:r>
                <a:rPr lang="en-CA" sz="900" dirty="0" err="1">
                  <a:solidFill>
                    <a:prstClr val="black"/>
                  </a:solidFill>
                </a:rPr>
                <a:t>sur</a:t>
              </a:r>
              <a:r>
                <a:rPr lang="en-CA" sz="900" dirty="0">
                  <a:solidFill>
                    <a:prstClr val="black"/>
                  </a:solidFill>
                </a:rPr>
                <a:t> le plan de «</a:t>
              </a:r>
              <a:r>
                <a:rPr lang="en-CA" sz="900" dirty="0" err="1">
                  <a:solidFill>
                    <a:prstClr val="black"/>
                  </a:solidFill>
                </a:rPr>
                <a:t>l’équité</a:t>
              </a:r>
              <a:r>
                <a:rPr lang="en-CA" sz="900" dirty="0">
                  <a:solidFill>
                    <a:prstClr val="black"/>
                  </a:solidFill>
                </a:rPr>
                <a:t> </a:t>
              </a:r>
              <a:r>
                <a:rPr lang="en-CA" sz="900" dirty="0" err="1">
                  <a:solidFill>
                    <a:prstClr val="black"/>
                  </a:solidFill>
                </a:rPr>
                <a:t>en</a:t>
              </a:r>
              <a:r>
                <a:rPr lang="en-CA" sz="900" dirty="0">
                  <a:solidFill>
                    <a:prstClr val="black"/>
                  </a:solidFill>
                </a:rPr>
                <a:t> </a:t>
              </a:r>
              <a:r>
                <a:rPr lang="en-CA" sz="900" dirty="0" err="1">
                  <a:solidFill>
                    <a:prstClr val="black"/>
                  </a:solidFill>
                </a:rPr>
                <a:t>matière</a:t>
              </a:r>
              <a:r>
                <a:rPr lang="en-CA" sz="900" dirty="0">
                  <a:solidFill>
                    <a:prstClr val="black"/>
                  </a:solidFill>
                </a:rPr>
                <a:t> de santé», </a:t>
              </a:r>
              <a:r>
                <a:rPr lang="en-CA" sz="900" dirty="0" err="1">
                  <a:solidFill>
                    <a:prstClr val="black"/>
                  </a:solidFill>
                </a:rPr>
                <a:t>tant</a:t>
              </a:r>
              <a:r>
                <a:rPr lang="en-CA" sz="900" dirty="0">
                  <a:solidFill>
                    <a:prstClr val="black"/>
                  </a:solidFill>
                </a:rPr>
                <a:t> </a:t>
              </a:r>
              <a:r>
                <a:rPr lang="en-CA" sz="900" dirty="0" err="1">
                  <a:solidFill>
                    <a:prstClr val="black"/>
                  </a:solidFill>
                </a:rPr>
                <a:t>auprès</a:t>
              </a:r>
              <a:r>
                <a:rPr lang="en-CA" sz="900" dirty="0">
                  <a:solidFill>
                    <a:prstClr val="black"/>
                  </a:solidFill>
                </a:rPr>
                <a:t> des participants </a:t>
              </a:r>
              <a:r>
                <a:rPr lang="en-CA" sz="900" dirty="0" err="1">
                  <a:solidFill>
                    <a:prstClr val="black"/>
                  </a:solidFill>
                </a:rPr>
                <a:t>que</a:t>
              </a:r>
              <a:r>
                <a:rPr lang="en-CA" sz="900" dirty="0">
                  <a:solidFill>
                    <a:prstClr val="black"/>
                  </a:solidFill>
                </a:rPr>
                <a:t> des </a:t>
              </a:r>
              <a:r>
                <a:rPr lang="en-CA" sz="900" dirty="0" err="1">
                  <a:solidFill>
                    <a:prstClr val="black"/>
                  </a:solidFill>
                </a:rPr>
                <a:t>communautés</a:t>
              </a:r>
              <a:endParaRPr lang="en-CA" sz="300" dirty="0">
                <a:solidFill>
                  <a:prstClr val="black"/>
                </a:solidFill>
              </a:endParaRPr>
            </a:p>
            <a:p>
              <a:pPr defTabSz="914079"/>
              <a:r>
                <a:rPr lang="en-CA" sz="900" b="1" dirty="0" err="1">
                  <a:solidFill>
                    <a:prstClr val="black"/>
                  </a:solidFill>
                </a:rPr>
                <a:t>Octobre</a:t>
              </a:r>
              <a:r>
                <a:rPr lang="en-CA" sz="900" b="1" dirty="0">
                  <a:solidFill>
                    <a:prstClr val="black"/>
                  </a:solidFill>
                </a:rPr>
                <a:t> 2014 - </a:t>
              </a:r>
              <a:r>
                <a:rPr lang="en-CA" sz="900" b="1" dirty="0" err="1">
                  <a:solidFill>
                    <a:prstClr val="black"/>
                  </a:solidFill>
                </a:rPr>
                <a:t>Octobre</a:t>
              </a:r>
              <a:r>
                <a:rPr lang="en-CA" sz="900" b="1" dirty="0">
                  <a:solidFill>
                    <a:prstClr val="black"/>
                  </a:solidFill>
                </a:rPr>
                <a:t> 2017</a:t>
              </a:r>
            </a:p>
          </p:txBody>
        </p:sp>
        <p:grpSp>
          <p:nvGrpSpPr>
            <p:cNvPr id="2" name="Groupe 1"/>
            <p:cNvGrpSpPr/>
            <p:nvPr/>
          </p:nvGrpSpPr>
          <p:grpSpPr>
            <a:xfrm>
              <a:off x="5869189" y="1458971"/>
              <a:ext cx="1531460" cy="561772"/>
              <a:chOff x="693910" y="3505416"/>
              <a:chExt cx="1531460" cy="561772"/>
            </a:xfrm>
          </p:grpSpPr>
          <p:sp>
            <p:nvSpPr>
              <p:cNvPr id="65" name="Rectangle 64"/>
              <p:cNvSpPr/>
              <p:nvPr/>
            </p:nvSpPr>
            <p:spPr>
              <a:xfrm>
                <a:off x="693910" y="3505416"/>
                <a:ext cx="1531460" cy="561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79"/>
                <a:endParaRPr lang="fr-CA">
                  <a:solidFill>
                    <a:prstClr val="white"/>
                  </a:solidFill>
                </a:endParaRPr>
              </a:p>
            </p:txBody>
          </p:sp>
          <p:pic>
            <p:nvPicPr>
              <p:cNvPr id="55" name="Picture 2" descr="C:\Users\dasimard\Desktop\Circo Social Quito.jpg"/>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backgroundRemoval t="0" b="100000" l="0" r="100000">
                            <a14:foregroundMark x1="10448" y1="12764" x2="10448" y2="12764"/>
                            <a14:foregroundMark x1="14223" y1="12209" x2="14223" y2="12209"/>
                            <a14:foregroundMark x1="6409" y1="23862" x2="6409" y2="23862"/>
                            <a14:foregroundMark x1="48990" y1="3219" x2="48990" y2="3219"/>
                            <a14:foregroundMark x1="87796" y1="14761" x2="87796" y2="14761"/>
                            <a14:foregroundMark x1="90518" y1="15094" x2="90518" y2="15094"/>
                            <a14:foregroundMark x1="94293" y1="25860" x2="94293" y2="25860"/>
                            <a14:foregroundMark x1="97893" y1="41953" x2="97893" y2="41953"/>
                            <a14:foregroundMark x1="91133" y1="80577" x2="91133" y2="80577"/>
                            <a14:foregroundMark x1="88674" y1="87347" x2="88674" y2="87347"/>
                            <a14:foregroundMark x1="83319" y1="86238" x2="83319" y2="86238"/>
                            <a14:foregroundMark x1="85338" y1="82797" x2="85338" y2="82797"/>
                            <a14:foregroundMark x1="87972" y1="80244" x2="87972" y2="80244"/>
                            <a14:foregroundMark x1="13784" y1="80799" x2="13784" y2="80799"/>
                            <a14:foregroundMark x1="16681" y1="82242" x2="16681" y2="82242"/>
                            <a14:foregroundMark x1="3021" y1="47686" x2="3021" y2="47686"/>
                            <a14:foregroundMark x1="1908" y1="51710" x2="1908" y2="51710"/>
                            <a14:foregroundMark x1="8903" y1="25151" x2="8903" y2="25151"/>
                            <a14:foregroundMark x1="16216" y1="15895" x2="16216" y2="15895"/>
                            <a14:foregroundMark x1="11447" y1="15895" x2="11447" y2="15895"/>
                            <a14:foregroundMark x1="41653" y1="5433" x2="41653" y2="5433"/>
                            <a14:foregroundMark x1="56439" y1="3622" x2="56439" y2="3622"/>
                            <a14:foregroundMark x1="54054" y1="6036" x2="54054" y2="6036"/>
                            <a14:foregroundMark x1="83784" y1="14286" x2="83784" y2="14286"/>
                            <a14:foregroundMark x1="83784" y1="14286" x2="83784" y2="14286"/>
                            <a14:foregroundMark x1="85056" y1="14286" x2="85056" y2="14286"/>
                            <a14:foregroundMark x1="54531" y1="95573" x2="54531" y2="95573"/>
                            <a14:foregroundMark x1="48967" y1="94769" x2="48967" y2="94769"/>
                            <a14:foregroundMark x1="43561" y1="95171" x2="43561" y2="95171"/>
                            <a14:foregroundMark x1="38633" y1="93763" x2="38633" y2="93763"/>
                            <a14:foregroundMark x1="61844" y1="93763" x2="61844" y2="93763"/>
                            <a14:foregroundMark x1="47536" y1="7847" x2="47536" y2="7847"/>
                            <a14:foregroundMark x1="45469" y1="3622" x2="45469" y2="3622"/>
                            <a14:foregroundMark x1="89348" y1="21529" x2="89348" y2="21529"/>
                            <a14:foregroundMark x1="51828" y1="98189" x2="51828" y2="98189"/>
                            <a14:foregroundMark x1="57234" y1="97183" x2="57234" y2="97183"/>
                            <a14:foregroundMark x1="11606" y1="85915" x2="11606" y2="85915"/>
                            <a14:foregroundMark x1="7985" y1="75688" x2="7985" y2="75688"/>
                            <a14:backgroundMark x1="9800" y1="12385" x2="9800" y2="12385"/>
                            <a14:backgroundMark x1="10163" y1="12385" x2="10163" y2="12385"/>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130846" y="3531141"/>
                <a:ext cx="657587" cy="5201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grpSp>
      </p:grpSp>
      <p:grpSp>
        <p:nvGrpSpPr>
          <p:cNvPr id="25" name="Groupe 24"/>
          <p:cNvGrpSpPr/>
          <p:nvPr/>
        </p:nvGrpSpPr>
        <p:grpSpPr>
          <a:xfrm>
            <a:off x="6742353" y="1124745"/>
            <a:ext cx="2041947" cy="1926149"/>
            <a:chOff x="5580113" y="5027468"/>
            <a:chExt cx="1531460" cy="1926149"/>
          </a:xfrm>
        </p:grpSpPr>
        <p:sp>
          <p:nvSpPr>
            <p:cNvPr id="90" name="Rectangle 89"/>
            <p:cNvSpPr/>
            <p:nvPr/>
          </p:nvSpPr>
          <p:spPr>
            <a:xfrm>
              <a:off x="5580113" y="5027468"/>
              <a:ext cx="1531460" cy="561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79"/>
              <a:endParaRPr lang="fr-CA">
                <a:solidFill>
                  <a:prstClr val="white"/>
                </a:solidFill>
              </a:endParaRPr>
            </a:p>
          </p:txBody>
        </p:sp>
        <p:grpSp>
          <p:nvGrpSpPr>
            <p:cNvPr id="24" name="Groupe 23"/>
            <p:cNvGrpSpPr/>
            <p:nvPr/>
          </p:nvGrpSpPr>
          <p:grpSpPr>
            <a:xfrm>
              <a:off x="5580113" y="5055700"/>
              <a:ext cx="1531460" cy="1897917"/>
              <a:chOff x="5580113" y="4725144"/>
              <a:chExt cx="1531460" cy="1897917"/>
            </a:xfrm>
          </p:grpSpPr>
          <p:grpSp>
            <p:nvGrpSpPr>
              <p:cNvPr id="16" name="Groupe 15"/>
              <p:cNvGrpSpPr/>
              <p:nvPr/>
            </p:nvGrpSpPr>
            <p:grpSpPr>
              <a:xfrm>
                <a:off x="5580113" y="4725144"/>
                <a:ext cx="1452478" cy="461665"/>
                <a:chOff x="11964189" y="3621977"/>
                <a:chExt cx="1452478" cy="519082"/>
              </a:xfrm>
            </p:grpSpPr>
            <p:pic>
              <p:nvPicPr>
                <p:cNvPr id="57" name="Picture 4"/>
                <p:cNvPicPr>
                  <a:picLocks noChangeAspect="1"/>
                </p:cNvPicPr>
                <p:nvPr>
                  <p:custDataLst>
                    <p:tags r:id="rId1"/>
                  </p:custDataLst>
                </p:nvPr>
              </p:nvPicPr>
              <p:blipFill rotWithShape="1">
                <a:blip r:embed="rId9" cstate="email">
                  <a:extLst>
                    <a:ext uri="{28A0092B-C50C-407E-A947-70E740481C1C}">
                      <a14:useLocalDpi xmlns:a14="http://schemas.microsoft.com/office/drawing/2010/main" xmlns=""/>
                    </a:ext>
                  </a:extLst>
                </a:blip>
                <a:srcRect l="11631" t="17583" r="58062" b="10004"/>
                <a:stretch/>
              </p:blipFill>
              <p:spPr>
                <a:xfrm>
                  <a:off x="12822835" y="3621977"/>
                  <a:ext cx="593832" cy="461665"/>
                </a:xfrm>
                <a:prstGeom prst="rect">
                  <a:avLst/>
                </a:prstGeom>
              </p:spPr>
            </p:pic>
            <p:sp>
              <p:nvSpPr>
                <p:cNvPr id="15" name="Rectangle 14"/>
                <p:cNvSpPr/>
                <p:nvPr/>
              </p:nvSpPr>
              <p:spPr>
                <a:xfrm>
                  <a:off x="11964189" y="3621977"/>
                  <a:ext cx="1092438" cy="519082"/>
                </a:xfrm>
                <a:prstGeom prst="rect">
                  <a:avLst/>
                </a:prstGeom>
              </p:spPr>
              <p:txBody>
                <a:bodyPr wrap="square">
                  <a:spAutoFit/>
                </a:bodyPr>
                <a:lstStyle/>
                <a:p>
                  <a:pPr defTabSz="914079"/>
                  <a:r>
                    <a:rPr lang="en-US" sz="1200" b="1" cap="all" dirty="0" err="1">
                      <a:solidFill>
                        <a:prstClr val="black"/>
                      </a:solidFill>
                    </a:rPr>
                    <a:t>Littératie</a:t>
                  </a:r>
                  <a:r>
                    <a:rPr lang="en-US" sz="1200" b="1" cap="all" dirty="0">
                      <a:solidFill>
                        <a:prstClr val="black"/>
                      </a:solidFill>
                    </a:rPr>
                    <a:t> </a:t>
                  </a:r>
                  <a:br>
                    <a:rPr lang="en-US" sz="1200" b="1" cap="all" dirty="0">
                      <a:solidFill>
                        <a:prstClr val="black"/>
                      </a:solidFill>
                    </a:rPr>
                  </a:br>
                  <a:r>
                    <a:rPr lang="en-US" sz="1200" b="1" cap="all" dirty="0">
                      <a:solidFill>
                        <a:prstClr val="black"/>
                      </a:solidFill>
                    </a:rPr>
                    <a:t>physique </a:t>
                  </a:r>
                  <a:endParaRPr lang="fr-CA" sz="1200" dirty="0">
                    <a:solidFill>
                      <a:prstClr val="black"/>
                    </a:solidFill>
                  </a:endParaRPr>
                </a:p>
              </p:txBody>
            </p:sp>
          </p:grpSp>
          <p:sp>
            <p:nvSpPr>
              <p:cNvPr id="96" name="Rectangle 95"/>
              <p:cNvSpPr/>
              <p:nvPr/>
            </p:nvSpPr>
            <p:spPr>
              <a:xfrm>
                <a:off x="5580113" y="5257696"/>
                <a:ext cx="1531460" cy="1365365"/>
              </a:xfrm>
              <a:prstGeom prst="rect">
                <a:avLst/>
              </a:prstGeom>
              <a:solidFill>
                <a:schemeClr val="bg1"/>
              </a:solidFill>
            </p:spPr>
            <p:txBody>
              <a:bodyPr wrap="square" lIns="36000" tIns="36000" rIns="36000" bIns="36000">
                <a:spAutoFit/>
              </a:bodyPr>
              <a:lstStyle/>
              <a:p>
                <a:pPr defTabSz="914079"/>
                <a:r>
                  <a:rPr lang="en-CA" sz="900" b="1" i="1" dirty="0">
                    <a:solidFill>
                      <a:prstClr val="black"/>
                    </a:solidFill>
                  </a:rPr>
                  <a:t>The Impact of Circus on Physical Literacy in Children</a:t>
                </a:r>
              </a:p>
              <a:p>
                <a:pPr defTabSz="914079"/>
                <a:endParaRPr lang="en-CA" sz="300" dirty="0">
                  <a:solidFill>
                    <a:prstClr val="black"/>
                  </a:solidFill>
                </a:endParaRPr>
              </a:p>
              <a:p>
                <a:pPr defTabSz="914079"/>
                <a:r>
                  <a:rPr lang="en-CA" sz="900" b="1" dirty="0" err="1">
                    <a:solidFill>
                      <a:prstClr val="black"/>
                    </a:solidFill>
                  </a:rPr>
                  <a:t>Chercheur</a:t>
                </a:r>
                <a:r>
                  <a:rPr lang="en-CA" sz="900" b="1" dirty="0">
                    <a:solidFill>
                      <a:prstClr val="black"/>
                    </a:solidFill>
                  </a:rPr>
                  <a:t>: </a:t>
                </a:r>
                <a:r>
                  <a:rPr lang="en-CA" sz="900" dirty="0">
                    <a:solidFill>
                      <a:prstClr val="black"/>
                    </a:solidFill>
                  </a:rPr>
                  <a:t>Dean </a:t>
                </a:r>
                <a:r>
                  <a:rPr lang="en-CA" sz="900" dirty="0" err="1">
                    <a:solidFill>
                      <a:prstClr val="black"/>
                    </a:solidFill>
                  </a:rPr>
                  <a:t>Kriellaars</a:t>
                </a:r>
                <a:endParaRPr lang="en-CA" sz="300" b="1" dirty="0">
                  <a:solidFill>
                    <a:prstClr val="black"/>
                  </a:solidFill>
                </a:endParaRPr>
              </a:p>
              <a:p>
                <a:pPr defTabSz="914079"/>
                <a:r>
                  <a:rPr lang="en-CA" sz="900" b="1" dirty="0" err="1">
                    <a:solidFill>
                      <a:prstClr val="black"/>
                    </a:solidFill>
                  </a:rPr>
                  <a:t>Objectifs</a:t>
                </a:r>
                <a:r>
                  <a:rPr lang="en-CA" sz="900" b="1" dirty="0">
                    <a:solidFill>
                      <a:prstClr val="black"/>
                    </a:solidFill>
                  </a:rPr>
                  <a:t>: </a:t>
                </a:r>
                <a:r>
                  <a:rPr lang="fr-CA" sz="900" dirty="0">
                    <a:solidFill>
                      <a:prstClr val="black"/>
                    </a:solidFill>
                  </a:rPr>
                  <a:t>Évaluer l’impact de la pratique des arts du cirque auprès des enfants, principalement sur le plan de la </a:t>
                </a:r>
                <a:r>
                  <a:rPr lang="fr-CA" sz="900" dirty="0" err="1">
                    <a:solidFill>
                      <a:prstClr val="black"/>
                    </a:solidFill>
                  </a:rPr>
                  <a:t>littératie</a:t>
                </a:r>
                <a:r>
                  <a:rPr lang="fr-CA" sz="900" dirty="0">
                    <a:solidFill>
                      <a:prstClr val="black"/>
                    </a:solidFill>
                  </a:rPr>
                  <a:t> physique (habiletés motrices, confiance, connaissance terminologique) </a:t>
                </a:r>
                <a:endParaRPr lang="en-CA" sz="300" dirty="0">
                  <a:solidFill>
                    <a:prstClr val="black"/>
                  </a:solidFill>
                </a:endParaRPr>
              </a:p>
              <a:p>
                <a:pPr defTabSz="914079"/>
                <a:r>
                  <a:rPr lang="en-CA" sz="900" b="1" dirty="0">
                    <a:solidFill>
                      <a:prstClr val="black"/>
                    </a:solidFill>
                  </a:rPr>
                  <a:t>Janvier 2014 – </a:t>
                </a:r>
                <a:r>
                  <a:rPr lang="en-CA" sz="900" b="1" dirty="0" err="1">
                    <a:solidFill>
                      <a:prstClr val="black"/>
                    </a:solidFill>
                  </a:rPr>
                  <a:t>Juin</a:t>
                </a:r>
                <a:r>
                  <a:rPr lang="en-CA" sz="900" b="1" dirty="0">
                    <a:solidFill>
                      <a:prstClr val="black"/>
                    </a:solidFill>
                  </a:rPr>
                  <a:t> 2015</a:t>
                </a:r>
              </a:p>
            </p:txBody>
          </p:sp>
        </p:grpSp>
      </p:grpSp>
    </p:spTree>
    <p:extLst>
      <p:ext uri="{BB962C8B-B14F-4D97-AF65-F5344CB8AC3E}">
        <p14:creationId xmlns:p14="http://schemas.microsoft.com/office/powerpoint/2010/main" xmlns="" val="38282894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421" y="116635"/>
            <a:ext cx="5763568" cy="2954655"/>
          </a:xfrm>
          <a:prstGeom prst="rect">
            <a:avLst/>
          </a:prstGeom>
        </p:spPr>
        <p:txBody>
          <a:bodyPr wrap="square">
            <a:spAutoFit/>
          </a:bodyPr>
          <a:lstStyle/>
          <a:p>
            <a:pPr defTabSz="914079"/>
            <a:r>
              <a:rPr lang="fr-CA" sz="6200" dirty="0">
                <a:solidFill>
                  <a:srgbClr val="92D050"/>
                </a:solidFill>
                <a:effectLst>
                  <a:outerShdw blurRad="50800" dist="38100" dir="2700000" algn="tl" rotWithShape="0">
                    <a:prstClr val="black">
                      <a:alpha val="40000"/>
                    </a:prstClr>
                  </a:outerShdw>
                </a:effectLst>
                <a:latin typeface="Plantagenet Cherokee" panose="02020602070100000000" pitchFamily="18" charset="0"/>
              </a:rPr>
              <a:t>Les </a:t>
            </a:r>
          </a:p>
          <a:p>
            <a:pPr defTabSz="914079"/>
            <a:r>
              <a:rPr lang="fr-CA" sz="6200" dirty="0">
                <a:solidFill>
                  <a:srgbClr val="92D050"/>
                </a:solidFill>
                <a:effectLst>
                  <a:outerShdw blurRad="50800" dist="38100" dir="2700000" algn="tl" rotWithShape="0">
                    <a:prstClr val="black">
                      <a:alpha val="40000"/>
                    </a:prstClr>
                  </a:outerShdw>
                </a:effectLst>
                <a:latin typeface="Plantagenet Cherokee" panose="02020602070100000000" pitchFamily="18" charset="0"/>
              </a:rPr>
              <a:t>grands partenariats</a:t>
            </a:r>
            <a:endParaRPr lang="fr-CA" sz="6200" dirty="0">
              <a:solidFill>
                <a:srgbClr val="92D050"/>
              </a:solidFill>
              <a:latin typeface="Plantagenet Cherokee" panose="02020602070100000000" pitchFamily="18" charset="0"/>
            </a:endParaRPr>
          </a:p>
        </p:txBody>
      </p:sp>
      <p:sp>
        <p:nvSpPr>
          <p:cNvPr id="6" name="Rectangle 5"/>
          <p:cNvSpPr/>
          <p:nvPr/>
        </p:nvSpPr>
        <p:spPr>
          <a:xfrm>
            <a:off x="5182631" y="1072443"/>
            <a:ext cx="6106258" cy="3262432"/>
          </a:xfrm>
          <a:prstGeom prst="rect">
            <a:avLst/>
          </a:prstGeom>
        </p:spPr>
        <p:txBody>
          <a:bodyPr wrap="square">
            <a:spAutoFit/>
          </a:bodyPr>
          <a:lstStyle/>
          <a:p>
            <a:pPr defTabSz="914079"/>
            <a:r>
              <a:rPr lang="fr-CA" sz="3200" dirty="0">
                <a:solidFill>
                  <a:prstClr val="white"/>
                </a:solidFill>
                <a:effectLst>
                  <a:outerShdw blurRad="50800" dist="38100" dir="2700000" algn="tl" rotWithShape="0">
                    <a:prstClr val="black">
                      <a:alpha val="40000"/>
                    </a:prstClr>
                  </a:outerShdw>
                </a:effectLst>
                <a:latin typeface="Plantagenet Cherokee" panose="02020602070100000000" pitchFamily="18" charset="0"/>
              </a:rPr>
              <a:t>Projets d’envergure en Amérique latine, en Afrique et au Canada</a:t>
            </a:r>
          </a:p>
          <a:p>
            <a:pPr defTabSz="914079"/>
            <a:endParaRPr lang="fr-CA" sz="1400" dirty="0">
              <a:solidFill>
                <a:prstClr val="white"/>
              </a:solidFill>
              <a:effectLst>
                <a:outerShdw blurRad="50800" dist="38100" dir="2700000" algn="tl" rotWithShape="0">
                  <a:prstClr val="black">
                    <a:alpha val="40000"/>
                  </a:prstClr>
                </a:outerShdw>
              </a:effectLst>
              <a:latin typeface="Plantagenet Cherokee" panose="02020602070100000000" pitchFamily="18" charset="0"/>
            </a:endParaRPr>
          </a:p>
          <a:p>
            <a:pPr defTabSz="914079"/>
            <a:r>
              <a:rPr lang="fr-CA" sz="3200" dirty="0">
                <a:solidFill>
                  <a:prstClr val="white"/>
                </a:solidFill>
                <a:effectLst>
                  <a:outerShdw blurRad="50800" dist="38100" dir="2700000" algn="tl" rotWithShape="0">
                    <a:prstClr val="black">
                      <a:alpha val="40000"/>
                    </a:prstClr>
                  </a:outerShdw>
                </a:effectLst>
                <a:latin typeface="Plantagenet Cherokee" panose="02020602070100000000" pitchFamily="18" charset="0"/>
              </a:rPr>
              <a:t>Partenaires </a:t>
            </a:r>
            <a:r>
              <a:rPr lang="fr-CA" sz="3200" dirty="0" smtClean="0">
                <a:solidFill>
                  <a:prstClr val="white"/>
                </a:solidFill>
                <a:effectLst>
                  <a:outerShdw blurRad="50800" dist="38100" dir="2700000" algn="tl" rotWithShape="0">
                    <a:prstClr val="black">
                      <a:alpha val="40000"/>
                    </a:prstClr>
                  </a:outerShdw>
                </a:effectLst>
                <a:latin typeface="Plantagenet Cherokee" panose="02020602070100000000" pitchFamily="18" charset="0"/>
              </a:rPr>
              <a:t>issus </a:t>
            </a:r>
            <a:endParaRPr lang="fr-CA" sz="3200" dirty="0">
              <a:solidFill>
                <a:prstClr val="white"/>
              </a:solidFill>
              <a:effectLst>
                <a:outerShdw blurRad="50800" dist="38100" dir="2700000" algn="tl" rotWithShape="0">
                  <a:prstClr val="black">
                    <a:alpha val="40000"/>
                  </a:prstClr>
                </a:outerShdw>
              </a:effectLst>
              <a:latin typeface="Plantagenet Cherokee" panose="02020602070100000000" pitchFamily="18" charset="0"/>
            </a:endParaRPr>
          </a:p>
          <a:p>
            <a:pPr defTabSz="914079"/>
            <a:r>
              <a:rPr lang="fr-CA" sz="3200" dirty="0">
                <a:solidFill>
                  <a:prstClr val="white"/>
                </a:solidFill>
                <a:effectLst>
                  <a:outerShdw blurRad="50800" dist="38100" dir="2700000" algn="tl" rotWithShape="0">
                    <a:prstClr val="black">
                      <a:alpha val="40000"/>
                    </a:prstClr>
                  </a:outerShdw>
                </a:effectLst>
                <a:latin typeface="Plantagenet Cherokee" panose="02020602070100000000" pitchFamily="18" charset="0"/>
              </a:rPr>
              <a:t>du secteur bancaire, privé, gouvernemental, académique et de la coopération internationale</a:t>
            </a:r>
          </a:p>
        </p:txBody>
      </p:sp>
      <p:pic>
        <p:nvPicPr>
          <p:cNvPr id="7" name="Picture 4" descr="C:\Users\dasimard\Desktop\down-arrows.png"/>
          <p:cNvPicPr>
            <a:picLocks noChangeAspect="1" noChangeArrowheads="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xmlns="" val="0"/>
              </a:ext>
            </a:extLst>
          </a:blip>
          <a:srcRect r="34899"/>
          <a:stretch/>
        </p:blipFill>
        <p:spPr bwMode="auto">
          <a:xfrm rot="12841815">
            <a:off x="-164259" y="2137325"/>
            <a:ext cx="5034533" cy="624224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793267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BEBA8EAE-BF5A-486C-A8C5-ECC9F3942E4B}">
                <a14:imgProps xmlns:a14="http://schemas.microsoft.com/office/drawing/2010/main" xmlns="">
                  <a14:imgLayer r:embed="rId3">
                    <a14:imgEffect>
                      <a14:backgroundRemoval t="9000" b="86222" l="34167" r="75417"/>
                    </a14:imgEffect>
                  </a14:imgLayer>
                </a14:imgProps>
              </a:ext>
              <a:ext uri="{28A0092B-C50C-407E-A947-70E740481C1C}">
                <a14:useLocalDpi xmlns:a14="http://schemas.microsoft.com/office/drawing/2010/main" xmlns="" val="0"/>
              </a:ext>
            </a:extLst>
          </a:blip>
          <a:srcRect l="35169" t="9049" r="26550" b="14077"/>
          <a:stretch/>
        </p:blipFill>
        <p:spPr bwMode="auto">
          <a:xfrm>
            <a:off x="385589" y="530730"/>
            <a:ext cx="5918895" cy="605323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9" name="Picture 3" descr="C:\Users\dasimard\Pictures\location-icon-vector-9czEGGdRi.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43607" y="3573022"/>
            <a:ext cx="620159" cy="572313"/>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3" descr="C:\Users\dasimard\Pictures\location-icon-vector-9czEGGdRi.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35" y="1056490"/>
            <a:ext cx="620159" cy="572313"/>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3" descr="C:\Users\dasimard\Pictures\location-icon-vector-9czEGGdRi.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15415" y="3504760"/>
            <a:ext cx="620159" cy="572313"/>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C:\Users\dasimard\Pictures\fomin-logo-esp.png"/>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sharpenSoften amount="50000"/>
                    </a14:imgEffect>
                    <a14:imgEffect>
                      <a14:brightnessContrast bright="100000" contrast="100000"/>
                    </a14:imgEffect>
                  </a14:imgLayer>
                </a14:imgProps>
              </a:ext>
              <a:ext uri="{28A0092B-C50C-407E-A947-70E740481C1C}">
                <a14:useLocalDpi xmlns:a14="http://schemas.microsoft.com/office/drawing/2010/main" xmlns="" val="0"/>
              </a:ext>
            </a:extLst>
          </a:blip>
          <a:srcRect/>
          <a:stretch>
            <a:fillRect/>
          </a:stretch>
        </p:blipFill>
        <p:spPr bwMode="auto">
          <a:xfrm>
            <a:off x="2543607" y="4536694"/>
            <a:ext cx="3534695" cy="206065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6555036" y="980730"/>
            <a:ext cx="5589636" cy="4770504"/>
          </a:xfrm>
          <a:prstGeom prst="rect">
            <a:avLst/>
          </a:prstGeom>
        </p:spPr>
        <p:txBody>
          <a:bodyPr wrap="square" lIns="91407" tIns="45704" rIns="91407" bIns="45704">
            <a:spAutoFit/>
          </a:bodyPr>
          <a:lstStyle/>
          <a:p>
            <a:pPr marL="268193" indent="-268193" defTabSz="914079">
              <a:buFont typeface="Arial" panose="020B0604020202020204" pitchFamily="34" charset="0"/>
              <a:buChar char="•"/>
            </a:pPr>
            <a:r>
              <a:rPr lang="en-CA" sz="2800" dirty="0" err="1">
                <a:solidFill>
                  <a:prstClr val="white"/>
                </a:solidFill>
                <a:effectLst>
                  <a:outerShdw blurRad="50800" dist="38100" dir="2700000" algn="tl" rotWithShape="0">
                    <a:prstClr val="black">
                      <a:alpha val="40000"/>
                    </a:prstClr>
                  </a:outerShdw>
                </a:effectLst>
                <a:latin typeface="Plantagenet Cherokee" panose="02020602070100000000" pitchFamily="18" charset="0"/>
              </a:rPr>
              <a:t>Partenariat</a:t>
            </a:r>
            <a:r>
              <a:rPr lang="en-CA" sz="2800" dirty="0">
                <a:solidFill>
                  <a:prstClr val="white"/>
                </a:solidFill>
                <a:effectLst>
                  <a:outerShdw blurRad="50800" dist="38100" dir="2700000" algn="tl" rotWithShape="0">
                    <a:prstClr val="black">
                      <a:alpha val="40000"/>
                    </a:prstClr>
                  </a:outerShdw>
                </a:effectLst>
                <a:latin typeface="Plantagenet Cherokee" panose="02020602070100000000" pitchFamily="18" charset="0"/>
              </a:rPr>
              <a:t> entre un Fond </a:t>
            </a:r>
            <a:r>
              <a:rPr lang="en-CA" sz="2800" dirty="0" err="1">
                <a:solidFill>
                  <a:prstClr val="white"/>
                </a:solidFill>
                <a:effectLst>
                  <a:outerShdw blurRad="50800" dist="38100" dir="2700000" algn="tl" rotWithShape="0">
                    <a:prstClr val="black">
                      <a:alpha val="40000"/>
                    </a:prstClr>
                  </a:outerShdw>
                </a:effectLst>
                <a:latin typeface="Plantagenet Cherokee" panose="02020602070100000000" pitchFamily="18" charset="0"/>
              </a:rPr>
              <a:t>d’investissement</a:t>
            </a:r>
            <a:r>
              <a:rPr lang="en-CA" sz="2800" dirty="0">
                <a:solidFill>
                  <a:prstClr val="white"/>
                </a:solidFill>
                <a:effectLst>
                  <a:outerShdw blurRad="50800" dist="38100" dir="2700000" algn="tl" rotWithShape="0">
                    <a:prstClr val="black">
                      <a:alpha val="40000"/>
                    </a:prstClr>
                  </a:outerShdw>
                </a:effectLst>
                <a:latin typeface="Plantagenet Cherokee" panose="02020602070100000000" pitchFamily="18" charset="0"/>
              </a:rPr>
              <a:t> (FOMIN), le Cirque du Soleil, et des </a:t>
            </a:r>
            <a:r>
              <a:rPr lang="en-CA" sz="2800" dirty="0" err="1">
                <a:solidFill>
                  <a:prstClr val="white"/>
                </a:solidFill>
                <a:effectLst>
                  <a:outerShdw blurRad="50800" dist="38100" dir="2700000" algn="tl" rotWithShape="0">
                    <a:prstClr val="black">
                      <a:alpha val="40000"/>
                    </a:prstClr>
                  </a:outerShdw>
                </a:effectLst>
                <a:latin typeface="Plantagenet Cherokee" panose="02020602070100000000" pitchFamily="18" charset="0"/>
              </a:rPr>
              <a:t>organismes</a:t>
            </a:r>
            <a:r>
              <a:rPr lang="en-CA" sz="2800" dirty="0">
                <a:solidFill>
                  <a:prstClr val="white"/>
                </a:solidFill>
                <a:effectLst>
                  <a:outerShdw blurRad="50800" dist="38100" dir="2700000" algn="tl" rotWithShape="0">
                    <a:prstClr val="black">
                      <a:alpha val="40000"/>
                    </a:prstClr>
                  </a:outerShdw>
                </a:effectLst>
                <a:latin typeface="Plantagenet Cherokee" panose="02020602070100000000" pitchFamily="18" charset="0"/>
              </a:rPr>
              <a:t> de cirque social</a:t>
            </a:r>
          </a:p>
          <a:p>
            <a:pPr marL="268193" indent="-268193" defTabSz="914079">
              <a:buFont typeface="Arial" panose="020B0604020202020204" pitchFamily="34" charset="0"/>
              <a:buChar char="•"/>
            </a:pPr>
            <a:endParaRPr lang="en-CA" sz="1200" dirty="0">
              <a:solidFill>
                <a:prstClr val="white"/>
              </a:solidFill>
              <a:effectLst>
                <a:outerShdw blurRad="50800" dist="38100" dir="2700000" algn="tl" rotWithShape="0">
                  <a:prstClr val="black">
                    <a:alpha val="40000"/>
                  </a:prstClr>
                </a:outerShdw>
              </a:effectLst>
              <a:latin typeface="Plantagenet Cherokee" panose="02020602070100000000" pitchFamily="18" charset="0"/>
            </a:endParaRPr>
          </a:p>
          <a:p>
            <a:pPr marL="268193" indent="-268193" defTabSz="914079">
              <a:buFont typeface="Arial" panose="020B0604020202020204" pitchFamily="34" charset="0"/>
              <a:buChar char="•"/>
            </a:pPr>
            <a:r>
              <a:rPr lang="en-CA" sz="2800" dirty="0" err="1">
                <a:solidFill>
                  <a:prstClr val="white"/>
                </a:solidFill>
                <a:effectLst>
                  <a:outerShdw blurRad="50800" dist="38100" dir="2700000" algn="tl" rotWithShape="0">
                    <a:prstClr val="black">
                      <a:alpha val="40000"/>
                    </a:prstClr>
                  </a:outerShdw>
                </a:effectLst>
                <a:latin typeface="Plantagenet Cherokee" panose="02020602070100000000" pitchFamily="18" charset="0"/>
              </a:rPr>
              <a:t>Investissement</a:t>
            </a:r>
            <a:r>
              <a:rPr lang="en-CA" sz="2800" dirty="0">
                <a:solidFill>
                  <a:prstClr val="white"/>
                </a:solidFill>
                <a:effectLst>
                  <a:outerShdw blurRad="50800" dist="38100" dir="2700000" algn="tl" rotWithShape="0">
                    <a:prstClr val="black">
                      <a:alpha val="40000"/>
                    </a:prstClr>
                  </a:outerShdw>
                </a:effectLst>
                <a:latin typeface="Plantagenet Cherokee" panose="02020602070100000000" pitchFamily="18" charset="0"/>
              </a:rPr>
              <a:t> de  US$3.6 million, </a:t>
            </a:r>
            <a:r>
              <a:rPr lang="en-CA" sz="2800" dirty="0" err="1">
                <a:solidFill>
                  <a:prstClr val="white"/>
                </a:solidFill>
                <a:effectLst>
                  <a:outerShdw blurRad="50800" dist="38100" dir="2700000" algn="tl" rotWithShape="0">
                    <a:prstClr val="black">
                      <a:alpha val="40000"/>
                    </a:prstClr>
                  </a:outerShdw>
                </a:effectLst>
                <a:latin typeface="Plantagenet Cherokee" panose="02020602070100000000" pitchFamily="18" charset="0"/>
              </a:rPr>
              <a:t>dans</a:t>
            </a:r>
            <a:r>
              <a:rPr lang="en-CA" sz="2800" dirty="0">
                <a:solidFill>
                  <a:prstClr val="white"/>
                </a:solidFill>
                <a:effectLst>
                  <a:outerShdw blurRad="50800" dist="38100" dir="2700000" algn="tl" rotWithShape="0">
                    <a:prstClr val="black">
                      <a:alpha val="40000"/>
                    </a:prstClr>
                  </a:outerShdw>
                </a:effectLst>
                <a:latin typeface="Plantagenet Cherokee" panose="02020602070100000000" pitchFamily="18" charset="0"/>
              </a:rPr>
              <a:t> </a:t>
            </a:r>
            <a:r>
              <a:rPr lang="en-CA" sz="2800" dirty="0" err="1">
                <a:solidFill>
                  <a:prstClr val="white"/>
                </a:solidFill>
                <a:effectLst>
                  <a:outerShdw blurRad="50800" dist="38100" dir="2700000" algn="tl" rotWithShape="0">
                    <a:prstClr val="black">
                      <a:alpha val="40000"/>
                    </a:prstClr>
                  </a:outerShdw>
                </a:effectLst>
                <a:latin typeface="Plantagenet Cherokee" panose="02020602070100000000" pitchFamily="18" charset="0"/>
              </a:rPr>
              <a:t>trois</a:t>
            </a:r>
            <a:r>
              <a:rPr lang="en-CA" sz="2800" dirty="0">
                <a:solidFill>
                  <a:prstClr val="white"/>
                </a:solidFill>
                <a:effectLst>
                  <a:outerShdw blurRad="50800" dist="38100" dir="2700000" algn="tl" rotWithShape="0">
                    <a:prstClr val="black">
                      <a:alpha val="40000"/>
                    </a:prstClr>
                  </a:outerShdw>
                </a:effectLst>
                <a:latin typeface="Plantagenet Cherokee" panose="02020602070100000000" pitchFamily="18" charset="0"/>
              </a:rPr>
              <a:t> pays</a:t>
            </a:r>
          </a:p>
          <a:p>
            <a:pPr marL="268193" indent="-268193" defTabSz="914079">
              <a:buFont typeface="Arial" panose="020B0604020202020204" pitchFamily="34" charset="0"/>
              <a:buChar char="•"/>
            </a:pPr>
            <a:endParaRPr lang="en-CA" sz="1200" dirty="0">
              <a:solidFill>
                <a:prstClr val="white"/>
              </a:solidFill>
              <a:effectLst>
                <a:outerShdw blurRad="50800" dist="38100" dir="2700000" algn="tl" rotWithShape="0">
                  <a:prstClr val="black">
                    <a:alpha val="40000"/>
                  </a:prstClr>
                </a:outerShdw>
              </a:effectLst>
              <a:latin typeface="Plantagenet Cherokee" panose="02020602070100000000" pitchFamily="18" charset="0"/>
            </a:endParaRPr>
          </a:p>
          <a:p>
            <a:pPr marL="268193" indent="-268193" defTabSz="914079">
              <a:buFont typeface="Arial" panose="020B0604020202020204" pitchFamily="34" charset="0"/>
              <a:buChar char="•"/>
            </a:pPr>
            <a:r>
              <a:rPr lang="en-CA" sz="2800" dirty="0" err="1">
                <a:solidFill>
                  <a:prstClr val="white"/>
                </a:solidFill>
                <a:effectLst>
                  <a:outerShdw blurRad="50800" dist="38100" dir="2700000" algn="tl" rotWithShape="0">
                    <a:prstClr val="black">
                      <a:alpha val="40000"/>
                    </a:prstClr>
                  </a:outerShdw>
                </a:effectLst>
                <a:latin typeface="Plantagenet Cherokee" panose="02020602070100000000" pitchFamily="18" charset="0"/>
              </a:rPr>
              <a:t>Objectif</a:t>
            </a:r>
            <a:r>
              <a:rPr lang="en-CA" sz="2800" dirty="0">
                <a:solidFill>
                  <a:prstClr val="white"/>
                </a:solidFill>
                <a:effectLst>
                  <a:outerShdw blurRad="50800" dist="38100" dir="2700000" algn="tl" rotWithShape="0">
                    <a:prstClr val="black">
                      <a:alpha val="40000"/>
                    </a:prstClr>
                  </a:outerShdw>
                </a:effectLst>
                <a:latin typeface="Plantagenet Cherokee" panose="02020602070100000000" pitchFamily="18" charset="0"/>
              </a:rPr>
              <a:t>: </a:t>
            </a:r>
            <a:r>
              <a:rPr lang="en-CA" sz="2800" dirty="0" err="1">
                <a:solidFill>
                  <a:prstClr val="white"/>
                </a:solidFill>
                <a:effectLst>
                  <a:outerShdw blurRad="50800" dist="38100" dir="2700000" algn="tl" rotWithShape="0">
                    <a:prstClr val="black">
                      <a:alpha val="40000"/>
                    </a:prstClr>
                  </a:outerShdw>
                </a:effectLst>
                <a:latin typeface="Plantagenet Cherokee" panose="02020602070100000000" pitchFamily="18" charset="0"/>
              </a:rPr>
              <a:t>Améliorer</a:t>
            </a:r>
            <a:r>
              <a:rPr lang="en-CA" sz="2800" dirty="0">
                <a:solidFill>
                  <a:prstClr val="white"/>
                </a:solidFill>
                <a:effectLst>
                  <a:outerShdw blurRad="50800" dist="38100" dir="2700000" algn="tl" rotWithShape="0">
                    <a:prstClr val="black">
                      <a:alpha val="40000"/>
                    </a:prstClr>
                  </a:outerShdw>
                </a:effectLst>
                <a:latin typeface="Plantagenet Cherokee" panose="02020602070100000000" pitchFamily="18" charset="0"/>
              </a:rPr>
              <a:t> </a:t>
            </a:r>
            <a:r>
              <a:rPr lang="en-CA" sz="2800" dirty="0" err="1">
                <a:solidFill>
                  <a:prstClr val="white"/>
                </a:solidFill>
                <a:effectLst>
                  <a:outerShdw blurRad="50800" dist="38100" dir="2700000" algn="tl" rotWithShape="0">
                    <a:prstClr val="black">
                      <a:alpha val="40000"/>
                    </a:prstClr>
                  </a:outerShdw>
                </a:effectLst>
                <a:latin typeface="Plantagenet Cherokee" panose="02020602070100000000" pitchFamily="18" charset="0"/>
              </a:rPr>
              <a:t>l’employabilité</a:t>
            </a:r>
            <a:r>
              <a:rPr lang="en-CA" sz="2800" dirty="0">
                <a:solidFill>
                  <a:prstClr val="white"/>
                </a:solidFill>
                <a:effectLst>
                  <a:outerShdw blurRad="50800" dist="38100" dir="2700000" algn="tl" rotWithShape="0">
                    <a:prstClr val="black">
                      <a:alpha val="40000"/>
                    </a:prstClr>
                  </a:outerShdw>
                </a:effectLst>
                <a:latin typeface="Plantagenet Cherokee" panose="02020602070100000000" pitchFamily="18" charset="0"/>
              </a:rPr>
              <a:t> de 1500 </a:t>
            </a:r>
            <a:r>
              <a:rPr lang="en-CA" sz="2800" dirty="0" err="1">
                <a:solidFill>
                  <a:prstClr val="white"/>
                </a:solidFill>
                <a:effectLst>
                  <a:outerShdw blurRad="50800" dist="38100" dir="2700000" algn="tl" rotWithShape="0">
                    <a:prstClr val="black">
                      <a:alpha val="40000"/>
                    </a:prstClr>
                  </a:outerShdw>
                </a:effectLst>
                <a:latin typeface="Plantagenet Cherokee" panose="02020602070100000000" pitchFamily="18" charset="0"/>
              </a:rPr>
              <a:t>jeunes</a:t>
            </a:r>
            <a:r>
              <a:rPr lang="en-CA" sz="2800" dirty="0">
                <a:solidFill>
                  <a:prstClr val="white"/>
                </a:solidFill>
                <a:effectLst>
                  <a:outerShdw blurRad="50800" dist="38100" dir="2700000" algn="tl" rotWithShape="0">
                    <a:prstClr val="black">
                      <a:alpha val="40000"/>
                    </a:prstClr>
                  </a:outerShdw>
                </a:effectLst>
                <a:latin typeface="Plantagenet Cherokee" panose="02020602070100000000" pitchFamily="18" charset="0"/>
              </a:rPr>
              <a:t> </a:t>
            </a:r>
            <a:r>
              <a:rPr lang="en-CA" sz="2800" dirty="0" err="1">
                <a:solidFill>
                  <a:prstClr val="white"/>
                </a:solidFill>
                <a:effectLst>
                  <a:outerShdw blurRad="50800" dist="38100" dir="2700000" algn="tl" rotWithShape="0">
                    <a:prstClr val="black">
                      <a:alpha val="40000"/>
                    </a:prstClr>
                  </a:outerShdw>
                </a:effectLst>
                <a:latin typeface="Plantagenet Cherokee" panose="02020602070100000000" pitchFamily="18" charset="0"/>
              </a:rPr>
              <a:t>provenant</a:t>
            </a:r>
            <a:r>
              <a:rPr lang="en-CA" sz="2800" dirty="0">
                <a:solidFill>
                  <a:prstClr val="white"/>
                </a:solidFill>
                <a:effectLst>
                  <a:outerShdw blurRad="50800" dist="38100" dir="2700000" algn="tl" rotWithShape="0">
                    <a:prstClr val="black">
                      <a:alpha val="40000"/>
                    </a:prstClr>
                  </a:outerShdw>
                </a:effectLst>
                <a:latin typeface="Plantagenet Cherokee" panose="02020602070100000000" pitchFamily="18" charset="0"/>
              </a:rPr>
              <a:t> de </a:t>
            </a:r>
            <a:r>
              <a:rPr lang="en-CA" sz="2800" dirty="0" err="1">
                <a:solidFill>
                  <a:prstClr val="white"/>
                </a:solidFill>
                <a:effectLst>
                  <a:outerShdw blurRad="50800" dist="38100" dir="2700000" algn="tl" rotWithShape="0">
                    <a:prstClr val="black">
                      <a:alpha val="40000"/>
                    </a:prstClr>
                  </a:outerShdw>
                </a:effectLst>
                <a:latin typeface="Plantagenet Cherokee" panose="02020602070100000000" pitchFamily="18" charset="0"/>
              </a:rPr>
              <a:t>milieux</a:t>
            </a:r>
            <a:r>
              <a:rPr lang="en-CA" sz="2800" dirty="0">
                <a:solidFill>
                  <a:prstClr val="white"/>
                </a:solidFill>
                <a:effectLst>
                  <a:outerShdw blurRad="50800" dist="38100" dir="2700000" algn="tl" rotWithShape="0">
                    <a:prstClr val="black">
                      <a:alpha val="40000"/>
                    </a:prstClr>
                  </a:outerShdw>
                </a:effectLst>
                <a:latin typeface="Plantagenet Cherokee" panose="02020602070100000000" pitchFamily="18" charset="0"/>
              </a:rPr>
              <a:t> </a:t>
            </a:r>
            <a:r>
              <a:rPr lang="en-CA" sz="2800" dirty="0" err="1">
                <a:solidFill>
                  <a:prstClr val="white"/>
                </a:solidFill>
                <a:effectLst>
                  <a:outerShdw blurRad="50800" dist="38100" dir="2700000" algn="tl" rotWithShape="0">
                    <a:prstClr val="black">
                      <a:alpha val="40000"/>
                    </a:prstClr>
                  </a:outerShdw>
                </a:effectLst>
                <a:latin typeface="Plantagenet Cherokee" panose="02020602070100000000" pitchFamily="18" charset="0"/>
              </a:rPr>
              <a:t>défavorisées</a:t>
            </a:r>
            <a:endParaRPr lang="en-CA" sz="2800" dirty="0">
              <a:solidFill>
                <a:prstClr val="white"/>
              </a:solidFill>
              <a:effectLst>
                <a:outerShdw blurRad="50800" dist="38100" dir="2700000" algn="tl" rotWithShape="0">
                  <a:prstClr val="black">
                    <a:alpha val="40000"/>
                  </a:prstClr>
                </a:outerShdw>
              </a:effectLst>
              <a:latin typeface="Plantagenet Cherokee" panose="02020602070100000000" pitchFamily="18" charset="0"/>
            </a:endParaRPr>
          </a:p>
        </p:txBody>
      </p:sp>
      <p:sp>
        <p:nvSpPr>
          <p:cNvPr id="15" name="Titre 1"/>
          <p:cNvSpPr>
            <a:spLocks noGrp="1"/>
          </p:cNvSpPr>
          <p:nvPr>
            <p:ph type="title"/>
          </p:nvPr>
        </p:nvSpPr>
        <p:spPr>
          <a:xfrm>
            <a:off x="6890777" y="260648"/>
            <a:ext cx="5061875" cy="638944"/>
          </a:xfrm>
        </p:spPr>
        <p:txBody>
          <a:bodyPr>
            <a:noAutofit/>
          </a:bodyPr>
          <a:lstStyle/>
          <a:p>
            <a:r>
              <a:rPr lang="fr-CA" sz="4000" dirty="0">
                <a:solidFill>
                  <a:srgbClr val="92D050"/>
                </a:solidFill>
                <a:effectLst>
                  <a:outerShdw blurRad="50800" dist="38100" dir="2700000" algn="tl" rotWithShape="0">
                    <a:prstClr val="black">
                      <a:alpha val="40000"/>
                    </a:prstClr>
                  </a:outerShdw>
                </a:effectLst>
                <a:latin typeface="Plantagenet Cherokee" panose="02020602070100000000" pitchFamily="18" charset="0"/>
              </a:rPr>
              <a:t>Projet FOMIN</a:t>
            </a:r>
          </a:p>
        </p:txBody>
      </p:sp>
    </p:spTree>
    <p:extLst>
      <p:ext uri="{BB962C8B-B14F-4D97-AF65-F5344CB8AC3E}">
        <p14:creationId xmlns:p14="http://schemas.microsoft.com/office/powerpoint/2010/main" xmlns="" val="42083707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24128" y="471509"/>
            <a:ext cx="10369296" cy="1737360"/>
          </a:xfrm>
        </p:spPr>
        <p:txBody>
          <a:bodyPr/>
          <a:lstStyle/>
          <a:p>
            <a:r>
              <a:rPr lang="fr-CA" dirty="0" smtClean="0"/>
              <a:t>7. Les </a:t>
            </a:r>
            <a:r>
              <a:rPr lang="fr-CA" dirty="0"/>
              <a:t>objectifs des différentes disciplines de </a:t>
            </a:r>
            <a:r>
              <a:rPr lang="fr-CA" dirty="0" smtClean="0"/>
              <a:t>cirque</a:t>
            </a:r>
          </a:p>
        </p:txBody>
      </p:sp>
      <p:sp>
        <p:nvSpPr>
          <p:cNvPr id="3" name="Espace réservé du contenu 2"/>
          <p:cNvSpPr>
            <a:spLocks noGrp="1"/>
          </p:cNvSpPr>
          <p:nvPr>
            <p:ph idx="1"/>
          </p:nvPr>
        </p:nvSpPr>
        <p:spPr>
          <a:xfrm>
            <a:off x="6967470" y="1882933"/>
            <a:ext cx="4709290" cy="4672413"/>
          </a:xfrm>
        </p:spPr>
        <p:txBody>
          <a:bodyPr>
            <a:normAutofit/>
          </a:bodyPr>
          <a:lstStyle/>
          <a:p>
            <a:pPr marL="0" indent="0">
              <a:lnSpc>
                <a:spcPct val="120000"/>
              </a:lnSpc>
              <a:buNone/>
            </a:pPr>
            <a:r>
              <a:rPr lang="fr-CA" sz="1800" dirty="0" smtClean="0"/>
              <a:t>Objectifs et éléments de contenus</a:t>
            </a:r>
          </a:p>
          <a:p>
            <a:pPr marL="285750" indent="-285750">
              <a:lnSpc>
                <a:spcPct val="118000"/>
              </a:lnSpc>
              <a:spcBef>
                <a:spcPts val="600"/>
              </a:spcBef>
              <a:buFontTx/>
              <a:buChar char="-"/>
            </a:pPr>
            <a:r>
              <a:rPr lang="fr-CA" sz="1800" dirty="0" smtClean="0"/>
              <a:t>Persévérer</a:t>
            </a:r>
            <a:r>
              <a:rPr lang="fr-CA" sz="1800" dirty="0"/>
              <a:t>, accroître son autonomie par la </a:t>
            </a:r>
            <a:r>
              <a:rPr lang="fr-CA" sz="1800" dirty="0" smtClean="0"/>
              <a:t>réussite</a:t>
            </a:r>
          </a:p>
          <a:p>
            <a:pPr marL="285750" indent="-285750">
              <a:lnSpc>
                <a:spcPct val="118000"/>
              </a:lnSpc>
              <a:spcBef>
                <a:spcPts val="600"/>
              </a:spcBef>
              <a:buFontTx/>
              <a:buChar char="-"/>
            </a:pPr>
            <a:r>
              <a:rPr lang="fr-CA" sz="1800" dirty="0" smtClean="0"/>
              <a:t>Faire des recherches sur le métier d’instructeur de cirque</a:t>
            </a:r>
          </a:p>
          <a:p>
            <a:pPr marL="285750" indent="-285750">
              <a:lnSpc>
                <a:spcPct val="118000"/>
              </a:lnSpc>
              <a:spcBef>
                <a:spcPts val="600"/>
              </a:spcBef>
              <a:buFontTx/>
              <a:buChar char="-"/>
            </a:pPr>
            <a:r>
              <a:rPr lang="fr-CA" sz="1800" dirty="0" smtClean="0"/>
              <a:t>Maîtriser un appareil ou une discipline de cirque</a:t>
            </a:r>
          </a:p>
          <a:p>
            <a:pPr marL="285750" indent="-285750">
              <a:lnSpc>
                <a:spcPct val="118000"/>
              </a:lnSpc>
              <a:spcBef>
                <a:spcPts val="600"/>
              </a:spcBef>
              <a:buFontTx/>
              <a:buChar char="-"/>
            </a:pPr>
            <a:r>
              <a:rPr lang="fr-CA" sz="1800" dirty="0" smtClean="0"/>
              <a:t>Présenter un numéro devant un public ou présenter une discipline par un travail écrit.</a:t>
            </a:r>
          </a:p>
          <a:p>
            <a:pPr marL="285750" indent="-285750">
              <a:lnSpc>
                <a:spcPct val="118000"/>
              </a:lnSpc>
              <a:spcBef>
                <a:spcPts val="600"/>
              </a:spcBef>
              <a:buFontTx/>
              <a:buChar char="-"/>
            </a:pPr>
            <a:r>
              <a:rPr lang="fr-CA" sz="1800" dirty="0" smtClean="0"/>
              <a:t>Démonstration publique, Festival de cirque ou échange avec d’autres jeunes adultes d’autres écoles de cirque.</a:t>
            </a:r>
          </a:p>
          <a:p>
            <a:pPr lvl="8">
              <a:lnSpc>
                <a:spcPct val="120000"/>
              </a:lnSpc>
            </a:pPr>
            <a:endParaRPr lang="fr-CA" dirty="0" smtClean="0"/>
          </a:p>
          <a:p>
            <a:pPr>
              <a:lnSpc>
                <a:spcPct val="120000"/>
              </a:lnSpc>
            </a:pPr>
            <a:endParaRPr lang="fr-CA" sz="1600" dirty="0"/>
          </a:p>
        </p:txBody>
      </p:sp>
      <p:sp>
        <p:nvSpPr>
          <p:cNvPr id="4" name="Espace réservé du texte 3"/>
          <p:cNvSpPr>
            <a:spLocks noGrp="1"/>
          </p:cNvSpPr>
          <p:nvPr>
            <p:ph type="body" sz="half" idx="2"/>
          </p:nvPr>
        </p:nvSpPr>
        <p:spPr>
          <a:xfrm>
            <a:off x="592429" y="1882933"/>
            <a:ext cx="6249046" cy="4561934"/>
          </a:xfrm>
        </p:spPr>
        <p:txBody>
          <a:bodyPr>
            <a:noAutofit/>
          </a:bodyPr>
          <a:lstStyle/>
          <a:p>
            <a:pPr marL="285750" lvl="0" indent="-285750">
              <a:buFontTx/>
              <a:buChar char="-"/>
            </a:pPr>
            <a:r>
              <a:rPr lang="fr-CA" sz="1800" dirty="0" smtClean="0"/>
              <a:t>Créer un sentiment d’appartenance à un groupe, et développer un respect entre les élèves et vis-à-vis leurs différences.</a:t>
            </a:r>
          </a:p>
          <a:p>
            <a:pPr marL="285750" lvl="0" indent="-285750">
              <a:buFontTx/>
              <a:buChar char="-"/>
            </a:pPr>
            <a:r>
              <a:rPr lang="fr-CA" sz="1800" dirty="0" smtClean="0"/>
              <a:t>Redécouvrir l’estime de soi et la confiance dans un lieu protégé et sécuritaire.</a:t>
            </a:r>
          </a:p>
          <a:p>
            <a:pPr marL="285750" lvl="0" indent="-285750">
              <a:buFontTx/>
              <a:buChar char="-"/>
            </a:pPr>
            <a:r>
              <a:rPr lang="fr-CA" sz="1800" dirty="0" smtClean="0"/>
              <a:t>Encourager l’exploitation d’autres façons de vivre, de penser et d’être.</a:t>
            </a:r>
          </a:p>
          <a:p>
            <a:pPr marL="285750" lvl="0" indent="-285750">
              <a:buFontTx/>
              <a:buChar char="-"/>
            </a:pPr>
            <a:r>
              <a:rPr lang="fr-CA" sz="1800" dirty="0" smtClean="0"/>
              <a:t>Faire naître l’espoir d’une vie positive malgré ce qu’ils ont vécu.</a:t>
            </a:r>
          </a:p>
          <a:p>
            <a:pPr marL="285750" lvl="0" indent="-285750">
              <a:buFontTx/>
              <a:buChar char="-"/>
            </a:pPr>
            <a:r>
              <a:rPr lang="fr-CA" sz="1800" dirty="0" smtClean="0"/>
              <a:t>Permettre de reprendre le pouvoir sur leur propre vie en utilisant leur créativité appliquée à la vision du monde.</a:t>
            </a:r>
          </a:p>
          <a:p>
            <a:pPr marL="285750" lvl="0" indent="-285750">
              <a:buFontTx/>
              <a:buChar char="-"/>
            </a:pPr>
            <a:r>
              <a:rPr lang="fr-CA" sz="1800" dirty="0" smtClean="0"/>
              <a:t>Initier les jeunes aux techniques de cirque par des jeux sociaux et des disciplines de cirque.</a:t>
            </a:r>
          </a:p>
          <a:p>
            <a:pPr marL="285750" lvl="0" indent="-285750">
              <a:buFontTx/>
              <a:buChar char="-"/>
            </a:pPr>
            <a:r>
              <a:rPr lang="fr-CA" sz="1800" dirty="0" smtClean="0"/>
              <a:t>Soutien par un travailleur social qui accompagne les jeunes et qui les connaît.</a:t>
            </a:r>
            <a:endParaRPr lang="fr-CA" sz="1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4000" dirty="0" smtClean="0"/>
              <a:t>8. Formation aux adultes</a:t>
            </a:r>
            <a:endParaRPr lang="fr-CA" sz="4000" dirty="0"/>
          </a:p>
        </p:txBody>
      </p:sp>
      <p:sp>
        <p:nvSpPr>
          <p:cNvPr id="3" name="Espace réservé du texte 2"/>
          <p:cNvSpPr>
            <a:spLocks noGrp="1"/>
          </p:cNvSpPr>
          <p:nvPr>
            <p:ph type="body" idx="1"/>
          </p:nvPr>
        </p:nvSpPr>
        <p:spPr/>
        <p:txBody>
          <a:bodyPr/>
          <a:lstStyle/>
          <a:p>
            <a:r>
              <a:rPr lang="fr-CA" dirty="0" smtClean="0"/>
              <a:t>Lien avec le programme FGA</a:t>
            </a:r>
            <a:endParaRPr lang="fr-CA" dirty="0"/>
          </a:p>
        </p:txBody>
      </p:sp>
      <p:sp>
        <p:nvSpPr>
          <p:cNvPr id="4" name="Espace réservé du contenu 3"/>
          <p:cNvSpPr>
            <a:spLocks noGrp="1"/>
          </p:cNvSpPr>
          <p:nvPr>
            <p:ph sz="half" idx="2"/>
          </p:nvPr>
        </p:nvSpPr>
        <p:spPr/>
        <p:txBody>
          <a:bodyPr/>
          <a:lstStyle/>
          <a:p>
            <a:pPr>
              <a:buNone/>
            </a:pPr>
            <a:endParaRPr lang="fr-CA" dirty="0" smtClean="0"/>
          </a:p>
          <a:p>
            <a:pPr algn="ctr">
              <a:buNone/>
            </a:pPr>
            <a:r>
              <a:rPr lang="fr-CA" dirty="0" smtClean="0"/>
              <a:t>Raymonde Gauthier</a:t>
            </a:r>
          </a:p>
          <a:p>
            <a:pPr algn="ctr">
              <a:buNone/>
            </a:pPr>
            <a:r>
              <a:rPr lang="fr-CA" dirty="0" smtClean="0"/>
              <a:t>Conseillère pédagogique à la formation aux adultes</a:t>
            </a:r>
            <a:endParaRPr lang="fr-CA" dirty="0"/>
          </a:p>
        </p:txBody>
      </p:sp>
      <p:sp>
        <p:nvSpPr>
          <p:cNvPr id="5" name="Espace réservé du texte 4"/>
          <p:cNvSpPr>
            <a:spLocks noGrp="1"/>
          </p:cNvSpPr>
          <p:nvPr>
            <p:ph type="body" sz="quarter" idx="3"/>
          </p:nvPr>
        </p:nvSpPr>
        <p:spPr/>
        <p:txBody>
          <a:bodyPr/>
          <a:lstStyle/>
          <a:p>
            <a:r>
              <a:rPr lang="fr-CA" dirty="0" smtClean="0"/>
              <a:t>Plan de cours et évaluation FGA</a:t>
            </a:r>
            <a:endParaRPr lang="fr-CA" dirty="0"/>
          </a:p>
        </p:txBody>
      </p:sp>
      <p:pic>
        <p:nvPicPr>
          <p:cNvPr id="4098" name="Picture 2" descr="C:\Users\Utilisateur\Pictures\Cirque social\cirque social parade 2011\463F.jpg"/>
          <p:cNvPicPr>
            <a:picLocks noChangeAspect="1" noChangeArrowheads="1"/>
          </p:cNvPicPr>
          <p:nvPr/>
        </p:nvPicPr>
        <p:blipFill>
          <a:blip r:embed="rId2"/>
          <a:srcRect/>
          <a:stretch>
            <a:fillRect/>
          </a:stretch>
        </p:blipFill>
        <p:spPr bwMode="auto">
          <a:xfrm>
            <a:off x="6217817" y="3202065"/>
            <a:ext cx="3786109" cy="2835179"/>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24128" y="471509"/>
            <a:ext cx="10819764" cy="1737360"/>
          </a:xfrm>
        </p:spPr>
        <p:txBody>
          <a:bodyPr/>
          <a:lstStyle/>
          <a:p>
            <a:r>
              <a:rPr lang="fr-CA" dirty="0" smtClean="0"/>
              <a:t>9. Vidéo du cirque social DE la formation aux adultes</a:t>
            </a:r>
            <a:endParaRPr lang="fr-CA" dirty="0"/>
          </a:p>
        </p:txBody>
      </p:sp>
      <p:pic>
        <p:nvPicPr>
          <p:cNvPr id="6" name="Espace réservé du contenu 5" descr="IMAG2582.jpg"/>
          <p:cNvPicPr>
            <a:picLocks noGrp="1" noChangeAspect="1"/>
          </p:cNvPicPr>
          <p:nvPr>
            <p:ph idx="1"/>
          </p:nvPr>
        </p:nvPicPr>
        <p:blipFill>
          <a:blip r:embed="rId2"/>
          <a:stretch>
            <a:fillRect/>
          </a:stretch>
        </p:blipFill>
        <p:spPr>
          <a:xfrm>
            <a:off x="5642851" y="1817769"/>
            <a:ext cx="2616683" cy="4641768"/>
          </a:xfrm>
        </p:spPr>
      </p:pic>
      <p:sp>
        <p:nvSpPr>
          <p:cNvPr id="12" name="Espace réservé du texte 11"/>
          <p:cNvSpPr>
            <a:spLocks noGrp="1"/>
          </p:cNvSpPr>
          <p:nvPr>
            <p:ph type="body" sz="half" idx="2"/>
          </p:nvPr>
        </p:nvSpPr>
        <p:spPr>
          <a:xfrm>
            <a:off x="1024128" y="2257505"/>
            <a:ext cx="4389120" cy="4202031"/>
          </a:xfrm>
        </p:spPr>
        <p:txBody>
          <a:bodyPr/>
          <a:lstStyle/>
          <a:p>
            <a:pPr marL="285750" indent="-285750">
              <a:buFont typeface="Wingdings" panose="05000000000000000000" pitchFamily="2" charset="2"/>
              <a:buChar char="Ø"/>
            </a:pPr>
            <a:r>
              <a:rPr lang="fr-CA" b="1" dirty="0" smtClean="0">
                <a:solidFill>
                  <a:schemeClr val="accent2">
                    <a:lumMod val="75000"/>
                  </a:schemeClr>
                </a:solidFill>
              </a:rPr>
              <a:t>Présentation du projet vidéo sur le cirque social aux </a:t>
            </a:r>
            <a:r>
              <a:rPr lang="fr-CA" b="1" dirty="0" err="1" smtClean="0">
                <a:solidFill>
                  <a:schemeClr val="accent2">
                    <a:lumMod val="75000"/>
                  </a:schemeClr>
                </a:solidFill>
              </a:rPr>
              <a:t>îles-de-la-Madeleine</a:t>
            </a:r>
            <a:r>
              <a:rPr lang="fr-CA" b="1" dirty="0" smtClean="0">
                <a:solidFill>
                  <a:schemeClr val="accent2">
                    <a:lumMod val="75000"/>
                  </a:schemeClr>
                </a:solidFill>
              </a:rPr>
              <a:t> 2015</a:t>
            </a:r>
          </a:p>
          <a:p>
            <a:pPr marL="285750" lvl="0" indent="-285750">
              <a:buFont typeface="Wingdings" panose="05000000000000000000" pitchFamily="2" charset="2"/>
              <a:buChar char="Ø"/>
            </a:pPr>
            <a:r>
              <a:rPr lang="fr-CA" b="1" dirty="0" smtClean="0">
                <a:solidFill>
                  <a:schemeClr val="accent2">
                    <a:lumMod val="75000"/>
                  </a:schemeClr>
                </a:solidFill>
                <a:hlinkClick r:id="rId3"/>
              </a:rPr>
              <a:t>https://youtu.be/m6A2M1InD_A</a:t>
            </a:r>
            <a:endParaRPr lang="fr-CA" b="1" dirty="0" smtClean="0">
              <a:solidFill>
                <a:schemeClr val="accent2">
                  <a:lumMod val="75000"/>
                </a:schemeClr>
              </a:solidFill>
            </a:endParaRPr>
          </a:p>
          <a:p>
            <a:endParaRPr lang="fr-CA" dirty="0" smtClean="0"/>
          </a:p>
          <a:p>
            <a:r>
              <a:rPr lang="fr-CA" dirty="0" smtClean="0"/>
              <a:t>Projet réalisé par :</a:t>
            </a:r>
          </a:p>
          <a:p>
            <a:r>
              <a:rPr lang="fr-CA" dirty="0" smtClean="0"/>
              <a:t>GPS, l’ÉCÎ, CS à la formation aux adultes</a:t>
            </a:r>
          </a:p>
          <a:p>
            <a:r>
              <a:rPr lang="fr-CA" dirty="0" smtClean="0"/>
              <a:t>Le Cirque social est soutenu financièrement par :</a:t>
            </a:r>
          </a:p>
          <a:p>
            <a:r>
              <a:rPr lang="fr-CA" dirty="0" smtClean="0"/>
              <a:t>GPS, Les </a:t>
            </a:r>
            <a:r>
              <a:rPr lang="fr-CA" dirty="0"/>
              <a:t>Î</a:t>
            </a:r>
            <a:r>
              <a:rPr lang="fr-CA" dirty="0" smtClean="0"/>
              <a:t>les-en-forme, l’ÉCÎ, CJE, Caisse populaire des Îles, CDS, Club Richelieu,  Banque National, Fondation </a:t>
            </a:r>
            <a:r>
              <a:rPr lang="fr-CA" dirty="0" err="1" smtClean="0"/>
              <a:t>Éloize</a:t>
            </a:r>
            <a:r>
              <a:rPr lang="fr-CA" dirty="0" smtClean="0"/>
              <a:t>.</a:t>
            </a:r>
            <a:endParaRPr lang="fr-CA" dirty="0"/>
          </a:p>
        </p:txBody>
      </p:sp>
      <p:pic>
        <p:nvPicPr>
          <p:cNvPr id="10" name="Image 9" descr="cirque social 6.jpg"/>
          <p:cNvPicPr>
            <a:picLocks noChangeAspect="1"/>
          </p:cNvPicPr>
          <p:nvPr/>
        </p:nvPicPr>
        <p:blipFill>
          <a:blip r:embed="rId4"/>
          <a:stretch>
            <a:fillRect/>
          </a:stretch>
        </p:blipFill>
        <p:spPr>
          <a:xfrm>
            <a:off x="8362566" y="1817769"/>
            <a:ext cx="3481326" cy="464176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ltDnDiag">
          <a:fgClr>
            <a:srgbClr val="92D050"/>
          </a:fgClr>
          <a:bgClr>
            <a:schemeClr val="bg1"/>
          </a:bgClr>
        </a:pattFill>
        <a:effectLst/>
      </p:bgPr>
    </p:bg>
    <p:spTree>
      <p:nvGrpSpPr>
        <p:cNvPr id="1" name=""/>
        <p:cNvGrpSpPr/>
        <p:nvPr/>
      </p:nvGrpSpPr>
      <p:grpSpPr>
        <a:xfrm>
          <a:off x="0" y="0"/>
          <a:ext cx="0" cy="0"/>
          <a:chOff x="0" y="0"/>
          <a:chExt cx="0" cy="0"/>
        </a:xfrm>
      </p:grpSpPr>
      <p:sp>
        <p:nvSpPr>
          <p:cNvPr id="6" name="Rectangle 5"/>
          <p:cNvSpPr/>
          <p:nvPr/>
        </p:nvSpPr>
        <p:spPr>
          <a:xfrm>
            <a:off x="0" y="0"/>
            <a:ext cx="121920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MERCI </a:t>
            </a:r>
            <a:endParaRPr lang="fr-CA" dirty="0"/>
          </a:p>
        </p:txBody>
      </p:sp>
      <p:sp>
        <p:nvSpPr>
          <p:cNvPr id="2" name="Titre 1"/>
          <p:cNvSpPr>
            <a:spLocks noGrp="1"/>
          </p:cNvSpPr>
          <p:nvPr>
            <p:ph type="ctrTitle"/>
          </p:nvPr>
        </p:nvSpPr>
        <p:spPr/>
        <p:txBody>
          <a:bodyPr>
            <a:normAutofit/>
          </a:bodyPr>
          <a:lstStyle/>
          <a:p>
            <a:r>
              <a:rPr lang="fr-CA" dirty="0" smtClean="0"/>
              <a:t>Atelier de cirque social à l’</a:t>
            </a:r>
            <a:r>
              <a:rPr lang="fr-CA" dirty="0" err="1" smtClean="0"/>
              <a:t>aqifga</a:t>
            </a:r>
            <a:r>
              <a:rPr lang="fr-CA" dirty="0" smtClean="0"/>
              <a:t> 2015</a:t>
            </a:r>
            <a:endParaRPr lang="fr-CA" dirty="0"/>
          </a:p>
        </p:txBody>
      </p:sp>
      <p:sp>
        <p:nvSpPr>
          <p:cNvPr id="3" name="Sous-titre 2"/>
          <p:cNvSpPr>
            <a:spLocks noGrp="1"/>
          </p:cNvSpPr>
          <p:nvPr>
            <p:ph type="subTitle" idx="1"/>
          </p:nvPr>
        </p:nvSpPr>
        <p:spPr/>
        <p:txBody>
          <a:bodyPr>
            <a:normAutofit fontScale="85000" lnSpcReduction="10000"/>
          </a:bodyPr>
          <a:lstStyle/>
          <a:p>
            <a:r>
              <a:rPr lang="fr-CA" dirty="0" smtClean="0"/>
              <a:t>1</a:t>
            </a:r>
            <a:r>
              <a:rPr lang="fr-CA" baseline="30000" dirty="0" smtClean="0"/>
              <a:t>er</a:t>
            </a:r>
            <a:r>
              <a:rPr lang="fr-CA" dirty="0" smtClean="0"/>
              <a:t> MAI 2015</a:t>
            </a:r>
          </a:p>
          <a:p>
            <a:r>
              <a:rPr lang="fr-CA" b="1" dirty="0" smtClean="0"/>
              <a:t>Dorothée Rohrer</a:t>
            </a:r>
            <a:r>
              <a:rPr lang="fr-CA" dirty="0" smtClean="0"/>
              <a:t>, directrice  de l’École de cirque des Îles</a:t>
            </a:r>
          </a:p>
          <a:p>
            <a:r>
              <a:rPr lang="fr-CA" b="1" dirty="0" smtClean="0"/>
              <a:t>Raymonde Gautier</a:t>
            </a:r>
            <a:r>
              <a:rPr lang="fr-CA" dirty="0" smtClean="0"/>
              <a:t>, conseillère pédagogique FGA</a:t>
            </a:r>
          </a:p>
          <a:p>
            <a:r>
              <a:rPr lang="fr-CA" b="1" dirty="0" smtClean="0"/>
              <a:t>Emmanuel </a:t>
            </a:r>
            <a:r>
              <a:rPr lang="fr-CA" b="1" dirty="0" err="1" smtClean="0"/>
              <a:t>Bochud</a:t>
            </a:r>
            <a:r>
              <a:rPr lang="fr-CA" dirty="0" smtClean="0"/>
              <a:t>, Cirque du Soleil</a:t>
            </a:r>
            <a:endParaRPr lang="fr-CA" dirty="0"/>
          </a:p>
        </p:txBody>
      </p:sp>
      <p:sp>
        <p:nvSpPr>
          <p:cNvPr id="7" name="Titre 1"/>
          <p:cNvSpPr txBox="1">
            <a:spLocks/>
          </p:cNvSpPr>
          <p:nvPr/>
        </p:nvSpPr>
        <p:spPr>
          <a:xfrm>
            <a:off x="2209800" y="1554480"/>
            <a:ext cx="7772400" cy="1463040"/>
          </a:xfrm>
          <a:prstGeom prst="rect">
            <a:avLst/>
          </a:prstGeom>
        </p:spPr>
        <p:txBody>
          <a:bodyPr vert="horz" lIns="91440" tIns="45720" rIns="91440" bIns="45720" rtlCol="0" anchor="ctr">
            <a:normAutofit/>
          </a:bodyPr>
          <a:lstStyle>
            <a:lvl1pPr algn="r" defTabSz="914400" rtl="0" eaLnBrk="1" latinLnBrk="0" hangingPunct="1">
              <a:lnSpc>
                <a:spcPct val="80000"/>
              </a:lnSpc>
              <a:spcBef>
                <a:spcPct val="0"/>
              </a:spcBef>
              <a:buNone/>
              <a:defRPr sz="5000" kern="1200" cap="all" spc="200" baseline="0">
                <a:solidFill>
                  <a:schemeClr val="tx1">
                    <a:lumMod val="90000"/>
                    <a:lumOff val="10000"/>
                  </a:schemeClr>
                </a:solidFill>
                <a:latin typeface="+mj-lt"/>
                <a:ea typeface="+mj-ea"/>
                <a:cs typeface="+mj-cs"/>
              </a:defRPr>
            </a:lvl1pPr>
          </a:lstStyle>
          <a:p>
            <a:pPr algn="ctr"/>
            <a:r>
              <a:rPr lang="fr-CA" dirty="0" smtClean="0"/>
              <a:t>MERCI !</a:t>
            </a:r>
            <a:endParaRPr lang="fr-CA" dirty="0"/>
          </a:p>
        </p:txBody>
      </p:sp>
    </p:spTree>
    <p:extLst>
      <p:ext uri="{BB962C8B-B14F-4D97-AF65-F5344CB8AC3E}">
        <p14:creationId xmlns:p14="http://schemas.microsoft.com/office/powerpoint/2010/main" xmlns="" val="4403151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3000"/>
                    </a14:imgEffect>
                  </a14:imgLayer>
                </a14:imgProps>
              </a:ext>
              <a:ext uri="{28A0092B-C50C-407E-A947-70E740481C1C}">
                <a14:useLocalDpi xmlns:a14="http://schemas.microsoft.com/office/drawing/2010/main" xmlns="" val="0"/>
              </a:ext>
            </a:extLst>
          </a:blip>
          <a:srcRect l="8083" t="25568" r="38512" b="24704"/>
          <a:stretch/>
        </p:blipFill>
        <p:spPr>
          <a:xfrm flipH="1">
            <a:off x="7700677" y="4334068"/>
            <a:ext cx="4320000" cy="2520000"/>
          </a:xfrm>
          <a:prstGeom prst="rect">
            <a:avLst/>
          </a:prstGeom>
        </p:spPr>
      </p:pic>
      <p:sp>
        <p:nvSpPr>
          <p:cNvPr id="2" name="Titre 1"/>
          <p:cNvSpPr>
            <a:spLocks noGrp="1"/>
          </p:cNvSpPr>
          <p:nvPr>
            <p:ph type="title"/>
          </p:nvPr>
        </p:nvSpPr>
        <p:spPr/>
        <p:txBody>
          <a:bodyPr/>
          <a:lstStyle/>
          <a:p>
            <a:r>
              <a:rPr lang="fr-CA" dirty="0" smtClean="0"/>
              <a:t>Index</a:t>
            </a:r>
            <a:endParaRPr lang="fr-CA" dirty="0"/>
          </a:p>
        </p:txBody>
      </p:sp>
      <p:sp>
        <p:nvSpPr>
          <p:cNvPr id="3" name="Espace réservé du contenu 2"/>
          <p:cNvSpPr>
            <a:spLocks noGrp="1"/>
          </p:cNvSpPr>
          <p:nvPr>
            <p:ph sz="half" idx="1"/>
          </p:nvPr>
        </p:nvSpPr>
        <p:spPr>
          <a:xfrm>
            <a:off x="902941" y="2054646"/>
            <a:ext cx="4825829" cy="4224968"/>
          </a:xfrm>
        </p:spPr>
        <p:txBody>
          <a:bodyPr>
            <a:normAutofit/>
          </a:bodyPr>
          <a:lstStyle/>
          <a:p>
            <a:pPr marL="457200" indent="-457200">
              <a:lnSpc>
                <a:spcPct val="120000"/>
              </a:lnSpc>
              <a:buFont typeface="+mj-lt"/>
              <a:buAutoNum type="arabicPeriod"/>
            </a:pPr>
            <a:r>
              <a:rPr lang="fr-CA" dirty="0" smtClean="0"/>
              <a:t>Définition du Cirque Social</a:t>
            </a:r>
          </a:p>
          <a:p>
            <a:pPr marL="457200" indent="-457200">
              <a:lnSpc>
                <a:spcPct val="120000"/>
              </a:lnSpc>
              <a:buFont typeface="+mj-lt"/>
              <a:buAutoNum type="arabicPeriod"/>
            </a:pPr>
            <a:r>
              <a:rPr lang="fr-CA" dirty="0" smtClean="0"/>
              <a:t>Cirque Social aux Îles de la Madeleine</a:t>
            </a:r>
          </a:p>
          <a:p>
            <a:pPr marL="457200" indent="-457200">
              <a:lnSpc>
                <a:spcPct val="120000"/>
              </a:lnSpc>
              <a:buFont typeface="+mj-lt"/>
              <a:buAutoNum type="arabicPeriod"/>
            </a:pPr>
            <a:r>
              <a:rPr lang="fr-CA" dirty="0" smtClean="0"/>
              <a:t>Équipe d’entraîneurs et d’intervenants</a:t>
            </a:r>
          </a:p>
          <a:p>
            <a:pPr marL="457200" lvl="0" indent="-457200">
              <a:lnSpc>
                <a:spcPct val="120000"/>
              </a:lnSpc>
              <a:buFont typeface="+mj-lt"/>
              <a:buAutoNum type="arabicPeriod"/>
            </a:pPr>
            <a:r>
              <a:rPr lang="fr-CA" dirty="0" smtClean="0"/>
              <a:t>Code d’éthique</a:t>
            </a:r>
          </a:p>
          <a:p>
            <a:pPr marL="457200" indent="-457200">
              <a:lnSpc>
                <a:spcPct val="120000"/>
              </a:lnSpc>
              <a:buFont typeface="+mj-lt"/>
              <a:buAutoNum type="arabicPeriod"/>
            </a:pPr>
            <a:r>
              <a:rPr lang="fr-CA" dirty="0" smtClean="0"/>
              <a:t>La confiance - l’estime de soi</a:t>
            </a:r>
          </a:p>
          <a:p>
            <a:pPr marL="457200" indent="-457200">
              <a:lnSpc>
                <a:spcPct val="120000"/>
              </a:lnSpc>
              <a:buFont typeface="+mj-lt"/>
              <a:buAutoNum type="arabicPeriod"/>
            </a:pPr>
            <a:r>
              <a:rPr lang="fr-CA" dirty="0" smtClean="0"/>
              <a:t>Partenaire officiel du programme de Cirque Social du Cirque du Soleil</a:t>
            </a:r>
          </a:p>
          <a:p>
            <a:pPr marL="457200" lvl="0" indent="-457200">
              <a:lnSpc>
                <a:spcPct val="120000"/>
              </a:lnSpc>
              <a:buFont typeface="+mj-lt"/>
              <a:buAutoNum type="arabicPeriod"/>
            </a:pPr>
            <a:endParaRPr lang="fr-CA" dirty="0" smtClean="0"/>
          </a:p>
          <a:p>
            <a:pPr marL="457200" lvl="0" indent="-457200">
              <a:lnSpc>
                <a:spcPct val="120000"/>
              </a:lnSpc>
              <a:buFont typeface="+mj-lt"/>
              <a:buAutoNum type="arabicPeriod"/>
            </a:pPr>
            <a:endParaRPr lang="fr-CA" dirty="0" smtClean="0"/>
          </a:p>
          <a:p>
            <a:pPr marL="457200" lvl="0" indent="-457200">
              <a:lnSpc>
                <a:spcPct val="120000"/>
              </a:lnSpc>
              <a:buFont typeface="+mj-lt"/>
              <a:buAutoNum type="arabicPeriod"/>
            </a:pPr>
            <a:endParaRPr lang="fr-CA" dirty="0" smtClean="0"/>
          </a:p>
          <a:p>
            <a:pPr marL="457200" lvl="0" indent="-457200">
              <a:lnSpc>
                <a:spcPct val="120000"/>
              </a:lnSpc>
              <a:buFont typeface="+mj-lt"/>
              <a:buAutoNum type="arabicPeriod"/>
            </a:pPr>
            <a:endParaRPr lang="fr-CA" dirty="0" smtClean="0"/>
          </a:p>
          <a:p>
            <a:pPr marL="457200" lvl="0" indent="-457200">
              <a:lnSpc>
                <a:spcPct val="120000"/>
              </a:lnSpc>
              <a:buFont typeface="+mj-lt"/>
              <a:buAutoNum type="arabicPeriod"/>
            </a:pPr>
            <a:endParaRPr lang="fr-CA" dirty="0"/>
          </a:p>
          <a:p>
            <a:pPr lvl="0">
              <a:lnSpc>
                <a:spcPct val="120000"/>
              </a:lnSpc>
            </a:pPr>
            <a:endParaRPr lang="fr-CA" dirty="0" smtClean="0"/>
          </a:p>
          <a:p>
            <a:pPr>
              <a:lnSpc>
                <a:spcPct val="120000"/>
              </a:lnSpc>
            </a:pPr>
            <a:endParaRPr lang="fr-CA" dirty="0"/>
          </a:p>
        </p:txBody>
      </p:sp>
      <p:sp>
        <p:nvSpPr>
          <p:cNvPr id="4" name="Espace réservé du contenu 3"/>
          <p:cNvSpPr>
            <a:spLocks noGrp="1"/>
          </p:cNvSpPr>
          <p:nvPr>
            <p:ph sz="half" idx="2"/>
          </p:nvPr>
        </p:nvSpPr>
        <p:spPr>
          <a:xfrm>
            <a:off x="5978303" y="2043629"/>
            <a:ext cx="5518052" cy="4023360"/>
          </a:xfrm>
        </p:spPr>
        <p:txBody>
          <a:bodyPr>
            <a:normAutofit/>
          </a:bodyPr>
          <a:lstStyle/>
          <a:p>
            <a:pPr marL="457200" indent="-457200">
              <a:lnSpc>
                <a:spcPct val="120000"/>
              </a:lnSpc>
              <a:buFont typeface="+mj-lt"/>
              <a:buAutoNum type="arabicPeriod" startAt="7"/>
            </a:pPr>
            <a:r>
              <a:rPr lang="fr-CA" dirty="0" smtClean="0"/>
              <a:t>Les objectifs des différentes disciplines de cirque</a:t>
            </a:r>
          </a:p>
          <a:p>
            <a:pPr marL="457200" lvl="0" indent="-457200">
              <a:lnSpc>
                <a:spcPct val="120000"/>
              </a:lnSpc>
              <a:buFont typeface="+mj-lt"/>
              <a:buAutoNum type="arabicPeriod" startAt="7"/>
            </a:pPr>
            <a:r>
              <a:rPr lang="fr-CA" dirty="0" smtClean="0"/>
              <a:t>Formation aux adultes : Raymonde Gauthier, lien du programme, plan de cours, évaluation</a:t>
            </a:r>
          </a:p>
          <a:p>
            <a:pPr marL="457200" lvl="0" indent="-457200">
              <a:lnSpc>
                <a:spcPct val="120000"/>
              </a:lnSpc>
              <a:buFont typeface="+mj-lt"/>
              <a:buAutoNum type="arabicPeriod" startAt="7"/>
            </a:pPr>
            <a:r>
              <a:rPr lang="fr-CA" dirty="0" smtClean="0"/>
              <a:t>Vidéo du Cirque </a:t>
            </a:r>
            <a:r>
              <a:rPr lang="fr-CA" dirty="0"/>
              <a:t>S</a:t>
            </a:r>
            <a:r>
              <a:rPr lang="fr-CA" dirty="0" smtClean="0"/>
              <a:t>ocial de la formation aux adultes</a:t>
            </a:r>
          </a:p>
          <a:p>
            <a:pPr marL="457200" lvl="0" indent="-457200">
              <a:lnSpc>
                <a:spcPct val="120000"/>
              </a:lnSpc>
              <a:buFont typeface="+mj-lt"/>
              <a:buAutoNum type="arabicPeriod" startAt="7"/>
            </a:pPr>
            <a:r>
              <a:rPr lang="fr-CA" dirty="0" smtClean="0"/>
              <a:t>Atelier de cirque en pratique</a:t>
            </a:r>
          </a:p>
          <a:p>
            <a:pPr marL="457200" lvl="0" indent="-457200">
              <a:lnSpc>
                <a:spcPct val="120000"/>
              </a:lnSpc>
              <a:buFont typeface="+mj-lt"/>
              <a:buAutoNum type="arabicPeriod" startAt="7"/>
            </a:pPr>
            <a:endParaRPr lang="fr-CA" dirty="0" smtClean="0"/>
          </a:p>
          <a:p>
            <a:pPr marL="457200" lvl="0" indent="-457200">
              <a:lnSpc>
                <a:spcPct val="120000"/>
              </a:lnSpc>
              <a:buNone/>
            </a:pPr>
            <a:endParaRPr lang="fr-CA" dirty="0"/>
          </a:p>
        </p:txBody>
      </p:sp>
    </p:spTree>
    <p:extLst>
      <p:ext uri="{BB962C8B-B14F-4D97-AF65-F5344CB8AC3E}">
        <p14:creationId xmlns:p14="http://schemas.microsoft.com/office/powerpoint/2010/main" xmlns="" val="83130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4400" dirty="0" smtClean="0"/>
              <a:t>1. Définition du cirque social </a:t>
            </a:r>
            <a:r>
              <a:rPr lang="fr-CA" dirty="0" smtClean="0"/>
              <a:t/>
            </a:r>
            <a:br>
              <a:rPr lang="fr-CA" dirty="0" smtClean="0"/>
            </a:br>
            <a:endParaRPr lang="fr-CA" sz="2400" dirty="0"/>
          </a:p>
        </p:txBody>
      </p:sp>
      <p:sp>
        <p:nvSpPr>
          <p:cNvPr id="3" name="Espace réservé du contenu 2"/>
          <p:cNvSpPr>
            <a:spLocks noGrp="1"/>
          </p:cNvSpPr>
          <p:nvPr>
            <p:ph sz="half" idx="1"/>
          </p:nvPr>
        </p:nvSpPr>
        <p:spPr/>
        <p:txBody>
          <a:bodyPr>
            <a:noAutofit/>
          </a:bodyPr>
          <a:lstStyle/>
          <a:p>
            <a:pPr>
              <a:lnSpc>
                <a:spcPct val="100000"/>
              </a:lnSpc>
            </a:pPr>
            <a:r>
              <a:rPr lang="fr-CA" sz="1800" dirty="0" smtClean="0"/>
              <a:t>Le </a:t>
            </a:r>
            <a:r>
              <a:rPr lang="fr-CA" sz="1800" b="1" dirty="0" smtClean="0"/>
              <a:t>cirque social</a:t>
            </a:r>
            <a:r>
              <a:rPr lang="fr-CA" sz="1800" dirty="0" smtClean="0"/>
              <a:t> est un mode d’action sociale utilisant les arts du cirque comme approche d'intervention afin de </a:t>
            </a:r>
            <a:r>
              <a:rPr lang="fr-CA" sz="1800" b="1" dirty="0" smtClean="0">
                <a:solidFill>
                  <a:schemeClr val="accent2">
                    <a:lumMod val="75000"/>
                  </a:schemeClr>
                </a:solidFill>
              </a:rPr>
              <a:t>favoriser le développement personnel et social</a:t>
            </a:r>
            <a:r>
              <a:rPr lang="fr-CA" sz="1800" dirty="0" smtClean="0"/>
              <a:t> des personnes en situation précaire.</a:t>
            </a:r>
          </a:p>
          <a:p>
            <a:pPr>
              <a:lnSpc>
                <a:spcPct val="100000"/>
              </a:lnSpc>
            </a:pPr>
            <a:r>
              <a:rPr lang="fr-CA" sz="1800" dirty="0" smtClean="0"/>
              <a:t/>
            </a:r>
            <a:br>
              <a:rPr lang="fr-CA" sz="1800" dirty="0" smtClean="0"/>
            </a:br>
            <a:r>
              <a:rPr lang="fr-CA" sz="1800" dirty="0" smtClean="0"/>
              <a:t>Il s’adresse à </a:t>
            </a:r>
            <a:r>
              <a:rPr lang="fr-CA" sz="1800" b="1" dirty="0" smtClean="0">
                <a:solidFill>
                  <a:schemeClr val="accent2">
                    <a:lumMod val="75000"/>
                  </a:schemeClr>
                </a:solidFill>
              </a:rPr>
              <a:t>diverses populations dont la situation sociale et personnelle est marquée par la précarité</a:t>
            </a:r>
            <a:r>
              <a:rPr lang="fr-CA" sz="1800" dirty="0" smtClean="0"/>
              <a:t>, par exemple les jeunes marginalisés, jeunes adultes et jeunes en décrochage scolaire.</a:t>
            </a:r>
          </a:p>
        </p:txBody>
      </p:sp>
      <p:sp>
        <p:nvSpPr>
          <p:cNvPr id="4" name="Espace réservé du contenu 3"/>
          <p:cNvSpPr>
            <a:spLocks noGrp="1"/>
          </p:cNvSpPr>
          <p:nvPr>
            <p:ph sz="half" idx="2"/>
          </p:nvPr>
        </p:nvSpPr>
        <p:spPr/>
        <p:txBody>
          <a:bodyPr>
            <a:noAutofit/>
          </a:bodyPr>
          <a:lstStyle/>
          <a:p>
            <a:pPr>
              <a:lnSpc>
                <a:spcPct val="110000"/>
              </a:lnSpc>
            </a:pPr>
            <a:r>
              <a:rPr lang="fr-CA" sz="1800" dirty="0" smtClean="0"/>
              <a:t>La démarche et l’apprentissage des techniques de cirque vise avant tout le </a:t>
            </a:r>
            <a:r>
              <a:rPr lang="fr-CA" sz="1800" b="1" dirty="0" smtClean="0">
                <a:solidFill>
                  <a:schemeClr val="accent2">
                    <a:lumMod val="75000"/>
                  </a:schemeClr>
                </a:solidFill>
              </a:rPr>
              <a:t>développement des participants </a:t>
            </a:r>
            <a:r>
              <a:rPr lang="fr-CA" sz="1800" dirty="0" smtClean="0"/>
              <a:t>en favorisant leur </a:t>
            </a:r>
            <a:r>
              <a:rPr lang="fr-CA" sz="1800" b="1" dirty="0" smtClean="0">
                <a:solidFill>
                  <a:schemeClr val="accent2">
                    <a:lumMod val="75000"/>
                  </a:schemeClr>
                </a:solidFill>
              </a:rPr>
              <a:t>estime de soi</a:t>
            </a:r>
            <a:r>
              <a:rPr lang="fr-CA" sz="1800" dirty="0" smtClean="0"/>
              <a:t>, leur </a:t>
            </a:r>
            <a:r>
              <a:rPr lang="fr-CA" sz="1800" b="1" dirty="0" smtClean="0">
                <a:solidFill>
                  <a:schemeClr val="accent2">
                    <a:lumMod val="75000"/>
                  </a:schemeClr>
                </a:solidFill>
              </a:rPr>
              <a:t>confiance dans les autres</a:t>
            </a:r>
            <a:r>
              <a:rPr lang="fr-CA" sz="1800" dirty="0" smtClean="0"/>
              <a:t>, l’acquisition de </a:t>
            </a:r>
            <a:r>
              <a:rPr lang="fr-CA" sz="1800" b="1" dirty="0" smtClean="0">
                <a:solidFill>
                  <a:schemeClr val="accent2">
                    <a:lumMod val="75000"/>
                  </a:schemeClr>
                </a:solidFill>
              </a:rPr>
              <a:t>compétences sociales</a:t>
            </a:r>
            <a:r>
              <a:rPr lang="fr-CA" sz="1800" dirty="0" smtClean="0"/>
              <a:t>, le développement de l’</a:t>
            </a:r>
            <a:r>
              <a:rPr lang="fr-CA" sz="1800" b="1" dirty="0" smtClean="0">
                <a:solidFill>
                  <a:schemeClr val="accent2">
                    <a:lumMod val="75000"/>
                  </a:schemeClr>
                </a:solidFill>
              </a:rPr>
              <a:t>esprit citoyen </a:t>
            </a:r>
            <a:r>
              <a:rPr lang="fr-CA" sz="1800" dirty="0" smtClean="0"/>
              <a:t>ainsi que l’expression de </a:t>
            </a:r>
            <a:r>
              <a:rPr lang="fr-CA" sz="1800" b="1" dirty="0" smtClean="0">
                <a:solidFill>
                  <a:schemeClr val="accent2">
                    <a:lumMod val="75000"/>
                  </a:schemeClr>
                </a:solidFill>
              </a:rPr>
              <a:t>leur créativité</a:t>
            </a:r>
            <a:r>
              <a:rPr lang="fr-CA" sz="1800" dirty="0" smtClean="0"/>
              <a:t> et de </a:t>
            </a:r>
            <a:r>
              <a:rPr lang="fr-CA" sz="1800" b="1" dirty="0" smtClean="0">
                <a:solidFill>
                  <a:schemeClr val="accent2">
                    <a:lumMod val="75000"/>
                  </a:schemeClr>
                </a:solidFill>
              </a:rPr>
              <a:t>leur potentiel</a:t>
            </a:r>
            <a:r>
              <a:rPr lang="fr-CA" sz="1800" dirty="0" smtClean="0"/>
              <a:t>.</a:t>
            </a:r>
          </a:p>
          <a:p>
            <a:pPr>
              <a:lnSpc>
                <a:spcPct val="110000"/>
              </a:lnSpc>
            </a:pPr>
            <a:r>
              <a:rPr lang="fr-CA" sz="1800" dirty="0" smtClean="0"/>
              <a:t>En aidant les populations marginales à prendre leur place citoyenne dans leur communauté et à l’enrichir par leur personnalité, </a:t>
            </a:r>
            <a:r>
              <a:rPr lang="fr-CA" sz="1800" b="1" u="sng" dirty="0" smtClean="0">
                <a:solidFill>
                  <a:schemeClr val="accent2">
                    <a:lumMod val="75000"/>
                  </a:schemeClr>
                </a:solidFill>
              </a:rPr>
              <a:t>le cirque social agit comme un puissant levier de transformation sociale</a:t>
            </a:r>
            <a:r>
              <a:rPr lang="fr-CA" sz="1800" b="1" dirty="0" smtClean="0">
                <a:solidFill>
                  <a:schemeClr val="accent2">
                    <a:lumMod val="75000"/>
                  </a:schemeClr>
                </a:solidFill>
              </a:rPr>
              <a:t>.</a:t>
            </a:r>
          </a:p>
          <a:p>
            <a:pPr>
              <a:lnSpc>
                <a:spcPct val="110000"/>
              </a:lnSpc>
            </a:pPr>
            <a:endParaRPr lang="fr-CA" sz="1600" dirty="0"/>
          </a:p>
        </p:txBody>
      </p:sp>
      <p:pic>
        <p:nvPicPr>
          <p:cNvPr id="2050" name="Picture 2" descr="C:\Users\Utilisateur\Pictures\Cirque social\cirque social parade 2011\463F.jpg"/>
          <p:cNvPicPr>
            <a:picLocks noChangeAspect="1" noChangeArrowheads="1"/>
          </p:cNvPicPr>
          <p:nvPr/>
        </p:nvPicPr>
        <p:blipFill>
          <a:blip r:embed="rId2"/>
          <a:srcRect/>
          <a:stretch>
            <a:fillRect/>
          </a:stretch>
        </p:blipFill>
        <p:spPr bwMode="auto">
          <a:xfrm>
            <a:off x="8046617" y="690219"/>
            <a:ext cx="2047875" cy="1533525"/>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24127" y="471509"/>
            <a:ext cx="10122503" cy="1737360"/>
          </a:xfrm>
        </p:spPr>
        <p:txBody>
          <a:bodyPr/>
          <a:lstStyle/>
          <a:p>
            <a:r>
              <a:rPr lang="fr-CA" dirty="0" smtClean="0"/>
              <a:t>2.Cirque social aux îles de la Madeleine</a:t>
            </a:r>
            <a:endParaRPr lang="fr-CA" dirty="0"/>
          </a:p>
        </p:txBody>
      </p:sp>
      <p:sp>
        <p:nvSpPr>
          <p:cNvPr id="4" name="Espace réservé du texte 3"/>
          <p:cNvSpPr>
            <a:spLocks noGrp="1"/>
          </p:cNvSpPr>
          <p:nvPr>
            <p:ph type="body" sz="half" idx="2"/>
          </p:nvPr>
        </p:nvSpPr>
        <p:spPr>
          <a:xfrm>
            <a:off x="1024126" y="1938017"/>
            <a:ext cx="4937729" cy="4797634"/>
          </a:xfrm>
        </p:spPr>
        <p:txBody>
          <a:bodyPr>
            <a:noAutofit/>
          </a:bodyPr>
          <a:lstStyle/>
          <a:p>
            <a:pPr>
              <a:lnSpc>
                <a:spcPct val="100000"/>
              </a:lnSpc>
            </a:pPr>
            <a:r>
              <a:rPr lang="fr-CA" dirty="0" smtClean="0">
                <a:solidFill>
                  <a:schemeClr val="tx2"/>
                </a:solidFill>
              </a:rPr>
              <a:t>L’École de cirque des Îles a mis en place en 2008 un programme de cirque social dans la communauté. Depuis 2011, il est également offert à la formation aux adultes et remplace le cours d’éducation physique.</a:t>
            </a:r>
          </a:p>
          <a:p>
            <a:pPr>
              <a:lnSpc>
                <a:spcPct val="100000"/>
              </a:lnSpc>
            </a:pPr>
            <a:r>
              <a:rPr lang="fr-CA" dirty="0" smtClean="0">
                <a:solidFill>
                  <a:schemeClr val="tx2"/>
                </a:solidFill>
              </a:rPr>
              <a:t>Le soutien financier obtenu suite au succès du programme a amené d’autres bailleurs de fonds à financer l’instauration et le maintien du programme à la formation aux adultes.</a:t>
            </a:r>
          </a:p>
          <a:p>
            <a:pPr marL="285750" indent="-285750">
              <a:lnSpc>
                <a:spcPct val="100000"/>
              </a:lnSpc>
              <a:buFont typeface="Wingdings" panose="05000000000000000000" pitchFamily="2" charset="2"/>
              <a:buChar char="Ø"/>
            </a:pPr>
            <a:r>
              <a:rPr lang="fr-CA" b="1" dirty="0" smtClean="0">
                <a:solidFill>
                  <a:schemeClr val="accent2">
                    <a:lumMod val="75000"/>
                  </a:schemeClr>
                </a:solidFill>
              </a:rPr>
              <a:t>Le taux </a:t>
            </a:r>
            <a:r>
              <a:rPr lang="fr-CA" b="1" dirty="0">
                <a:solidFill>
                  <a:schemeClr val="accent2">
                    <a:lumMod val="75000"/>
                  </a:schemeClr>
                </a:solidFill>
              </a:rPr>
              <a:t>de présence à la formation aux adultes a augmenté à </a:t>
            </a:r>
            <a:r>
              <a:rPr lang="fr-CA" b="1" dirty="0" smtClean="0">
                <a:solidFill>
                  <a:schemeClr val="accent2">
                    <a:lumMod val="75000"/>
                  </a:schemeClr>
                </a:solidFill>
              </a:rPr>
              <a:t>97,7%.</a:t>
            </a:r>
          </a:p>
          <a:p>
            <a:pPr>
              <a:lnSpc>
                <a:spcPct val="100000"/>
              </a:lnSpc>
            </a:pPr>
            <a:r>
              <a:rPr lang="fr-CA" dirty="0" smtClean="0">
                <a:solidFill>
                  <a:schemeClr val="tx2"/>
                </a:solidFill>
              </a:rPr>
              <a:t>En 2014: Élaboration d’un guide d’aide-instructeur</a:t>
            </a:r>
          </a:p>
          <a:p>
            <a:pPr>
              <a:lnSpc>
                <a:spcPct val="100000"/>
              </a:lnSpc>
            </a:pPr>
            <a:r>
              <a:rPr lang="fr-CA" dirty="0" smtClean="0">
                <a:solidFill>
                  <a:schemeClr val="tx2"/>
                </a:solidFill>
              </a:rPr>
              <a:t>Soutien financier par GPS, Maison des jeunes, CJE, Les </a:t>
            </a:r>
            <a:r>
              <a:rPr lang="fr-CA" dirty="0">
                <a:solidFill>
                  <a:schemeClr val="tx2"/>
                </a:solidFill>
              </a:rPr>
              <a:t>Î</a:t>
            </a:r>
            <a:r>
              <a:rPr lang="fr-CA" dirty="0" smtClean="0">
                <a:solidFill>
                  <a:schemeClr val="tx2"/>
                </a:solidFill>
              </a:rPr>
              <a:t>les en forme, des entreprises locales et provinciales (CDS).</a:t>
            </a:r>
          </a:p>
          <a:p>
            <a:pPr marL="285750" indent="-285750">
              <a:lnSpc>
                <a:spcPct val="100000"/>
              </a:lnSpc>
              <a:buFont typeface="Courier New" panose="02070309020205020404" pitchFamily="49" charset="0"/>
              <a:buChar char="o"/>
            </a:pPr>
            <a:endParaRPr lang="fr-CA" dirty="0" smtClean="0">
              <a:solidFill>
                <a:schemeClr val="tx2"/>
              </a:solidFill>
            </a:endParaRPr>
          </a:p>
          <a:p>
            <a:pPr marL="285750" indent="-285750">
              <a:lnSpc>
                <a:spcPct val="100000"/>
              </a:lnSpc>
              <a:buFont typeface="Courier New" panose="02070309020205020404" pitchFamily="49" charset="0"/>
              <a:buChar char="o"/>
            </a:pPr>
            <a:endParaRPr lang="fr-CA" dirty="0" smtClean="0">
              <a:solidFill>
                <a:schemeClr val="tx2"/>
              </a:solidFill>
            </a:endParaRPr>
          </a:p>
          <a:p>
            <a:pPr marL="285750" indent="-285750">
              <a:lnSpc>
                <a:spcPct val="100000"/>
              </a:lnSpc>
              <a:buFont typeface="Courier New" panose="02070309020205020404" pitchFamily="49" charset="0"/>
              <a:buChar char="o"/>
            </a:pPr>
            <a:endParaRPr lang="fr-CA" dirty="0" smtClean="0">
              <a:solidFill>
                <a:schemeClr val="tx2"/>
              </a:solidFill>
            </a:endParaRPr>
          </a:p>
          <a:p>
            <a:pPr marL="285750" indent="-285750">
              <a:lnSpc>
                <a:spcPct val="100000"/>
              </a:lnSpc>
              <a:buFont typeface="Courier New" panose="02070309020205020404" pitchFamily="49" charset="0"/>
              <a:buChar char="o"/>
            </a:pPr>
            <a:endParaRPr lang="fr-CA" dirty="0" smtClean="0">
              <a:solidFill>
                <a:schemeClr val="tx2"/>
              </a:solidFill>
            </a:endParaRPr>
          </a:p>
        </p:txBody>
      </p:sp>
      <p:pic>
        <p:nvPicPr>
          <p:cNvPr id="3" name="Espace réservé du contenu 2"/>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6213513" y="1591847"/>
            <a:ext cx="4933117" cy="4933117"/>
          </a:xfrm>
        </p:spPr>
      </p:pic>
    </p:spTree>
    <p:extLst>
      <p:ext uri="{BB962C8B-B14F-4D97-AF65-F5344CB8AC3E}">
        <p14:creationId xmlns:p14="http://schemas.microsoft.com/office/powerpoint/2010/main" xmlns="" val="37215713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4000" dirty="0" smtClean="0"/>
              <a:t>3. Équipe d’entraîneurs et D’intervenants</a:t>
            </a:r>
            <a:endParaRPr lang="fr-CA" sz="4000" dirty="0"/>
          </a:p>
        </p:txBody>
      </p:sp>
      <p:sp>
        <p:nvSpPr>
          <p:cNvPr id="3" name="Espace réservé du contenu 2"/>
          <p:cNvSpPr>
            <a:spLocks noGrp="1"/>
          </p:cNvSpPr>
          <p:nvPr>
            <p:ph sz="half" idx="1"/>
          </p:nvPr>
        </p:nvSpPr>
        <p:spPr>
          <a:xfrm>
            <a:off x="782198" y="1784733"/>
            <a:ext cx="6249666" cy="4524627"/>
          </a:xfrm>
        </p:spPr>
        <p:txBody>
          <a:bodyPr>
            <a:normAutofit fontScale="62500" lnSpcReduction="20000"/>
          </a:bodyPr>
          <a:lstStyle/>
          <a:p>
            <a:pPr marL="0" indent="0">
              <a:lnSpc>
                <a:spcPct val="100000"/>
              </a:lnSpc>
              <a:buNone/>
            </a:pPr>
            <a:r>
              <a:rPr lang="fr-CA" sz="2900" b="1" dirty="0" smtClean="0">
                <a:solidFill>
                  <a:schemeClr val="accent2">
                    <a:lumMod val="75000"/>
                  </a:schemeClr>
                </a:solidFill>
              </a:rPr>
              <a:t>Instructeur de cirque aux îles : 	</a:t>
            </a:r>
          </a:p>
          <a:p>
            <a:pPr marL="0" indent="0">
              <a:lnSpc>
                <a:spcPct val="100000"/>
              </a:lnSpc>
              <a:buNone/>
            </a:pPr>
            <a:r>
              <a:rPr lang="fr-CA" sz="2600" dirty="0" smtClean="0"/>
              <a:t>Artiste de cirque professionnel qui participe à la formation du cirque social donnée par le regroupement national d’En piste et le Cirque du Soleil.</a:t>
            </a:r>
          </a:p>
          <a:p>
            <a:pPr marL="0" indent="0">
              <a:lnSpc>
                <a:spcPct val="100000"/>
              </a:lnSpc>
              <a:buNone/>
            </a:pPr>
            <a:r>
              <a:rPr lang="fr-CA" sz="2600" dirty="0" smtClean="0"/>
              <a:t>En général:	L’instructeur de cirque social est avant tout animé par la passion de son art et est doté d’un vrai talent pour l’exercer. Le contexte d’intervention en cirque social exige aussi qu’il ait des qualités humaines et qu’il agisse avec sensibilité, respect et intégrité.</a:t>
            </a:r>
          </a:p>
          <a:p>
            <a:pPr marL="0" indent="0">
              <a:lnSpc>
                <a:spcPct val="100000"/>
              </a:lnSpc>
              <a:buNone/>
            </a:pPr>
            <a:r>
              <a:rPr lang="fr-CA" sz="2900" b="1" dirty="0" smtClean="0">
                <a:solidFill>
                  <a:schemeClr val="accent2">
                    <a:lumMod val="75000"/>
                  </a:schemeClr>
                </a:solidFill>
              </a:rPr>
              <a:t>Intervenant social aux îles : </a:t>
            </a:r>
            <a:r>
              <a:rPr lang="fr-CA" sz="2600" dirty="0" smtClean="0"/>
              <a:t>Intervenant, travailleur de rue local, à la disposition par la Maison des jeunes, CJE.</a:t>
            </a:r>
          </a:p>
          <a:p>
            <a:pPr marL="0" indent="0">
              <a:lnSpc>
                <a:spcPct val="100000"/>
              </a:lnSpc>
              <a:buNone/>
            </a:pPr>
            <a:r>
              <a:rPr lang="fr-CA" sz="2600" dirty="0" smtClean="0"/>
              <a:t>En général:	 l’intervenant s’adresse à un groupe </a:t>
            </a:r>
            <a:r>
              <a:rPr lang="fr-CA" sz="2600" smtClean="0"/>
              <a:t>de participants </a:t>
            </a:r>
            <a:r>
              <a:rPr lang="fr-CA" sz="2600" dirty="0" smtClean="0"/>
              <a:t>et non pas à une personne seule. Cette méthode permet d’insuffler à chaque participant l’énergie de la collectivité et de lier le mieux-être personnel aux rapports sociaux positifs. Croire profondément que l’utilisation des arts du cirque aura une incidence constructive sur le développement personnel et social des participants est une composante déterminante du succès.</a:t>
            </a:r>
          </a:p>
          <a:p>
            <a:pPr>
              <a:buNone/>
            </a:pPr>
            <a:r>
              <a:rPr lang="fr-CA" sz="2300" dirty="0" smtClean="0"/>
              <a:t> </a:t>
            </a:r>
          </a:p>
          <a:p>
            <a:pPr>
              <a:lnSpc>
                <a:spcPct val="100000"/>
              </a:lnSpc>
            </a:pPr>
            <a:endParaRPr lang="fr-CA" sz="2000" dirty="0" smtClean="0"/>
          </a:p>
        </p:txBody>
      </p:sp>
      <p:pic>
        <p:nvPicPr>
          <p:cNvPr id="7" name="Espace réservé du contenu 6" descr="4674.jpg"/>
          <p:cNvPicPr>
            <a:picLocks noGrp="1" noChangeAspect="1"/>
          </p:cNvPicPr>
          <p:nvPr>
            <p:ph sz="half" idx="2"/>
          </p:nvPr>
        </p:nvPicPr>
        <p:blipFill>
          <a:blip r:embed="rId2"/>
          <a:stretch>
            <a:fillRect/>
          </a:stretch>
        </p:blipFill>
        <p:spPr>
          <a:xfrm>
            <a:off x="7600156" y="2312127"/>
            <a:ext cx="2693375" cy="3596744"/>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smtClean="0"/>
              <a:t>4. Code d’éthique du cirque social</a:t>
            </a:r>
            <a:br>
              <a:rPr lang="fr-CA" dirty="0" smtClean="0"/>
            </a:br>
            <a:endParaRPr lang="fr-CA" sz="2000" dirty="0"/>
          </a:p>
        </p:txBody>
      </p:sp>
      <p:sp>
        <p:nvSpPr>
          <p:cNvPr id="3" name="Espace réservé du contenu 2"/>
          <p:cNvSpPr>
            <a:spLocks noGrp="1"/>
          </p:cNvSpPr>
          <p:nvPr>
            <p:ph sz="half" idx="1"/>
          </p:nvPr>
        </p:nvSpPr>
        <p:spPr/>
        <p:txBody>
          <a:bodyPr>
            <a:normAutofit fontScale="85000" lnSpcReduction="20000"/>
          </a:bodyPr>
          <a:lstStyle/>
          <a:p>
            <a:endParaRPr lang="fr-CA" dirty="0" smtClean="0"/>
          </a:p>
          <a:p>
            <a:endParaRPr lang="fr-CA" dirty="0" smtClean="0"/>
          </a:p>
          <a:p>
            <a:r>
              <a:rPr lang="fr-CA" sz="2100" dirty="0" smtClean="0"/>
              <a:t>L’instructeur de cirque social intervient avec des jeunes en difficulté. Ces jeunes, qui ont souvent été trahis ou blessés, fondent beaucoup d’espoir sur les démarches qu’ils entreprennent et ils développent des relations de confiance avec l’instructeur.</a:t>
            </a:r>
          </a:p>
          <a:p>
            <a:pPr>
              <a:buNone/>
            </a:pPr>
            <a:r>
              <a:rPr lang="fr-CA" sz="2100" dirty="0" smtClean="0"/>
              <a:t>	L’instructeur doit être conscient que ses attitudes et ses comportements servent de modèles aux jeunes et que cet aspect de leur relation est aussi significatif que les contenus d’apprentissage qu’il veut leur transmettre.</a:t>
            </a:r>
          </a:p>
        </p:txBody>
      </p:sp>
      <p:sp>
        <p:nvSpPr>
          <p:cNvPr id="4" name="Espace réservé du contenu 3"/>
          <p:cNvSpPr>
            <a:spLocks noGrp="1"/>
          </p:cNvSpPr>
          <p:nvPr>
            <p:ph sz="half" idx="2"/>
          </p:nvPr>
        </p:nvSpPr>
        <p:spPr/>
        <p:txBody>
          <a:bodyPr>
            <a:normAutofit fontScale="85000" lnSpcReduction="20000"/>
          </a:bodyPr>
          <a:lstStyle/>
          <a:p>
            <a:endParaRPr lang="fr-CA" dirty="0" smtClean="0"/>
          </a:p>
          <a:p>
            <a:endParaRPr lang="fr-CA" dirty="0" smtClean="0"/>
          </a:p>
          <a:p>
            <a:endParaRPr lang="fr-CA" dirty="0" smtClean="0"/>
          </a:p>
          <a:p>
            <a:endParaRPr lang="fr-CA" dirty="0" smtClean="0"/>
          </a:p>
          <a:p>
            <a:endParaRPr lang="fr-CA" dirty="0" smtClean="0"/>
          </a:p>
          <a:p>
            <a:r>
              <a:rPr lang="fr-CA" sz="2100" dirty="0" smtClean="0"/>
              <a:t>Un code d’éthique a pour but de fournir une base de référence commune. Il détermine des balises pour ceux et celles qui auront à exercer le rôle d’instructeur de cirque social. Il situe leurs comportements dans leur pratique de formation et dans le contexte culturel où ils seront appelés à travailler.</a:t>
            </a:r>
          </a:p>
          <a:p>
            <a:r>
              <a:rPr lang="fr-CA" dirty="0" smtClean="0"/>
              <a:t/>
            </a:r>
            <a:br>
              <a:rPr lang="fr-CA" dirty="0" smtClean="0"/>
            </a:br>
            <a:endParaRPr lang="fr-CA" dirty="0" smtClean="0"/>
          </a:p>
          <a:p>
            <a:endParaRPr lang="fr-CA" dirty="0"/>
          </a:p>
        </p:txBody>
      </p:sp>
      <p:pic>
        <p:nvPicPr>
          <p:cNvPr id="1027" name="Picture 3" descr="C:\Users\Utilisateur\Pictures\ÉTÉ 2013\Troupe de l'École de cirque des Îles Été 2013\Ateliers à la Grave.jpg"/>
          <p:cNvPicPr>
            <a:picLocks noChangeAspect="1" noChangeArrowheads="1"/>
          </p:cNvPicPr>
          <p:nvPr/>
        </p:nvPicPr>
        <p:blipFill>
          <a:blip r:embed="rId2"/>
          <a:srcRect/>
          <a:stretch>
            <a:fillRect/>
          </a:stretch>
        </p:blipFill>
        <p:spPr bwMode="auto">
          <a:xfrm>
            <a:off x="8661094" y="716095"/>
            <a:ext cx="1826964" cy="2740447"/>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24128" y="471509"/>
            <a:ext cx="10666596" cy="1737360"/>
          </a:xfrm>
        </p:spPr>
        <p:txBody>
          <a:bodyPr/>
          <a:lstStyle/>
          <a:p>
            <a:r>
              <a:rPr lang="fr-CA" dirty="0" smtClean="0"/>
              <a:t>5. La confiance - L’estime de soi</a:t>
            </a:r>
            <a:endParaRPr lang="fr-CA" dirty="0"/>
          </a:p>
        </p:txBody>
      </p:sp>
      <p:sp>
        <p:nvSpPr>
          <p:cNvPr id="4" name="Espace réservé du texte 3"/>
          <p:cNvSpPr>
            <a:spLocks noGrp="1"/>
          </p:cNvSpPr>
          <p:nvPr>
            <p:ph type="body" sz="half" idx="2"/>
          </p:nvPr>
        </p:nvSpPr>
        <p:spPr>
          <a:xfrm>
            <a:off x="1037729" y="1731839"/>
            <a:ext cx="6586564" cy="2543948"/>
          </a:xfrm>
        </p:spPr>
        <p:txBody>
          <a:bodyPr>
            <a:noAutofit/>
          </a:bodyPr>
          <a:lstStyle/>
          <a:p>
            <a:r>
              <a:rPr lang="fr-CA" dirty="0" smtClean="0"/>
              <a:t>Un cours de cirque offert régulièrement laisse place à une variété de contenus et de matières.  Le </a:t>
            </a:r>
            <a:r>
              <a:rPr lang="fr-CA" b="1" dirty="0" smtClean="0"/>
              <a:t>Cirque social</a:t>
            </a:r>
            <a:r>
              <a:rPr lang="fr-CA" dirty="0" smtClean="0"/>
              <a:t> vise à créer l’estime de soi, le sentiment d’appartenance à un groupe et  le respect, et ce, à travers la pratique des arts du cirque dans un lieu sécuritaire.</a:t>
            </a:r>
          </a:p>
          <a:p>
            <a:r>
              <a:rPr lang="fr-CA" dirty="0" smtClean="0"/>
              <a:t>Permet aux personnes de reprendre leur vie en main et, en général, de réintégrer le milieu scolaire.</a:t>
            </a:r>
          </a:p>
          <a:p>
            <a:endParaRPr lang="fr-CA" dirty="0" smtClean="0"/>
          </a:p>
        </p:txBody>
      </p:sp>
      <p:pic>
        <p:nvPicPr>
          <p:cNvPr id="6" name="Espace réservé du contenu 5"/>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7792951" y="1731839"/>
            <a:ext cx="2126422" cy="2835229"/>
          </a:xfrm>
        </p:spPr>
      </p:pic>
      <p:pic>
        <p:nvPicPr>
          <p:cNvPr id="5" name="Espace réservé du contenu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19373" y="2548178"/>
            <a:ext cx="2028931" cy="3043397"/>
          </a:xfrm>
          <a:prstGeom prst="rect">
            <a:avLst/>
          </a:prstGeom>
        </p:spPr>
      </p:pic>
      <p:pic>
        <p:nvPicPr>
          <p:cNvPr id="7" name="Espace réservé du contenu 7"/>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699692" y="4518348"/>
            <a:ext cx="3219681" cy="2146454"/>
          </a:xfrm>
          <a:prstGeom prst="rect">
            <a:avLst/>
          </a:prstGeom>
        </p:spPr>
      </p:pic>
      <p:sp>
        <p:nvSpPr>
          <p:cNvPr id="3" name="ZoneTexte 2"/>
          <p:cNvSpPr txBox="1"/>
          <p:nvPr/>
        </p:nvSpPr>
        <p:spPr>
          <a:xfrm>
            <a:off x="1024128" y="3825398"/>
            <a:ext cx="5350192" cy="3023264"/>
          </a:xfrm>
          <a:prstGeom prst="rect">
            <a:avLst/>
          </a:prstGeom>
          <a:noFill/>
        </p:spPr>
        <p:txBody>
          <a:bodyPr wrap="square" rtlCol="0">
            <a:spAutoFit/>
          </a:bodyPr>
          <a:lstStyle/>
          <a:p>
            <a:pPr defTabSz="914400">
              <a:lnSpc>
                <a:spcPct val="108000"/>
              </a:lnSpc>
              <a:spcBef>
                <a:spcPts val="600"/>
              </a:spcBef>
              <a:spcAft>
                <a:spcPts val="200"/>
              </a:spcAft>
              <a:buClr>
                <a:schemeClr val="accent2"/>
              </a:buClr>
              <a:buSzPct val="100000"/>
            </a:pPr>
            <a:r>
              <a:rPr lang="fr-CA" sz="1600" dirty="0"/>
              <a:t>Pendant 2h par semaine durant toute l’année, les jeunes apprennent à surmonter leur peur, travaillent sur leur estime et la confiance, surtout envers l’autre, et ils apprennent à travailler en équipe avec respect. Certains jeunes adultes qui ne se démarquent pas </a:t>
            </a:r>
            <a:r>
              <a:rPr lang="fr-CA" sz="1600" dirty="0" smtClean="0"/>
              <a:t>académiquement </a:t>
            </a:r>
            <a:r>
              <a:rPr lang="fr-CA" sz="1600" dirty="0"/>
              <a:t>sont valorisés car ils se dépassent positivement dans divers disciplines de cirque, ce qui a un effet sur les autres cours ainsi que pour l’ensemble de l’équipe ou de leur classe.</a:t>
            </a:r>
          </a:p>
          <a:p>
            <a:endParaRPr lang="fr-CA" sz="1600" dirty="0"/>
          </a:p>
        </p:txBody>
      </p:sp>
    </p:spTree>
    <p:extLst>
      <p:ext uri="{BB962C8B-B14F-4D97-AF65-F5344CB8AC3E}">
        <p14:creationId xmlns:p14="http://schemas.microsoft.com/office/powerpoint/2010/main" xmlns="" val="28262091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ltDnDiag">
          <a:fgClr>
            <a:srgbClr val="92D050"/>
          </a:fgClr>
          <a:bgClr>
            <a:schemeClr val="bg1"/>
          </a:bgClr>
        </a:pattFill>
        <a:effectLst/>
      </p:bgPr>
    </p:bg>
    <p:spTree>
      <p:nvGrpSpPr>
        <p:cNvPr id="1" name=""/>
        <p:cNvGrpSpPr/>
        <p:nvPr/>
      </p:nvGrpSpPr>
      <p:grpSpPr>
        <a:xfrm>
          <a:off x="0" y="0"/>
          <a:ext cx="0" cy="0"/>
          <a:chOff x="0" y="0"/>
          <a:chExt cx="0" cy="0"/>
        </a:xfrm>
      </p:grpSpPr>
      <p:sp>
        <p:nvSpPr>
          <p:cNvPr id="6" name="Rectangle 5"/>
          <p:cNvSpPr/>
          <p:nvPr/>
        </p:nvSpPr>
        <p:spPr>
          <a:xfrm>
            <a:off x="0" y="0"/>
            <a:ext cx="121920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ctrTitle"/>
          </p:nvPr>
        </p:nvSpPr>
        <p:spPr/>
        <p:txBody>
          <a:bodyPr/>
          <a:lstStyle/>
          <a:p>
            <a:r>
              <a:rPr lang="fr-CA" dirty="0" smtClean="0"/>
              <a:t>Emmanuel </a:t>
            </a:r>
            <a:r>
              <a:rPr lang="fr-CA" dirty="0" err="1" smtClean="0"/>
              <a:t>Bochud</a:t>
            </a:r>
            <a:endParaRPr lang="fr-CA" dirty="0"/>
          </a:p>
        </p:txBody>
      </p:sp>
      <p:sp>
        <p:nvSpPr>
          <p:cNvPr id="3" name="Sous-titre 2"/>
          <p:cNvSpPr>
            <a:spLocks noGrp="1"/>
          </p:cNvSpPr>
          <p:nvPr>
            <p:ph type="subTitle" idx="1"/>
          </p:nvPr>
        </p:nvSpPr>
        <p:spPr/>
        <p:txBody>
          <a:bodyPr/>
          <a:lstStyle/>
          <a:p>
            <a:r>
              <a:rPr lang="fr-CA" dirty="0" smtClean="0"/>
              <a:t>Conseiller principale  en Formation – Cirque social</a:t>
            </a:r>
          </a:p>
          <a:p>
            <a:r>
              <a:rPr lang="fr-CA" dirty="0" smtClean="0"/>
              <a:t>Action social au Cirque du Soleil</a:t>
            </a:r>
            <a:endParaRPr lang="fr-CA" dirty="0"/>
          </a:p>
        </p:txBody>
      </p:sp>
      <p:sp>
        <p:nvSpPr>
          <p:cNvPr id="7" name="Titre 1"/>
          <p:cNvSpPr txBox="1">
            <a:spLocks/>
          </p:cNvSpPr>
          <p:nvPr/>
        </p:nvSpPr>
        <p:spPr>
          <a:xfrm>
            <a:off x="3366571" y="1554480"/>
            <a:ext cx="7772400" cy="1463040"/>
          </a:xfrm>
          <a:prstGeom prst="rect">
            <a:avLst/>
          </a:prstGeom>
        </p:spPr>
        <p:txBody>
          <a:bodyPr vert="horz" lIns="91440" tIns="45720" rIns="91440" bIns="45720" rtlCol="0" anchor="ctr">
            <a:normAutofit/>
          </a:bodyPr>
          <a:lstStyle>
            <a:lvl1pPr algn="r" defTabSz="914400" rtl="0" eaLnBrk="1" latinLnBrk="0" hangingPunct="1">
              <a:lnSpc>
                <a:spcPct val="80000"/>
              </a:lnSpc>
              <a:spcBef>
                <a:spcPct val="0"/>
              </a:spcBef>
              <a:buNone/>
              <a:defRPr sz="5000" kern="1200" cap="all" spc="200" baseline="0">
                <a:solidFill>
                  <a:schemeClr val="tx1">
                    <a:lumMod val="90000"/>
                    <a:lumOff val="10000"/>
                  </a:schemeClr>
                </a:solidFill>
                <a:latin typeface="+mj-lt"/>
                <a:ea typeface="+mj-ea"/>
                <a:cs typeface="+mj-cs"/>
              </a:defRPr>
            </a:lvl1pPr>
          </a:lstStyle>
          <a:p>
            <a:pPr algn="ctr"/>
            <a:r>
              <a:rPr lang="fr-CA" sz="2800" dirty="0" smtClean="0"/>
              <a:t>Partenaire officiel du programme de cirque social du cirque du soleil</a:t>
            </a:r>
            <a:endParaRPr lang="fr-CA" sz="2800" dirty="0"/>
          </a:p>
        </p:txBody>
      </p:sp>
      <p:pic>
        <p:nvPicPr>
          <p:cNvPr id="8" name="Image 7" descr="CDM_CDS_P2015_FR (2).png"/>
          <p:cNvPicPr>
            <a:picLocks noChangeAspect="1"/>
          </p:cNvPicPr>
          <p:nvPr/>
        </p:nvPicPr>
        <p:blipFill>
          <a:blip r:embed="rId2"/>
          <a:stretch>
            <a:fillRect/>
          </a:stretch>
        </p:blipFill>
        <p:spPr>
          <a:xfrm>
            <a:off x="0" y="187287"/>
            <a:ext cx="3503364" cy="3503364"/>
          </a:xfrm>
          <a:prstGeom prst="rect">
            <a:avLst/>
          </a:prstGeom>
        </p:spPr>
      </p:pic>
    </p:spTree>
    <p:extLst>
      <p:ext uri="{BB962C8B-B14F-4D97-AF65-F5344CB8AC3E}">
        <p14:creationId xmlns:p14="http://schemas.microsoft.com/office/powerpoint/2010/main" xmlns="" val="21820503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3430073" y="515155"/>
            <a:ext cx="5331855" cy="5899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Image 4" descr="CDS_LOGO_YEL_R.GIF"/>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a:xfrm>
            <a:off x="7440151" y="228603"/>
            <a:ext cx="3924300" cy="2463082"/>
          </a:xfrm>
          <a:prstGeom prst="rect">
            <a:avLst/>
          </a:prstGeom>
        </p:spPr>
      </p:pic>
    </p:spTree>
    <p:extLst>
      <p:ext uri="{BB962C8B-B14F-4D97-AF65-F5344CB8AC3E}">
        <p14:creationId xmlns:p14="http://schemas.microsoft.com/office/powerpoint/2010/main" xmlns="" val="313515059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é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xmlns="" name="Integral" id="{3577F8C9-A904-41D8-97D2-FD898F53F20E}" vid="{090DCB5F-146D-478A-852A-34B16FE9F3A8}"/>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779</TotalTime>
  <Words>1255</Words>
  <Application>Microsoft Office PowerPoint</Application>
  <PresentationFormat>Personnalisé</PresentationFormat>
  <Paragraphs>152</Paragraphs>
  <Slides>18</Slides>
  <Notes>2</Notes>
  <HiddenSlides>0</HiddenSlides>
  <MMClips>0</MMClips>
  <ScaleCrop>false</ScaleCrop>
  <HeadingPairs>
    <vt:vector size="4" baseType="variant">
      <vt:variant>
        <vt:lpstr>Thème</vt:lpstr>
      </vt:variant>
      <vt:variant>
        <vt:i4>2</vt:i4>
      </vt:variant>
      <vt:variant>
        <vt:lpstr>Titres des diapositives</vt:lpstr>
      </vt:variant>
      <vt:variant>
        <vt:i4>18</vt:i4>
      </vt:variant>
    </vt:vector>
  </HeadingPairs>
  <TitlesOfParts>
    <vt:vector size="20" baseType="lpstr">
      <vt:lpstr>Intégral</vt:lpstr>
      <vt:lpstr>1_Thème Office</vt:lpstr>
      <vt:lpstr>Cirque social formation aux adultes</vt:lpstr>
      <vt:lpstr>Index</vt:lpstr>
      <vt:lpstr>1. Définition du cirque social  </vt:lpstr>
      <vt:lpstr>2.Cirque social aux îles de la Madeleine</vt:lpstr>
      <vt:lpstr>3. Équipe d’entraîneurs et D’intervenants</vt:lpstr>
      <vt:lpstr>4. Code d’éthique du cirque social </vt:lpstr>
      <vt:lpstr>5. La confiance - L’estime de soi</vt:lpstr>
      <vt:lpstr>Emmanuel Bochud</vt:lpstr>
      <vt:lpstr>Diapositive 9</vt:lpstr>
      <vt:lpstr>Diapositive 10</vt:lpstr>
      <vt:lpstr> </vt:lpstr>
      <vt:lpstr>Diapositive 12</vt:lpstr>
      <vt:lpstr>Diapositive 13</vt:lpstr>
      <vt:lpstr>Projet FOMIN</vt:lpstr>
      <vt:lpstr>7. Les objectifs des différentes disciplines de cirque</vt:lpstr>
      <vt:lpstr>8. Formation aux adultes</vt:lpstr>
      <vt:lpstr>9. Vidéo du cirque social DE la formation aux adultes</vt:lpstr>
      <vt:lpstr>Atelier de cirque social à l’aqifga 2015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dc:title>
  <dc:creator>utilisateur1</dc:creator>
  <cp:lastModifiedBy>Danielle Gilbert</cp:lastModifiedBy>
  <cp:revision>133</cp:revision>
  <dcterms:created xsi:type="dcterms:W3CDTF">2014-11-19T14:35:43Z</dcterms:created>
  <dcterms:modified xsi:type="dcterms:W3CDTF">2015-06-17T19:41:19Z</dcterms:modified>
</cp:coreProperties>
</file>