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3"/>
  </p:notesMasterIdLst>
  <p:sldIdLst>
    <p:sldId id="256" r:id="rId2"/>
    <p:sldId id="277" r:id="rId3"/>
    <p:sldId id="258" r:id="rId4"/>
    <p:sldId id="259" r:id="rId5"/>
    <p:sldId id="260" r:id="rId6"/>
    <p:sldId id="265" r:id="rId7"/>
    <p:sldId id="276" r:id="rId8"/>
    <p:sldId id="266" r:id="rId9"/>
    <p:sldId id="267" r:id="rId10"/>
    <p:sldId id="268" r:id="rId11"/>
    <p:sldId id="270" r:id="rId12"/>
    <p:sldId id="269" r:id="rId13"/>
    <p:sldId id="261" r:id="rId14"/>
    <p:sldId id="271" r:id="rId15"/>
    <p:sldId id="274" r:id="rId16"/>
    <p:sldId id="275" r:id="rId17"/>
    <p:sldId id="262" r:id="rId18"/>
    <p:sldId id="264" r:id="rId19"/>
    <p:sldId id="257" r:id="rId20"/>
    <p:sldId id="273" r:id="rId21"/>
    <p:sldId id="263" r:id="rId22"/>
  </p:sldIdLst>
  <p:sldSz cx="9144000" cy="6858000" type="screen4x3"/>
  <p:notesSz cx="6858000" cy="9144000"/>
  <p:defaultTextStyle>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5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CA"/>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0337857-3EAF-4CA4-97B0-E66C8DB37422}" type="datetimeFigureOut">
              <a:rPr lang="fr-CA"/>
              <a:pPr>
                <a:defRPr/>
              </a:pPr>
              <a:t>2014-04-15</a:t>
            </a:fld>
            <a:endParaRPr lang="fr-CA"/>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CA"/>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30B703-632B-456D-AED6-C6C91CF5E0E1}" type="slidenum">
              <a:rPr lang="fr-CA"/>
              <a:pPr>
                <a:defRPr/>
              </a:pPr>
              <a:t>‹N°›</a:t>
            </a:fld>
            <a:endParaRPr lang="fr-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a:ln/>
        </p:spPr>
      </p:sp>
      <p:sp>
        <p:nvSpPr>
          <p:cNvPr id="16386" name="Espace réservé des commentaires 2"/>
          <p:cNvSpPr>
            <a:spLocks noGrp="1"/>
          </p:cNvSpPr>
          <p:nvPr>
            <p:ph type="body" idx="1"/>
          </p:nvPr>
        </p:nvSpPr>
        <p:spPr>
          <a:noFill/>
          <a:ln/>
        </p:spPr>
        <p:txBody>
          <a:bodyPr/>
          <a:lstStyle/>
          <a:p>
            <a:pPr eaLnBrk="1" hangingPunct="1">
              <a:spcBef>
                <a:spcPct val="0"/>
              </a:spcBef>
            </a:pPr>
            <a:r>
              <a:rPr lang="fr-CA" smtClean="0"/>
              <a:t>Siegfried E. Engelmann est un philosophe et un chercheur qui a dévoué 40 ans de sa vie à l’éducation.  Il est à l’origine de la pédagogie explicite.  (1960 aux États-Unis)  De 1968 à 1995, l’étude portait sur 9 approches pédagogiques qui impliquait 70 000 élèves de 180 écoles de tous milieux.  De loin, le modèle le plus performant était la pratique pédagogique explicite et structurée par rapport à l’estime de soi entre autre (connaissances de base et savoir-faire).</a:t>
            </a:r>
          </a:p>
          <a:p>
            <a:pPr eaLnBrk="1" hangingPunct="1">
              <a:spcBef>
                <a:spcPct val="0"/>
              </a:spcBef>
            </a:pPr>
            <a:endParaRPr lang="fr-CA" smtClean="0"/>
          </a:p>
          <a:p>
            <a:pPr eaLnBrk="1" hangingPunct="1">
              <a:spcBef>
                <a:spcPct val="0"/>
              </a:spcBef>
            </a:pPr>
            <a:r>
              <a:rPr lang="fr-CA" smtClean="0"/>
              <a:t>Depuis longtemps, on mise beaucoup sur la persévérance scolaire.  Malgré nos efforts, plusieurs élèves sont échapés du système scolaire (on parle environ de 1 sur 3 élèves).  Suite à ces résultats peu reluisants, le gouvernement a décidé d’agir prioritairement auprès de la clientèle qui menace davantage d’abandonner l’école: les élèves présentant des troubles de comportement, car c’est surtout ces élèves qui s’avéreront peu persévérants à l’école.  Donc, dans l’optique de répondre à ce besoin, des chercheurs se sont penchés sur un système de prévention des difficultés comportementales.</a:t>
            </a:r>
          </a:p>
        </p:txBody>
      </p:sp>
      <p:sp>
        <p:nvSpPr>
          <p:cNvPr id="16387"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12267A8-0AF2-4826-92F4-1D1A59553A10}" type="slidenum">
              <a:rPr lang="fr-CA" sz="1200">
                <a:latin typeface="Calibri" pitchFamily="34" charset="0"/>
              </a:rPr>
              <a:pPr algn="r"/>
              <a:t>2</a:t>
            </a:fld>
            <a:endParaRPr lang="fr-CA"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a:xfrm>
            <a:off x="1371600" y="1143000"/>
            <a:ext cx="4114800" cy="3086100"/>
          </a:xfrm>
          <a:ln/>
        </p:spPr>
      </p:sp>
      <p:sp>
        <p:nvSpPr>
          <p:cNvPr id="22530" name="Espace réservé des commentaires 2"/>
          <p:cNvSpPr>
            <a:spLocks noGrp="1"/>
          </p:cNvSpPr>
          <p:nvPr>
            <p:ph type="body" idx="1"/>
          </p:nvPr>
        </p:nvSpPr>
        <p:spPr>
          <a:xfrm>
            <a:off x="685800" y="4400550"/>
            <a:ext cx="5486400" cy="3600450"/>
          </a:xfrm>
          <a:noFill/>
          <a:ln/>
        </p:spPr>
        <p:txBody>
          <a:bodyPr/>
          <a:lstStyle/>
          <a:p>
            <a:pPr eaLnBrk="1" hangingPunct="1">
              <a:spcBef>
                <a:spcPct val="0"/>
              </a:spcBef>
            </a:pPr>
            <a:r>
              <a:rPr lang="fr-CA" smtClean="0"/>
              <a:t>Dans la même ordre d’idée, Baddeley (1986) démontre que pour mémoriser ou traiter une information dans la mémoire de travail, nous avons besoin d’effectuer de la </a:t>
            </a:r>
            <a:r>
              <a:rPr lang="fr-CA" b="1" smtClean="0"/>
              <a:t>répétition</a:t>
            </a:r>
            <a:r>
              <a:rPr lang="fr-CA" smtClean="0"/>
              <a:t> en plus de devoir </a:t>
            </a:r>
            <a:r>
              <a:rPr lang="fr-CA" b="1" smtClean="0"/>
              <a:t>récupération</a:t>
            </a:r>
            <a:r>
              <a:rPr lang="fr-CA" smtClean="0"/>
              <a:t> des informations stockées dans la mémoire à long terme afin de traiter adéquatement les données à court terme. Ce principe illustre bien que la mémoire de travail est </a:t>
            </a:r>
            <a:r>
              <a:rPr lang="fr-CA" b="1" smtClean="0"/>
              <a:t>associative et reconstructive</a:t>
            </a:r>
            <a:r>
              <a:rPr lang="fr-CA" smtClean="0"/>
              <a:t>. </a:t>
            </a:r>
          </a:p>
        </p:txBody>
      </p:sp>
      <p:sp>
        <p:nvSpPr>
          <p:cNvPr id="22531" name="Espace réservé du numéro de diapositive 3"/>
          <p:cNvSpPr txBox="1">
            <a:spLocks noGrp="1"/>
          </p:cNvSpPr>
          <p:nvPr/>
        </p:nvSpPr>
        <p:spPr bwMode="auto">
          <a:xfrm>
            <a:off x="3884613" y="8685213"/>
            <a:ext cx="2971800" cy="458787"/>
          </a:xfrm>
          <a:prstGeom prst="rect">
            <a:avLst/>
          </a:prstGeom>
          <a:noFill/>
          <a:ln w="9525">
            <a:noFill/>
            <a:miter lim="800000"/>
            <a:headEnd/>
            <a:tailEnd/>
          </a:ln>
        </p:spPr>
        <p:txBody>
          <a:bodyPr anchor="b"/>
          <a:lstStyle/>
          <a:p>
            <a:pPr algn="r"/>
            <a:fld id="{02997B01-4FE1-4E3C-A93E-407EBE80F5B2}" type="slidenum">
              <a:rPr lang="fr-CA" sz="1200"/>
              <a:pPr algn="r"/>
              <a:t>7</a:t>
            </a:fld>
            <a:endParaRPr lang="fr-C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Freeform 7"/>
          <p:cNvSpPr>
            <a:spLocks noChangeAspect="1" noEditPoints="1"/>
          </p:cNvSpPr>
          <p:nvPr/>
        </p:nvSpPr>
        <p:spPr bwMode="auto">
          <a:xfrm>
            <a:off x="838200" y="1762125"/>
            <a:ext cx="2522538" cy="5095875"/>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a:lstStyle/>
          <a:p>
            <a:pPr fontAlgn="auto">
              <a:spcBef>
                <a:spcPts val="0"/>
              </a:spcBef>
              <a:spcAft>
                <a:spcPts val="0"/>
              </a:spcAft>
              <a:defRPr/>
            </a:pPr>
            <a:endParaRPr lang="en-US" sz="1800">
              <a:latin typeface="+mn-lt"/>
            </a:endParaRPr>
          </a:p>
        </p:txBody>
      </p:sp>
      <p:sp>
        <p:nvSpPr>
          <p:cNvPr id="6" name="Freeform 7"/>
          <p:cNvSpPr>
            <a:spLocks noChangeAspect="1" noEditPoints="1"/>
          </p:cNvSpPr>
          <p:nvPr/>
        </p:nvSpPr>
        <p:spPr bwMode="auto">
          <a:xfrm>
            <a:off x="838200" y="1762125"/>
            <a:ext cx="2522538" cy="5095875"/>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a:lstStyle/>
          <a:p>
            <a:pPr fontAlgn="auto">
              <a:spcBef>
                <a:spcPts val="0"/>
              </a:spcBef>
              <a:spcAft>
                <a:spcPts val="0"/>
              </a:spcAft>
              <a:defRPr/>
            </a:pPr>
            <a:endParaRPr lang="en-US" sz="1800">
              <a:latin typeface="+mn-lt"/>
            </a:endParaRPr>
          </a:p>
        </p:txBody>
      </p:sp>
      <p:sp>
        <p:nvSpPr>
          <p:cNvPr id="7" name="Freeform 7"/>
          <p:cNvSpPr>
            <a:spLocks noChangeAspect="1" noEditPoints="1"/>
          </p:cNvSpPr>
          <p:nvPr/>
        </p:nvSpPr>
        <p:spPr bwMode="auto">
          <a:xfrm>
            <a:off x="838200" y="1762125"/>
            <a:ext cx="2522538" cy="5095875"/>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a:lstStyle/>
          <a:p>
            <a:pPr fontAlgn="auto">
              <a:spcBef>
                <a:spcPts val="0"/>
              </a:spcBef>
              <a:spcAft>
                <a:spcPts val="0"/>
              </a:spcAft>
              <a:defRPr/>
            </a:pPr>
            <a:endParaRPr lang="en-US" sz="1800">
              <a:latin typeface="+mn-lt"/>
            </a:endParaRPr>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fr-FR" smtClean="0"/>
              <a:t>Modifiez le style du titre</a:t>
            </a:r>
            <a:endParaRPr lang="en-US" dirty="0"/>
          </a:p>
        </p:txBody>
      </p:sp>
      <p:sp>
        <p:nvSpPr>
          <p:cNvPr id="8" name="Date Placeholder 3"/>
          <p:cNvSpPr>
            <a:spLocks noGrp="1"/>
          </p:cNvSpPr>
          <p:nvPr>
            <p:ph type="dt" sz="half" idx="10"/>
          </p:nvPr>
        </p:nvSpPr>
        <p:spPr/>
        <p:txBody>
          <a:bodyPr/>
          <a:lstStyle>
            <a:lvl1pPr>
              <a:defRPr>
                <a:solidFill>
                  <a:schemeClr val="bg2"/>
                </a:solidFill>
              </a:defRPr>
            </a:lvl1pPr>
          </a:lstStyle>
          <a:p>
            <a:pPr>
              <a:defRPr/>
            </a:pPr>
            <a:fld id="{9F5A703E-0425-4627-B3F8-10680708A491}" type="datetimeFigureOut">
              <a:rPr lang="fr-FR"/>
              <a:pPr>
                <a:defRPr/>
              </a:pPr>
              <a:t>15/04/2014</a:t>
            </a:fld>
            <a:endParaRPr lang="fr-FR"/>
          </a:p>
        </p:txBody>
      </p:sp>
      <p:sp>
        <p:nvSpPr>
          <p:cNvPr id="9" name="Footer Placeholder 4"/>
          <p:cNvSpPr>
            <a:spLocks noGrp="1"/>
          </p:cNvSpPr>
          <p:nvPr>
            <p:ph type="ftr" sz="quarter" idx="11"/>
          </p:nvPr>
        </p:nvSpPr>
        <p:spPr/>
        <p:txBody>
          <a:bodyPr/>
          <a:lstStyle>
            <a:lvl1pPr>
              <a:defRPr/>
            </a:lvl1pPr>
          </a:lstStyle>
          <a:p>
            <a:pPr>
              <a:defRPr/>
            </a:pPr>
            <a:endParaRPr lang="fr-FR"/>
          </a:p>
        </p:txBody>
      </p:sp>
      <p:sp>
        <p:nvSpPr>
          <p:cNvPr id="11" name="Slide Number Placeholder 5"/>
          <p:cNvSpPr>
            <a:spLocks noGrp="1"/>
          </p:cNvSpPr>
          <p:nvPr>
            <p:ph type="sldNum" sz="quarter" idx="12"/>
          </p:nvPr>
        </p:nvSpPr>
        <p:spPr/>
        <p:txBody>
          <a:bodyPr/>
          <a:lstStyle>
            <a:lvl1pPr>
              <a:defRPr/>
            </a:lvl1pPr>
          </a:lstStyle>
          <a:p>
            <a:pPr>
              <a:defRPr/>
            </a:pPr>
            <a:fld id="{6747BD48-BFA4-41B1-A1D4-B7B403161754}"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3BCD7C16-4EEA-4BEE-9252-8A24A8CFD6A2}" type="datetimeFigureOut">
              <a:rPr lang="fr-FR"/>
              <a:pPr>
                <a:defRPr/>
              </a:pPr>
              <a:t>15/04/2014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E4E526F-913A-4352-A46C-35407785B6D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87B38BE1-0614-44F3-B280-DB49A1E48D5E}" type="datetimeFigureOut">
              <a:rPr lang="fr-FR"/>
              <a:pPr>
                <a:defRPr/>
              </a:pPr>
              <a:t>15/04/2014</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8C23B64-1838-419B-B886-1A93DEF722A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Freeform 8"/>
          <p:cNvSpPr>
            <a:spLocks noChangeAspect="1" noEditPoints="1"/>
          </p:cNvSpPr>
          <p:nvPr/>
        </p:nvSpPr>
        <p:spPr bwMode="auto">
          <a:xfrm>
            <a:off x="5489575" y="0"/>
            <a:ext cx="3394075"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a:lstStyle/>
          <a:p>
            <a:pPr fontAlgn="auto">
              <a:spcBef>
                <a:spcPts val="0"/>
              </a:spcBef>
              <a:spcAft>
                <a:spcPts val="0"/>
              </a:spcAft>
              <a:defRPr/>
            </a:pPr>
            <a:endParaRPr lang="en-US" sz="1800">
              <a:latin typeface="+mn-lt"/>
            </a:endParaRPr>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fr-FR" smtClean="0"/>
              <a:t>Modifiez le style du titre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4"/>
          </p:nvPr>
        </p:nvSpPr>
        <p:spPr/>
        <p:txBody>
          <a:bodyPr/>
          <a:lstStyle>
            <a:lvl1pPr>
              <a:defRPr/>
            </a:lvl1pPr>
          </a:lstStyle>
          <a:p>
            <a:pPr>
              <a:defRPr/>
            </a:pPr>
            <a:fld id="{ABD36E06-7B0D-461B-9970-C097F8078B15}" type="datetimeFigureOut">
              <a:rPr lang="fr-FR"/>
              <a:pPr>
                <a:defRPr/>
              </a:pPr>
              <a:t>15/04/2014</a:t>
            </a:fld>
            <a:endParaRPr lang="fr-FR"/>
          </a:p>
        </p:txBody>
      </p:sp>
      <p:sp>
        <p:nvSpPr>
          <p:cNvPr id="6" name="Footer Placeholder 4"/>
          <p:cNvSpPr>
            <a:spLocks noGrp="1"/>
          </p:cNvSpPr>
          <p:nvPr>
            <p:ph type="ftr" sz="quarter" idx="15"/>
          </p:nvPr>
        </p:nvSpPr>
        <p:spPr/>
        <p:txBody>
          <a:bodyPr/>
          <a:lstStyle>
            <a:lvl1pPr>
              <a:defRPr/>
            </a:lvl1pPr>
          </a:lstStyle>
          <a:p>
            <a:pPr>
              <a:defRPr/>
            </a:pPr>
            <a:endParaRPr lang="fr-FR"/>
          </a:p>
        </p:txBody>
      </p:sp>
      <p:sp>
        <p:nvSpPr>
          <p:cNvPr id="7" name="Slide Number Placeholder 5"/>
          <p:cNvSpPr>
            <a:spLocks noGrp="1"/>
          </p:cNvSpPr>
          <p:nvPr>
            <p:ph type="sldNum" sz="quarter" idx="16"/>
          </p:nvPr>
        </p:nvSpPr>
        <p:spPr/>
        <p:txBody>
          <a:bodyPr/>
          <a:lstStyle>
            <a:lvl1pPr>
              <a:defRPr/>
            </a:lvl1pPr>
          </a:lstStyle>
          <a:p>
            <a:pPr>
              <a:defRPr/>
            </a:pPr>
            <a:fld id="{0EE14B6C-1882-43D8-96AA-6AEAAA10422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Freeform 7"/>
          <p:cNvSpPr>
            <a:spLocks noChangeAspect="1" noEditPoints="1"/>
          </p:cNvSpPr>
          <p:nvPr/>
        </p:nvSpPr>
        <p:spPr bwMode="auto">
          <a:xfrm>
            <a:off x="34925" y="136525"/>
            <a:ext cx="3325813" cy="6721475"/>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a:lstStyle/>
          <a:p>
            <a:pPr fontAlgn="auto">
              <a:spcBef>
                <a:spcPts val="0"/>
              </a:spcBef>
              <a:spcAft>
                <a:spcPts val="0"/>
              </a:spcAft>
              <a:defRPr/>
            </a:pPr>
            <a:endParaRPr lang="en-US" sz="1800" dirty="0">
              <a:latin typeface="+mn-lt"/>
            </a:endParaRPr>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fr-FR" smtClean="0"/>
              <a:t>Modifiez le style du titre</a:t>
            </a:r>
            <a:endParaRPr lang="en-US" dirty="0"/>
          </a:p>
        </p:txBody>
      </p:sp>
      <p:sp>
        <p:nvSpPr>
          <p:cNvPr id="6" name="Date Placeholder 3"/>
          <p:cNvSpPr>
            <a:spLocks noGrp="1"/>
          </p:cNvSpPr>
          <p:nvPr>
            <p:ph type="dt" sz="half" idx="10"/>
          </p:nvPr>
        </p:nvSpPr>
        <p:spPr/>
        <p:txBody>
          <a:bodyPr/>
          <a:lstStyle>
            <a:lvl1pPr>
              <a:defRPr>
                <a:solidFill>
                  <a:schemeClr val="bg2"/>
                </a:solidFill>
              </a:defRPr>
            </a:lvl1pPr>
          </a:lstStyle>
          <a:p>
            <a:pPr>
              <a:defRPr/>
            </a:pPr>
            <a:fld id="{F3A450DD-3456-48F8-A341-66BE19C721AC}" type="datetimeFigureOut">
              <a:rPr lang="fr-FR"/>
              <a:pPr>
                <a:defRPr/>
              </a:pPr>
              <a:t>15/04/2014</a:t>
            </a:fld>
            <a:endParaRPr lang="fr-FR"/>
          </a:p>
        </p:txBody>
      </p:sp>
      <p:sp>
        <p:nvSpPr>
          <p:cNvPr id="7" name="Footer Placeholder 4"/>
          <p:cNvSpPr>
            <a:spLocks noGrp="1"/>
          </p:cNvSpPr>
          <p:nvPr>
            <p:ph type="ftr" sz="quarter" idx="11"/>
          </p:nvPr>
        </p:nvSpPr>
        <p:spPr/>
        <p:txBody>
          <a:bodyPr/>
          <a:lstStyle>
            <a:lvl1pPr>
              <a:defRPr/>
            </a:lvl1pPr>
          </a:lstStyle>
          <a:p>
            <a:pPr>
              <a:defRPr/>
            </a:pPr>
            <a:endParaRPr lang="fr-FR"/>
          </a:p>
        </p:txBody>
      </p:sp>
      <p:sp>
        <p:nvSpPr>
          <p:cNvPr id="8" name="Slide Number Placeholder 5"/>
          <p:cNvSpPr>
            <a:spLocks noGrp="1"/>
          </p:cNvSpPr>
          <p:nvPr>
            <p:ph type="sldNum" sz="quarter" idx="12"/>
          </p:nvPr>
        </p:nvSpPr>
        <p:spPr/>
        <p:txBody>
          <a:bodyPr/>
          <a:lstStyle>
            <a:lvl1pPr>
              <a:defRPr/>
            </a:lvl1pPr>
          </a:lstStyle>
          <a:p>
            <a:pPr>
              <a:defRPr/>
            </a:pPr>
            <a:fld id="{3F6BDF18-EF2D-43BE-B590-7C3C7DDB3D0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fr-FR" smtClean="0"/>
              <a:t>Modifiez le style du titre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3"/>
          <p:cNvSpPr>
            <a:spLocks noGrp="1"/>
          </p:cNvSpPr>
          <p:nvPr>
            <p:ph type="dt" sz="half" idx="15"/>
          </p:nvPr>
        </p:nvSpPr>
        <p:spPr/>
        <p:txBody>
          <a:bodyPr/>
          <a:lstStyle>
            <a:lvl1pPr>
              <a:defRPr/>
            </a:lvl1pPr>
          </a:lstStyle>
          <a:p>
            <a:pPr>
              <a:defRPr/>
            </a:pPr>
            <a:fld id="{A16241C6-5069-417D-98B2-E686A963D590}" type="datetimeFigureOut">
              <a:rPr lang="fr-FR"/>
              <a:pPr>
                <a:defRPr/>
              </a:pPr>
              <a:t>15/04/2014</a:t>
            </a:fld>
            <a:endParaRPr lang="fr-FR"/>
          </a:p>
        </p:txBody>
      </p:sp>
      <p:sp>
        <p:nvSpPr>
          <p:cNvPr id="6" name="Footer Placeholder 4"/>
          <p:cNvSpPr>
            <a:spLocks noGrp="1"/>
          </p:cNvSpPr>
          <p:nvPr>
            <p:ph type="ftr" sz="quarter" idx="16"/>
          </p:nvPr>
        </p:nvSpPr>
        <p:spPr/>
        <p:txBody>
          <a:bodyPr/>
          <a:lstStyle>
            <a:lvl1pPr>
              <a:defRPr/>
            </a:lvl1pPr>
          </a:lstStyle>
          <a:p>
            <a:pPr>
              <a:defRPr/>
            </a:pPr>
            <a:endParaRPr lang="fr-FR"/>
          </a:p>
        </p:txBody>
      </p:sp>
      <p:sp>
        <p:nvSpPr>
          <p:cNvPr id="7" name="Slide Number Placeholder 5"/>
          <p:cNvSpPr>
            <a:spLocks noGrp="1"/>
          </p:cNvSpPr>
          <p:nvPr>
            <p:ph type="sldNum" sz="quarter" idx="17"/>
          </p:nvPr>
        </p:nvSpPr>
        <p:spPr/>
        <p:txBody>
          <a:bodyPr/>
          <a:lstStyle>
            <a:lvl1pPr>
              <a:defRPr/>
            </a:lvl1pPr>
          </a:lstStyle>
          <a:p>
            <a:pPr>
              <a:defRPr/>
            </a:pPr>
            <a:fld id="{28BDB485-312F-41D6-85F8-A4FCB19E0B04}"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fr-FR" smtClean="0"/>
              <a:t>Modifiez le style du titre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3"/>
          <p:cNvSpPr>
            <a:spLocks noGrp="1"/>
          </p:cNvSpPr>
          <p:nvPr>
            <p:ph type="dt" sz="half" idx="16"/>
          </p:nvPr>
        </p:nvSpPr>
        <p:spPr/>
        <p:txBody>
          <a:bodyPr/>
          <a:lstStyle>
            <a:lvl1pPr>
              <a:defRPr/>
            </a:lvl1pPr>
          </a:lstStyle>
          <a:p>
            <a:pPr>
              <a:defRPr/>
            </a:pPr>
            <a:fld id="{B892F593-7560-407B-A4A8-3692087B60BF}" type="datetimeFigureOut">
              <a:rPr lang="fr-FR"/>
              <a:pPr>
                <a:defRPr/>
              </a:pPr>
              <a:t>15/04/2014</a:t>
            </a:fld>
            <a:endParaRPr lang="fr-FR"/>
          </a:p>
        </p:txBody>
      </p:sp>
      <p:sp>
        <p:nvSpPr>
          <p:cNvPr id="8" name="Footer Placeholder 4"/>
          <p:cNvSpPr>
            <a:spLocks noGrp="1"/>
          </p:cNvSpPr>
          <p:nvPr>
            <p:ph type="ftr" sz="quarter" idx="17"/>
          </p:nvPr>
        </p:nvSpPr>
        <p:spPr/>
        <p:txBody>
          <a:bodyPr/>
          <a:lstStyle>
            <a:lvl1pPr>
              <a:defRPr/>
            </a:lvl1pPr>
          </a:lstStyle>
          <a:p>
            <a:pPr>
              <a:defRPr/>
            </a:pPr>
            <a:endParaRPr lang="fr-FR"/>
          </a:p>
        </p:txBody>
      </p:sp>
      <p:sp>
        <p:nvSpPr>
          <p:cNvPr id="9" name="Slide Number Placeholder 5"/>
          <p:cNvSpPr>
            <a:spLocks noGrp="1"/>
          </p:cNvSpPr>
          <p:nvPr>
            <p:ph type="sldNum" sz="quarter" idx="18"/>
          </p:nvPr>
        </p:nvSpPr>
        <p:spPr/>
        <p:txBody>
          <a:bodyPr/>
          <a:lstStyle>
            <a:lvl1pPr>
              <a:defRPr/>
            </a:lvl1pPr>
          </a:lstStyle>
          <a:p>
            <a:pPr>
              <a:defRPr/>
            </a:pPr>
            <a:fld id="{A614BB15-1A3F-422E-A1D4-57E7DF816DE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fr-FR" smtClean="0"/>
              <a:t>Modifiez le style du titre</a:t>
            </a:r>
            <a:endParaRPr lang="en-US" dirty="0"/>
          </a:p>
        </p:txBody>
      </p:sp>
      <p:sp>
        <p:nvSpPr>
          <p:cNvPr id="3" name="Date Placeholder 3"/>
          <p:cNvSpPr>
            <a:spLocks noGrp="1"/>
          </p:cNvSpPr>
          <p:nvPr>
            <p:ph type="dt" sz="half" idx="10"/>
          </p:nvPr>
        </p:nvSpPr>
        <p:spPr/>
        <p:txBody>
          <a:bodyPr/>
          <a:lstStyle>
            <a:lvl1pPr>
              <a:defRPr/>
            </a:lvl1pPr>
          </a:lstStyle>
          <a:p>
            <a:pPr>
              <a:defRPr/>
            </a:pPr>
            <a:fld id="{0F2CAA9B-35D7-4F02-BA21-89614CE007A1}" type="datetimeFigureOut">
              <a:rPr lang="fr-FR"/>
              <a:pPr>
                <a:defRPr/>
              </a:pPr>
              <a:t>15/04/2014</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1A6880D0-0F15-4F3F-A4DA-2203F9D9C9B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54504D-2C49-47E5-9E5C-80F9A3FD64B6}" type="datetimeFigureOut">
              <a:rPr lang="fr-FR"/>
              <a:pPr>
                <a:defRPr/>
              </a:pPr>
              <a:t>15/04/2014</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836F9128-99FF-44F8-BD99-E9AE970C8AC4}"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Rectangle 7"/>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fr-FR" smtClean="0"/>
              <a:t>Modifiez le style du titre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6" name="Date Placeholder 4"/>
          <p:cNvSpPr>
            <a:spLocks noGrp="1"/>
          </p:cNvSpPr>
          <p:nvPr>
            <p:ph type="dt" sz="half" idx="15"/>
          </p:nvPr>
        </p:nvSpPr>
        <p:spPr/>
        <p:txBody>
          <a:bodyPr/>
          <a:lstStyle>
            <a:lvl1pPr>
              <a:defRPr>
                <a:solidFill>
                  <a:schemeClr val="bg2"/>
                </a:solidFill>
              </a:defRPr>
            </a:lvl1pPr>
          </a:lstStyle>
          <a:p>
            <a:pPr>
              <a:defRPr/>
            </a:pPr>
            <a:fld id="{01270023-2A42-4303-BB44-8D5230E69094}" type="datetimeFigureOut">
              <a:rPr lang="fr-FR"/>
              <a:pPr>
                <a:defRPr/>
              </a:pPr>
              <a:t>15/04/2014</a:t>
            </a:fld>
            <a:endParaRPr lang="fr-FR"/>
          </a:p>
        </p:txBody>
      </p:sp>
      <p:sp>
        <p:nvSpPr>
          <p:cNvPr id="7" name="Footer Placeholder 5"/>
          <p:cNvSpPr>
            <a:spLocks noGrp="1"/>
          </p:cNvSpPr>
          <p:nvPr>
            <p:ph type="ftr" sz="quarter" idx="16"/>
          </p:nvPr>
        </p:nvSpPr>
        <p:spPr/>
        <p:txBody>
          <a:bodyPr/>
          <a:lstStyle>
            <a:lvl1pPr>
              <a:defRPr/>
            </a:lvl1pPr>
          </a:lstStyle>
          <a:p>
            <a:pPr>
              <a:defRPr/>
            </a:pPr>
            <a:endParaRPr lang="fr-FR"/>
          </a:p>
        </p:txBody>
      </p:sp>
      <p:sp>
        <p:nvSpPr>
          <p:cNvPr id="8" name="Slide Number Placeholder 6"/>
          <p:cNvSpPr>
            <a:spLocks noGrp="1"/>
          </p:cNvSpPr>
          <p:nvPr>
            <p:ph type="sldNum" sz="quarter" idx="17"/>
          </p:nvPr>
        </p:nvSpPr>
        <p:spPr/>
        <p:txBody>
          <a:bodyPr/>
          <a:lstStyle>
            <a:lvl1pPr>
              <a:defRPr/>
            </a:lvl1pPr>
          </a:lstStyle>
          <a:p>
            <a:pPr>
              <a:defRPr/>
            </a:pPr>
            <a:fld id="{C4617DB9-2760-49AC-8572-5C2B72043A4C}"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Rectangle 12"/>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fr-FR" smtClean="0"/>
              <a:t>Modifiez le style du titre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fr-FR" smtClean="0"/>
              <a:t>Modifiez les styles du texte du masque</a:t>
            </a:r>
          </a:p>
        </p:txBody>
      </p:sp>
      <p:sp>
        <p:nvSpPr>
          <p:cNvPr id="6" name="Date Placeholder 4"/>
          <p:cNvSpPr>
            <a:spLocks noGrp="1"/>
          </p:cNvSpPr>
          <p:nvPr>
            <p:ph type="dt" sz="half" idx="14"/>
          </p:nvPr>
        </p:nvSpPr>
        <p:spPr/>
        <p:txBody>
          <a:bodyPr/>
          <a:lstStyle>
            <a:lvl1pPr>
              <a:defRPr>
                <a:solidFill>
                  <a:schemeClr val="bg2"/>
                </a:solidFill>
              </a:defRPr>
            </a:lvl1pPr>
          </a:lstStyle>
          <a:p>
            <a:pPr>
              <a:defRPr/>
            </a:pPr>
            <a:fld id="{49917B8D-9DC0-4E7C-8BE9-917C4FFF5C38}" type="datetimeFigureOut">
              <a:rPr lang="fr-FR"/>
              <a:pPr>
                <a:defRPr/>
              </a:pPr>
              <a:t>15/04/2014</a:t>
            </a:fld>
            <a:endParaRPr lang="fr-FR"/>
          </a:p>
        </p:txBody>
      </p:sp>
      <p:sp>
        <p:nvSpPr>
          <p:cNvPr id="7" name="Footer Placeholder 5"/>
          <p:cNvSpPr>
            <a:spLocks noGrp="1"/>
          </p:cNvSpPr>
          <p:nvPr>
            <p:ph type="ftr" sz="quarter" idx="15"/>
          </p:nvPr>
        </p:nvSpPr>
        <p:spPr/>
        <p:txBody>
          <a:bodyPr/>
          <a:lstStyle>
            <a:lvl1pPr>
              <a:defRPr/>
            </a:lvl1pPr>
          </a:lstStyle>
          <a:p>
            <a:pPr>
              <a:defRPr/>
            </a:pPr>
            <a:endParaRPr lang="fr-FR"/>
          </a:p>
        </p:txBody>
      </p:sp>
      <p:sp>
        <p:nvSpPr>
          <p:cNvPr id="8" name="Slide Number Placeholder 6"/>
          <p:cNvSpPr>
            <a:spLocks noGrp="1"/>
          </p:cNvSpPr>
          <p:nvPr>
            <p:ph type="sldNum" sz="quarter" idx="16"/>
          </p:nvPr>
        </p:nvSpPr>
        <p:spPr/>
        <p:txBody>
          <a:bodyPr/>
          <a:lstStyle>
            <a:lvl1pPr>
              <a:defRPr/>
            </a:lvl1pPr>
          </a:lstStyle>
          <a:p>
            <a:pPr>
              <a:defRPr/>
            </a:pPr>
            <a:fld id="{F83025E5-BDC4-4D11-A078-6D5E52EFB12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6225" y="228600"/>
            <a:ext cx="859155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Modifiez le style du titre</a:t>
            </a:r>
            <a:endParaRPr lang="en-US" smtClean="0"/>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fontAlgn="auto">
              <a:spcBef>
                <a:spcPts val="0"/>
              </a:spcBef>
              <a:spcAft>
                <a:spcPts val="0"/>
              </a:spcAft>
              <a:defRPr sz="1050" b="1">
                <a:solidFill>
                  <a:schemeClr val="tx2"/>
                </a:solidFill>
                <a:latin typeface="+mn-lt"/>
              </a:defRPr>
            </a:lvl1pPr>
          </a:lstStyle>
          <a:p>
            <a:pPr>
              <a:defRPr/>
            </a:pPr>
            <a:fld id="{A09BD4D6-C4B6-4863-A2A1-5072486121E1}" type="datetimeFigureOut">
              <a:rPr lang="fr-FR"/>
              <a:pPr>
                <a:defRPr/>
              </a:pPr>
              <a:t>15/04/2014</a:t>
            </a:fld>
            <a:endParaRPr lang="fr-FR"/>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fontAlgn="auto">
              <a:spcBef>
                <a:spcPts val="0"/>
              </a:spcBef>
              <a:spcAft>
                <a:spcPts val="0"/>
              </a:spcAft>
              <a:defRPr sz="1050" b="1">
                <a:solidFill>
                  <a:schemeClr val="tx2"/>
                </a:solidFill>
                <a:latin typeface="+mn-lt"/>
              </a:defRPr>
            </a:lvl1pPr>
          </a:lstStyle>
          <a:p>
            <a:pPr>
              <a:defRPr/>
            </a:pPr>
            <a:endParaRPr lang="fr-F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fontAlgn="auto">
              <a:spcBef>
                <a:spcPts val="0"/>
              </a:spcBef>
              <a:spcAft>
                <a:spcPts val="0"/>
              </a:spcAft>
              <a:defRPr sz="1600" b="1">
                <a:solidFill>
                  <a:schemeClr val="tx2"/>
                </a:solidFill>
                <a:latin typeface="+mn-lt"/>
              </a:defRPr>
            </a:lvl1pPr>
          </a:lstStyle>
          <a:p>
            <a:pPr>
              <a:defRPr/>
            </a:pPr>
            <a:fld id="{1340C706-C1DF-40F1-988F-81F820F4496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1" r:id="rId4"/>
    <p:sldLayoutId id="2147483790" r:id="rId5"/>
    <p:sldLayoutId id="2147483789" r:id="rId6"/>
    <p:sldLayoutId id="2147483788" r:id="rId7"/>
    <p:sldLayoutId id="2147483795" r:id="rId8"/>
    <p:sldLayoutId id="2147483796" r:id="rId9"/>
    <p:sldLayoutId id="2147483787" r:id="rId10"/>
    <p:sldLayoutId id="2147483786" r:id="rId11"/>
  </p:sldLayoutIdLst>
  <p:txStyles>
    <p:titleStyle>
      <a:lvl1pPr algn="l" rtl="0" eaLnBrk="0" fontAlgn="base" hangingPunct="0">
        <a:spcBef>
          <a:spcPts val="400"/>
        </a:spcBef>
        <a:spcAft>
          <a:spcPct val="0"/>
        </a:spcAft>
        <a:defRPr sz="3600" kern="1200">
          <a:solidFill>
            <a:schemeClr val="tx2"/>
          </a:solidFill>
          <a:latin typeface="+mj-lt"/>
          <a:ea typeface="Tunga" pitchFamily="2"/>
          <a:cs typeface="Tunga" pitchFamily="2"/>
        </a:defRPr>
      </a:lvl1pPr>
      <a:lvl2pPr algn="l" rtl="0" eaLnBrk="0" fontAlgn="base" hangingPunct="0">
        <a:spcBef>
          <a:spcPts val="400"/>
        </a:spcBef>
        <a:spcAft>
          <a:spcPct val="0"/>
        </a:spcAft>
        <a:defRPr sz="3600">
          <a:solidFill>
            <a:schemeClr val="tx2"/>
          </a:solidFill>
          <a:latin typeface="Candara" pitchFamily="34" charset="0"/>
          <a:ea typeface="Tunga" pitchFamily="2"/>
          <a:cs typeface="Tunga" pitchFamily="2"/>
        </a:defRPr>
      </a:lvl2pPr>
      <a:lvl3pPr algn="l" rtl="0" eaLnBrk="0" fontAlgn="base" hangingPunct="0">
        <a:spcBef>
          <a:spcPts val="400"/>
        </a:spcBef>
        <a:spcAft>
          <a:spcPct val="0"/>
        </a:spcAft>
        <a:defRPr sz="3600">
          <a:solidFill>
            <a:schemeClr val="tx2"/>
          </a:solidFill>
          <a:latin typeface="Candara" pitchFamily="34" charset="0"/>
          <a:ea typeface="Tunga" pitchFamily="2"/>
          <a:cs typeface="Tunga" pitchFamily="2"/>
        </a:defRPr>
      </a:lvl3pPr>
      <a:lvl4pPr algn="l" rtl="0" eaLnBrk="0" fontAlgn="base" hangingPunct="0">
        <a:spcBef>
          <a:spcPts val="400"/>
        </a:spcBef>
        <a:spcAft>
          <a:spcPct val="0"/>
        </a:spcAft>
        <a:defRPr sz="3600">
          <a:solidFill>
            <a:schemeClr val="tx2"/>
          </a:solidFill>
          <a:latin typeface="Candara" pitchFamily="34" charset="0"/>
          <a:ea typeface="Tunga" pitchFamily="2"/>
          <a:cs typeface="Tunga" pitchFamily="2"/>
        </a:defRPr>
      </a:lvl4pPr>
      <a:lvl5pPr algn="l" rtl="0" eaLnBrk="0" fontAlgn="base" hangingPunct="0">
        <a:spcBef>
          <a:spcPts val="400"/>
        </a:spcBef>
        <a:spcAft>
          <a:spcPct val="0"/>
        </a:spcAft>
        <a:defRPr sz="3600">
          <a:solidFill>
            <a:schemeClr val="tx2"/>
          </a:solidFill>
          <a:latin typeface="Candara" pitchFamily="34" charset="0"/>
          <a:ea typeface="Tunga" pitchFamily="2"/>
          <a:cs typeface="Tunga" pitchFamily="2"/>
        </a:defRPr>
      </a:lvl5pPr>
      <a:lvl6pPr marL="457200" algn="l" rtl="0" fontAlgn="base">
        <a:spcBef>
          <a:spcPts val="400"/>
        </a:spcBef>
        <a:spcAft>
          <a:spcPct val="0"/>
        </a:spcAft>
        <a:defRPr sz="3600">
          <a:solidFill>
            <a:schemeClr val="tx2"/>
          </a:solidFill>
          <a:latin typeface="Candara" pitchFamily="34" charset="0"/>
          <a:ea typeface="Tunga" pitchFamily="2"/>
          <a:cs typeface="Tunga" pitchFamily="2"/>
        </a:defRPr>
      </a:lvl6pPr>
      <a:lvl7pPr marL="914400" algn="l" rtl="0" fontAlgn="base">
        <a:spcBef>
          <a:spcPts val="400"/>
        </a:spcBef>
        <a:spcAft>
          <a:spcPct val="0"/>
        </a:spcAft>
        <a:defRPr sz="3600">
          <a:solidFill>
            <a:schemeClr val="tx2"/>
          </a:solidFill>
          <a:latin typeface="Candara" pitchFamily="34" charset="0"/>
          <a:ea typeface="Tunga" pitchFamily="2"/>
          <a:cs typeface="Tunga" pitchFamily="2"/>
        </a:defRPr>
      </a:lvl7pPr>
      <a:lvl8pPr marL="1371600" algn="l" rtl="0" fontAlgn="base">
        <a:spcBef>
          <a:spcPts val="400"/>
        </a:spcBef>
        <a:spcAft>
          <a:spcPct val="0"/>
        </a:spcAft>
        <a:defRPr sz="3600">
          <a:solidFill>
            <a:schemeClr val="tx2"/>
          </a:solidFill>
          <a:latin typeface="Candara" pitchFamily="34" charset="0"/>
          <a:ea typeface="Tunga" pitchFamily="2"/>
          <a:cs typeface="Tunga" pitchFamily="2"/>
        </a:defRPr>
      </a:lvl8pPr>
      <a:lvl9pPr marL="1828800" algn="l" rtl="0" fontAlgn="base">
        <a:spcBef>
          <a:spcPts val="400"/>
        </a:spcBef>
        <a:spcAft>
          <a:spcPct val="0"/>
        </a:spcAft>
        <a:defRPr sz="3600">
          <a:solidFill>
            <a:schemeClr val="tx2"/>
          </a:solidFill>
          <a:latin typeface="Candara" pitchFamily="34" charset="0"/>
          <a:ea typeface="Tunga" pitchFamily="2"/>
          <a:cs typeface="Tunga" pitchFamily="2"/>
        </a:defRPr>
      </a:lvl9pPr>
    </p:titleStyle>
    <p:body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mn-ea"/>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mn-ea"/>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sz="2400" kern="1200">
          <a:solidFill>
            <a:schemeClr val="tx2"/>
          </a:solidFill>
          <a:latin typeface="+mn-lt"/>
          <a:ea typeface="+mn-ea"/>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n-ea"/>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3.jpe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5" Type="http://schemas.openxmlformats.org/officeDocument/2006/relationships/image" Target="../media/image4.pn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hyperlink" Target="http://lecerveau.mcgill.ca/flash/a/a_07/a_07_p/a_07_p_tra/a_07_p_tra_2a%20copy.jpg"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custDataLst>
              <p:tags r:id="rId1"/>
            </p:custDataLst>
          </p:nvPr>
        </p:nvSpPr>
        <p:spPr bwMode="auto">
          <a:xfrm>
            <a:off x="3743325" y="3721100"/>
            <a:ext cx="5121275" cy="1581150"/>
          </a:xfrm>
        </p:spPr>
        <p:txBody>
          <a:bodyPr wrap="square" numCol="1" anchor="t" anchorCtr="0" compatLnSpc="1">
            <a:prstTxWarp prst="textNoShape">
              <a:avLst/>
            </a:prstTxWarp>
          </a:bodyPr>
          <a:lstStyle/>
          <a:p>
            <a:pPr eaLnBrk="1" hangingPunct="1">
              <a:defRPr/>
            </a:pPr>
            <a:r>
              <a:rPr lang="fr-CA" smtClean="0"/>
              <a:t>Par Claudine Jolicoeur-Yelle</a:t>
            </a:r>
          </a:p>
        </p:txBody>
      </p:sp>
      <p:sp>
        <p:nvSpPr>
          <p:cNvPr id="2" name="Titre 1"/>
          <p:cNvSpPr>
            <a:spLocks noGrp="1"/>
          </p:cNvSpPr>
          <p:nvPr>
            <p:ph type="title"/>
            <p:custDataLst>
              <p:tags r:id="rId2"/>
            </p:custDataLst>
          </p:nvPr>
        </p:nvSpPr>
        <p:spPr>
          <a:xfrm>
            <a:off x="3740150" y="1417638"/>
            <a:ext cx="5119688" cy="2303462"/>
          </a:xfrm>
        </p:spPr>
        <p:txBody>
          <a:bodyPr rtlCol="0">
            <a:normAutofit fontScale="90000"/>
          </a:bodyPr>
          <a:lstStyle/>
          <a:p>
            <a:pPr eaLnBrk="1" fontAlgn="auto" hangingPunct="1">
              <a:spcAft>
                <a:spcPts val="0"/>
              </a:spcAft>
              <a:defRPr/>
            </a:pPr>
            <a:r>
              <a:rPr lang="fr-CA" dirty="0" smtClean="0">
                <a:ea typeface="+mj-ea"/>
              </a:rPr>
              <a:t>La gestion de classe et l’enseignement explicite: des conseils pratico-pratiques!</a:t>
            </a:r>
            <a:endParaRPr lang="fr-FR" dirty="0">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custDataLst>
              <p:tags r:id="rId1"/>
            </p:custDataLst>
          </p:nvPr>
        </p:nvSpPr>
        <p:spPr/>
        <p:txBody>
          <a:bodyPr/>
          <a:lstStyle/>
          <a:p>
            <a:r>
              <a:rPr lang="fr-CA" sz="4000" b="1" u="sng" smtClean="0"/>
              <a:t>Démarche</a:t>
            </a:r>
          </a:p>
        </p:txBody>
      </p:sp>
      <p:sp>
        <p:nvSpPr>
          <p:cNvPr id="30723" name="Rectangle 3"/>
          <p:cNvSpPr>
            <a:spLocks noGrp="1"/>
          </p:cNvSpPr>
          <p:nvPr>
            <p:ph type="body" idx="4294967295"/>
            <p:custDataLst>
              <p:tags r:id="rId2"/>
            </p:custDataLst>
          </p:nvPr>
        </p:nvSpPr>
        <p:spPr bwMode="auto"/>
        <p:txBody>
          <a:bodyPr wrap="square" numCol="1" anchor="t" anchorCtr="0" compatLnSpc="1">
            <a:prstTxWarp prst="textNoShape">
              <a:avLst/>
            </a:prstTxWarp>
          </a:bodyPr>
          <a:lstStyle/>
          <a:p>
            <a:pPr>
              <a:defRPr/>
            </a:pPr>
            <a:r>
              <a:rPr lang="fr-CA" sz="3200" smtClean="0"/>
              <a:t>Il s’agit de </a:t>
            </a:r>
            <a:r>
              <a:rPr lang="fr-CA" sz="3200" b="1" smtClean="0"/>
              <a:t>rendre explicite</a:t>
            </a:r>
            <a:r>
              <a:rPr lang="fr-CA" sz="3200" i="1" smtClean="0"/>
              <a:t> </a:t>
            </a:r>
            <a:r>
              <a:rPr lang="fr-CA" sz="3200" smtClean="0"/>
              <a:t>tout raisonnement qui est </a:t>
            </a:r>
            <a:r>
              <a:rPr lang="fr-CA" sz="3200" b="1" smtClean="0"/>
              <a:t>implicite</a:t>
            </a:r>
            <a:r>
              <a:rPr lang="fr-CA" sz="3200" smtClean="0"/>
              <a:t> en enseignant quoi faire, comment, quand, où et pourquoi le faire. </a:t>
            </a:r>
          </a:p>
          <a:p>
            <a:pPr>
              <a:defRPr/>
            </a:pPr>
            <a:r>
              <a:rPr lang="fr-CA" sz="3200" smtClean="0"/>
              <a:t>L’enseignant « modélise » ainsi les procédures en exécutant devant les élèves les tâches à réaliser.</a:t>
            </a:r>
            <a:endParaRPr lang="fr-CA" sz="3200" i="1" smtClean="0"/>
          </a:p>
          <a:p>
            <a:pPr>
              <a:buFont typeface="Arial" charset="0"/>
              <a:buNone/>
              <a:defRPr/>
            </a:pPr>
            <a:endParaRPr lang="fr-CA"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custDataLst>
              <p:tags r:id="rId1"/>
            </p:custDataLst>
          </p:nvPr>
        </p:nvSpPr>
        <p:spPr/>
        <p:txBody>
          <a:bodyPr/>
          <a:lstStyle/>
          <a:p>
            <a:r>
              <a:rPr lang="fr-CA" sz="4200" b="1" i="1" smtClean="0"/>
              <a:t/>
            </a:r>
            <a:br>
              <a:rPr lang="fr-CA" sz="4200" b="1" i="1" smtClean="0"/>
            </a:br>
            <a:r>
              <a:rPr lang="fr-CA" sz="4200" b="1" i="1" smtClean="0"/>
              <a:t/>
            </a:r>
            <a:br>
              <a:rPr lang="fr-CA" sz="4200" b="1" i="1" smtClean="0"/>
            </a:br>
            <a:r>
              <a:rPr lang="fr-CA" sz="4200" b="1" i="1" smtClean="0"/>
              <a:t/>
            </a:r>
            <a:br>
              <a:rPr lang="fr-CA" sz="4200" b="1" i="1" smtClean="0"/>
            </a:br>
            <a:r>
              <a:rPr lang="fr-CA" sz="4200" b="1" i="1" smtClean="0"/>
              <a:t/>
            </a:r>
            <a:br>
              <a:rPr lang="fr-CA" sz="4200" b="1" i="1" smtClean="0"/>
            </a:br>
            <a:r>
              <a:rPr lang="fr-CA" sz="4000" b="1" u="sng" smtClean="0"/>
              <a:t>Quelques pièges à éviter...</a:t>
            </a:r>
          </a:p>
        </p:txBody>
      </p:sp>
      <p:sp>
        <p:nvSpPr>
          <p:cNvPr id="32771" name="Rectangle 3"/>
          <p:cNvSpPr>
            <a:spLocks noGrp="1"/>
          </p:cNvSpPr>
          <p:nvPr>
            <p:ph type="body" idx="4294967295"/>
            <p:custDataLst>
              <p:tags r:id="rId2"/>
            </p:custDataLst>
          </p:nvPr>
        </p:nvSpPr>
        <p:spPr bwMode="auto"/>
        <p:txBody>
          <a:bodyPr wrap="square" numCol="1" anchor="t" anchorCtr="0" compatLnSpc="1">
            <a:prstTxWarp prst="textNoShape">
              <a:avLst/>
            </a:prstTxWarp>
          </a:bodyPr>
          <a:lstStyle/>
          <a:p>
            <a:pPr>
              <a:lnSpc>
                <a:spcPct val="90000"/>
              </a:lnSpc>
              <a:buFontTx/>
              <a:buChar char="-"/>
              <a:defRPr/>
            </a:pPr>
            <a:r>
              <a:rPr lang="fr-CA" sz="2800" smtClean="0"/>
              <a:t>Demander : </a:t>
            </a:r>
            <a:r>
              <a:rPr lang="fr-CA" sz="2800" i="1" smtClean="0"/>
              <a:t>« Y a-t-il des questions? » </a:t>
            </a:r>
            <a:r>
              <a:rPr lang="fr-CA" sz="2800" smtClean="0"/>
              <a:t>et, en l'absence de questions, de considérer que les élèves ont saisi la matière... </a:t>
            </a:r>
          </a:p>
          <a:p>
            <a:pPr>
              <a:lnSpc>
                <a:spcPct val="90000"/>
              </a:lnSpc>
              <a:buFontTx/>
              <a:buChar char="-"/>
              <a:defRPr/>
            </a:pPr>
            <a:endParaRPr lang="fr-CA" sz="2800" smtClean="0"/>
          </a:p>
          <a:p>
            <a:pPr>
              <a:lnSpc>
                <a:spcPct val="90000"/>
              </a:lnSpc>
              <a:buFontTx/>
              <a:buChar char="-"/>
              <a:defRPr/>
            </a:pPr>
            <a:r>
              <a:rPr lang="fr-CA" sz="2800" smtClean="0"/>
              <a:t>Poser une question et y répondre soi-même...</a:t>
            </a:r>
          </a:p>
          <a:p>
            <a:pPr>
              <a:lnSpc>
                <a:spcPct val="90000"/>
              </a:lnSpc>
              <a:buFontTx/>
              <a:buChar char="-"/>
              <a:defRPr/>
            </a:pPr>
            <a:endParaRPr lang="fr-CA" sz="2800" smtClean="0"/>
          </a:p>
          <a:p>
            <a:pPr>
              <a:lnSpc>
                <a:spcPct val="90000"/>
              </a:lnSpc>
              <a:buFontTx/>
              <a:buChar char="-"/>
              <a:defRPr/>
            </a:pPr>
            <a:r>
              <a:rPr lang="fr-CA" sz="2800" smtClean="0"/>
              <a:t>Si un élève a commis une erreur, ne pas énoncer simplement la réponse correcte et poursuivre. Les erreurs sont au contraire des </a:t>
            </a:r>
            <a:r>
              <a:rPr lang="fr-CA" sz="2800" b="1" smtClean="0"/>
              <a:t>indicateurs</a:t>
            </a:r>
            <a:r>
              <a:rPr lang="fr-CA" sz="2800" smtClean="0"/>
              <a:t> pour l’enseignant, elles montrent qu’il faut continuer la pratique guidée. </a:t>
            </a:r>
            <a:endParaRPr lang="fr-CA" sz="2800" i="1" smtClean="0"/>
          </a:p>
          <a:p>
            <a:pPr>
              <a:lnSpc>
                <a:spcPct val="90000"/>
              </a:lnSpc>
              <a:defRPr/>
            </a:pPr>
            <a:endParaRPr lang="fr-CA" sz="2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custDataLst>
              <p:tags r:id="rId1"/>
            </p:custDataLst>
          </p:nvPr>
        </p:nvSpPr>
        <p:spPr/>
        <p:txBody>
          <a:bodyPr/>
          <a:lstStyle/>
          <a:p>
            <a:r>
              <a:rPr lang="fr-CA" sz="4000" b="1" u="sng" smtClean="0"/>
              <a:t>Suite…</a:t>
            </a:r>
          </a:p>
        </p:txBody>
      </p:sp>
      <p:sp>
        <p:nvSpPr>
          <p:cNvPr id="31747" name="Rectangle 3"/>
          <p:cNvSpPr>
            <a:spLocks noGrp="1"/>
          </p:cNvSpPr>
          <p:nvPr>
            <p:ph type="body" idx="4294967295"/>
            <p:custDataLst>
              <p:tags r:id="rId2"/>
            </p:custDataLst>
          </p:nvPr>
        </p:nvSpPr>
        <p:spPr bwMode="auto"/>
        <p:txBody>
          <a:bodyPr wrap="square" numCol="1" anchor="t" anchorCtr="0" compatLnSpc="1">
            <a:prstTxWarp prst="textNoShape">
              <a:avLst/>
            </a:prstTxWarp>
          </a:bodyPr>
          <a:lstStyle/>
          <a:p>
            <a:pPr>
              <a:defRPr/>
            </a:pPr>
            <a:r>
              <a:rPr lang="fr-CA" sz="2900" smtClean="0"/>
              <a:t>Adopter une </a:t>
            </a:r>
            <a:r>
              <a:rPr lang="fr-CA" sz="2900" b="1" smtClean="0"/>
              <a:t>attitude stimulant</a:t>
            </a:r>
            <a:r>
              <a:rPr lang="fr-CA" sz="2900" smtClean="0"/>
              <a:t> les réponses des élèves. Essayer d’obtenir une réponse substantielle pour chaque question, même si ces derniers manifestent leur ignorance. Le fait d'exiger une réponse semble </a:t>
            </a:r>
            <a:r>
              <a:rPr lang="fr-CA" sz="2900" b="1" smtClean="0"/>
              <a:t>favoriser la réussite scolaire</a:t>
            </a:r>
            <a:r>
              <a:rPr lang="fr-CA" sz="2900" smtClean="0"/>
              <a:t>. Un maître efficace fait des </a:t>
            </a:r>
            <a:r>
              <a:rPr lang="fr-CA" sz="2900" b="1" smtClean="0"/>
              <a:t>pauses de 3 à 5 secondes</a:t>
            </a:r>
            <a:r>
              <a:rPr lang="fr-CA" sz="2900" smtClean="0"/>
              <a:t> avant de laisser les élèves donner une réponse. </a:t>
            </a:r>
          </a:p>
          <a:p>
            <a:pPr>
              <a:buFont typeface="Arial" charset="0"/>
              <a:buNone/>
              <a:defRPr/>
            </a:pPr>
            <a:endParaRPr lang="fr-CA" sz="2900" i="1" smtClean="0"/>
          </a:p>
          <a:p>
            <a:pPr>
              <a:buFont typeface="Arial" charset="0"/>
              <a:buNone/>
              <a:defRPr/>
            </a:pPr>
            <a:r>
              <a:rPr lang="fr-CA" sz="1200" i="1" smtClean="0">
                <a:solidFill>
                  <a:schemeClr val="tx1"/>
                </a:solidFill>
              </a:rPr>
              <a:t>Source : http://www.3evoie.org/telechargementpublic/primaire/Qu'est-ce_que_l'Enseignement_Explicite_relu%208%20sep.pdf </a:t>
            </a:r>
            <a:endParaRPr lang="fr-CA" sz="1200" i="1" smtClean="0"/>
          </a:p>
          <a:p>
            <a:pPr>
              <a:defRPr/>
            </a:pPr>
            <a:r>
              <a:rPr lang="fr-CA" sz="1200" i="1" smtClean="0"/>
              <a:t>Page web consultée le 25 novembre 2013, modifications faites par Claudine Jolicoeur-Yelle</a:t>
            </a:r>
            <a:endParaRPr lang="fr-CA" sz="1200" smtClean="0"/>
          </a:p>
          <a:p>
            <a:pPr>
              <a:defRPr/>
            </a:pPr>
            <a:endParaRPr lang="fr-CA" sz="12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custDataLst>
              <p:tags r:id="rId1"/>
            </p:custDataLst>
          </p:nvPr>
        </p:nvSpPr>
        <p:spPr>
          <a:xfrm>
            <a:off x="276225" y="228600"/>
            <a:ext cx="8591550" cy="1066800"/>
          </a:xfrm>
        </p:spPr>
        <p:txBody>
          <a:bodyPr/>
          <a:lstStyle/>
          <a:p>
            <a:pPr eaLnBrk="1" hangingPunct="1"/>
            <a:r>
              <a:rPr lang="fr-CA" sz="4000" b="1" u="sng" smtClean="0"/>
              <a:t>Exemple en mathématique</a:t>
            </a:r>
            <a:endParaRPr lang="fr-FR" sz="4000" b="1" u="sng" smtClean="0"/>
          </a:p>
        </p:txBody>
      </p:sp>
      <p:sp>
        <p:nvSpPr>
          <p:cNvPr id="3" name="Espace réservé du contenu 2"/>
          <p:cNvSpPr>
            <a:spLocks noGrp="1"/>
          </p:cNvSpPr>
          <p:nvPr>
            <p:ph sz="quarter" idx="13"/>
            <p:custDataLst>
              <p:tags r:id="rId2"/>
            </p:custDataLst>
          </p:nvPr>
        </p:nvSpPr>
        <p:spPr bwMode="auto">
          <a:xfrm>
            <a:off x="274638" y="1298575"/>
            <a:ext cx="8594725" cy="4937125"/>
          </a:xfrm>
        </p:spPr>
        <p:txBody>
          <a:bodyPr wrap="square" numCol="1" anchor="t" anchorCtr="0" compatLnSpc="1">
            <a:prstTxWarp prst="textNoShape">
              <a:avLst/>
            </a:prstTxWarp>
          </a:bodyPr>
          <a:lstStyle/>
          <a:p>
            <a:pPr marL="369888" indent="-371475" eaLnBrk="1" hangingPunct="1">
              <a:defRPr/>
            </a:pPr>
            <a:endParaRPr lang="fr-CA" sz="2400" b="1" smtClean="0"/>
          </a:p>
          <a:p>
            <a:pPr marL="369888" indent="-371475" eaLnBrk="1" hangingPunct="1">
              <a:defRPr/>
            </a:pPr>
            <a:r>
              <a:rPr lang="fr-CA" sz="2400" b="1" smtClean="0"/>
              <a:t>Extrait d’un numéro de prétest en math 1101 (L’achat d’une voiture par Julie Boulianne, CS des premières seigneuries) :</a:t>
            </a:r>
          </a:p>
          <a:p>
            <a:pPr marL="369888" indent="-371475" eaLnBrk="1" hangingPunct="1">
              <a:buFont typeface="Arial" charset="0"/>
              <a:buNone/>
              <a:defRPr/>
            </a:pPr>
            <a:r>
              <a:rPr lang="fr-CA" sz="1800" b="1" smtClean="0"/>
              <a:t>      </a:t>
            </a:r>
          </a:p>
          <a:p>
            <a:pPr marL="369888" indent="-371475" eaLnBrk="1" hangingPunct="1">
              <a:buFont typeface="Arial" charset="0"/>
              <a:buNone/>
              <a:defRPr/>
            </a:pPr>
            <a:endParaRPr lang="fr-CA" sz="1800" b="1" smtClean="0"/>
          </a:p>
          <a:p>
            <a:pPr marL="369888" indent="-371475" algn="ctr" eaLnBrk="1" hangingPunct="1">
              <a:buFont typeface="Arial" charset="0"/>
              <a:buNone/>
              <a:defRPr/>
            </a:pPr>
            <a:r>
              <a:rPr lang="fr-CA" sz="2400" smtClean="0"/>
              <a:t>« Celle que vous possédez déjà (une auto) a été achetée à votre oncle qui habite les États-Unis. Pour l’acheter, vous avez repris le prêt que votre oncle avait contracté. Ce dernier est en devises étrangères et son solde actuel est de 2754 USD. Après diverses recherches, vous avez établi le prix de vente de votre auto à 4500 dollars canadiens. »</a:t>
            </a:r>
          </a:p>
          <a:p>
            <a:pPr marL="369888" indent="-371475" algn="ctr" eaLnBrk="1" hangingPunct="1">
              <a:buFont typeface="Arial" charset="0"/>
              <a:buNone/>
              <a:defRPr/>
            </a:pPr>
            <a:endParaRPr lang="fr-CA" sz="2400" smtClean="0"/>
          </a:p>
          <a:p>
            <a:pPr marL="369888" indent="-371475">
              <a:buFont typeface="Arial" charset="0"/>
              <a:buNone/>
              <a:defRPr/>
            </a:pPr>
            <a:r>
              <a:rPr lang="fr-CA" sz="1800" smtClean="0"/>
              <a:t> </a:t>
            </a:r>
            <a:endParaRPr lang="fr-CA" sz="1800" b="1"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custDataLst>
              <p:tags r:id="rId1"/>
            </p:custDataLst>
          </p:nvPr>
        </p:nvSpPr>
        <p:spPr/>
        <p:txBody>
          <a:bodyPr/>
          <a:lstStyle/>
          <a:p>
            <a:r>
              <a:rPr lang="fr-CA" sz="4000" b="1" u="sng" smtClean="0"/>
              <a:t>Obstacles</a:t>
            </a:r>
          </a:p>
        </p:txBody>
      </p:sp>
      <p:sp>
        <p:nvSpPr>
          <p:cNvPr id="33795" name="Rectangle 3"/>
          <p:cNvSpPr>
            <a:spLocks noGrp="1"/>
          </p:cNvSpPr>
          <p:nvPr>
            <p:ph type="body" idx="4294967295"/>
            <p:custDataLst>
              <p:tags r:id="rId2"/>
            </p:custDataLst>
          </p:nvPr>
        </p:nvSpPr>
        <p:spPr bwMode="auto"/>
        <p:txBody>
          <a:bodyPr wrap="square" numCol="1" anchor="t" anchorCtr="0" compatLnSpc="1">
            <a:prstTxWarp prst="textNoShape">
              <a:avLst/>
            </a:prstTxWarp>
          </a:bodyPr>
          <a:lstStyle/>
          <a:p>
            <a:pPr eaLnBrk="1" hangingPunct="1">
              <a:buFont typeface="Arial" charset="0"/>
              <a:buNone/>
              <a:defRPr/>
            </a:pPr>
            <a:endParaRPr lang="fr-CA" sz="2400" u="sng" smtClean="0"/>
          </a:p>
          <a:p>
            <a:pPr eaLnBrk="1" hangingPunct="1">
              <a:defRPr/>
            </a:pPr>
            <a:r>
              <a:rPr lang="fr-CA" sz="2400" b="1" smtClean="0"/>
              <a:t>plusieurs mots</a:t>
            </a:r>
            <a:r>
              <a:rPr lang="fr-CA" sz="2400" smtClean="0"/>
              <a:t> auxquels on doit avoir une connaissance antérieure précise (liens difficiles à faire, surtout pour un jeune de moins de 18 ans qui n’a pas de permis!)</a:t>
            </a:r>
          </a:p>
          <a:p>
            <a:pPr eaLnBrk="1" hangingPunct="1">
              <a:defRPr/>
            </a:pPr>
            <a:r>
              <a:rPr lang="fr-CA" sz="2400" b="1" smtClean="0"/>
              <a:t>beaucoup de lecture</a:t>
            </a:r>
            <a:r>
              <a:rPr lang="fr-CA" sz="2400" smtClean="0"/>
              <a:t> (lecteur faible n’utilise pas ses stratégies)</a:t>
            </a:r>
          </a:p>
          <a:p>
            <a:pPr eaLnBrk="1" hangingPunct="1">
              <a:defRPr/>
            </a:pPr>
            <a:r>
              <a:rPr lang="fr-CA" sz="2400" smtClean="0"/>
              <a:t>la </a:t>
            </a:r>
            <a:r>
              <a:rPr lang="fr-CA" sz="2400" b="1" smtClean="0"/>
              <a:t>démarche</a:t>
            </a:r>
            <a:r>
              <a:rPr lang="fr-CA" sz="2400" smtClean="0"/>
              <a:t> n’est pas clairement établie (que dois-je faire?)</a:t>
            </a:r>
          </a:p>
          <a:p>
            <a:pPr eaLnBrk="1" hangingPunct="1">
              <a:buFont typeface="Arial" charset="0"/>
              <a:buNone/>
              <a:defRPr/>
            </a:pPr>
            <a:endParaRPr lang="fr-CA" sz="2400" smtClean="0"/>
          </a:p>
          <a:p>
            <a:pPr>
              <a:buFont typeface="Arial" charset="0"/>
              <a:buNone/>
              <a:defRPr/>
            </a:pPr>
            <a:r>
              <a:rPr lang="fr-CA" sz="2400" u="sng" smtClean="0"/>
              <a:t>Comment résoudre ce problème?</a:t>
            </a:r>
          </a:p>
          <a:p>
            <a:pPr>
              <a:buFont typeface="Arial" charset="0"/>
              <a:buNone/>
              <a:defRPr/>
            </a:pPr>
            <a:r>
              <a:rPr lang="fr-CA" smtClean="0"/>
              <a:t>Vos propositions en lien avec l’enseignement explicite.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custDataLst>
              <p:tags r:id="rId1"/>
            </p:custDataLst>
          </p:nvPr>
        </p:nvSpPr>
        <p:spPr/>
        <p:txBody>
          <a:bodyPr/>
          <a:lstStyle/>
          <a:p>
            <a:r>
              <a:rPr lang="fr-CA" sz="4000" b="1" u="sng" smtClean="0"/>
              <a:t>Exemple en français</a:t>
            </a:r>
          </a:p>
        </p:txBody>
      </p:sp>
      <p:sp>
        <p:nvSpPr>
          <p:cNvPr id="36867" name="Rectangle 3"/>
          <p:cNvSpPr>
            <a:spLocks noGrp="1"/>
          </p:cNvSpPr>
          <p:nvPr>
            <p:ph type="body" idx="4294967295"/>
            <p:custDataLst>
              <p:tags r:id="rId2"/>
            </p:custDataLst>
          </p:nvPr>
        </p:nvSpPr>
        <p:spPr bwMode="auto"/>
        <p:txBody>
          <a:bodyPr wrap="square" numCol="1" anchor="t" anchorCtr="0" compatLnSpc="1">
            <a:prstTxWarp prst="textNoShape">
              <a:avLst/>
            </a:prstTxWarp>
          </a:bodyPr>
          <a:lstStyle/>
          <a:p>
            <a:pPr>
              <a:lnSpc>
                <a:spcPct val="90000"/>
              </a:lnSpc>
              <a:defRPr/>
            </a:pPr>
            <a:r>
              <a:rPr lang="fr-CA" smtClean="0"/>
              <a:t>Voici un extrait du module 2101, l’Actuel, p. 5</a:t>
            </a:r>
          </a:p>
          <a:p>
            <a:pPr>
              <a:lnSpc>
                <a:spcPct val="90000"/>
              </a:lnSpc>
              <a:buFont typeface="Arial" charset="0"/>
              <a:buNone/>
              <a:defRPr/>
            </a:pPr>
            <a:endParaRPr lang="fr-CA" smtClean="0"/>
          </a:p>
          <a:p>
            <a:pPr algn="ctr">
              <a:lnSpc>
                <a:spcPct val="90000"/>
              </a:lnSpc>
              <a:buFont typeface="Arial" charset="0"/>
              <a:buNone/>
              <a:defRPr/>
            </a:pPr>
            <a:endParaRPr lang="fr-CA" smtClean="0"/>
          </a:p>
          <a:p>
            <a:pPr algn="ctr">
              <a:lnSpc>
                <a:spcPct val="90000"/>
              </a:lnSpc>
              <a:buFont typeface="Arial" charset="0"/>
              <a:buNone/>
              <a:defRPr/>
            </a:pPr>
            <a:r>
              <a:rPr lang="fr-CA" smtClean="0"/>
              <a:t>« La loi sur la protection du consommateur (LPC) s’applique-t-elle dans tous les cas de vente de véhicules d’occasion?</a:t>
            </a:r>
          </a:p>
          <a:p>
            <a:pPr algn="ctr">
              <a:lnSpc>
                <a:spcPct val="90000"/>
              </a:lnSpc>
              <a:buFont typeface="Arial" charset="0"/>
              <a:buNone/>
              <a:defRPr/>
            </a:pPr>
            <a:endParaRPr lang="fr-CA" smtClean="0"/>
          </a:p>
          <a:p>
            <a:pPr algn="ctr">
              <a:lnSpc>
                <a:spcPct val="90000"/>
              </a:lnSpc>
              <a:buFont typeface="Arial" charset="0"/>
              <a:buNone/>
              <a:defRPr/>
            </a:pPr>
            <a:r>
              <a:rPr lang="fr-CA" smtClean="0"/>
              <a:t>Non. Les dispositions relatives à la vente d’un véhicule d’occasion dans la LPC ne s’appliquent que lorsque vous achetez une voiture ou une motocyclette d’occasion chez un commerçant.</a:t>
            </a:r>
          </a:p>
          <a:p>
            <a:pPr algn="ctr">
              <a:lnSpc>
                <a:spcPct val="90000"/>
              </a:lnSpc>
              <a:buFont typeface="Arial" charset="0"/>
              <a:buNone/>
              <a:defRPr/>
            </a:pPr>
            <a:endParaRPr lang="fr-CA" smtClean="0"/>
          </a:p>
          <a:p>
            <a:pPr algn="ctr">
              <a:lnSpc>
                <a:spcPct val="90000"/>
              </a:lnSpc>
              <a:buFont typeface="Arial" charset="0"/>
              <a:buNone/>
              <a:defRPr/>
            </a:pPr>
            <a:r>
              <a:rPr lang="fr-CA" smtClean="0"/>
              <a:t>Ainsi, si vous achetez un véhicule d’occasion d’une connaissance ou d’un particulier qui en a fait la promotion dans une petite annonce, la LPC ne peut rien pour vous.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p:txBody>
          <a:bodyPr/>
          <a:lstStyle/>
          <a:p>
            <a:r>
              <a:rPr lang="fr-CA" sz="4000" b="1" u="sng" smtClean="0"/>
              <a:t>Obstacles</a:t>
            </a:r>
          </a:p>
        </p:txBody>
      </p:sp>
      <p:sp>
        <p:nvSpPr>
          <p:cNvPr id="37891" name="Rectangle 3"/>
          <p:cNvSpPr>
            <a:spLocks noGrp="1"/>
          </p:cNvSpPr>
          <p:nvPr>
            <p:ph type="body" idx="4294967295"/>
          </p:nvPr>
        </p:nvSpPr>
        <p:spPr bwMode="auto"/>
        <p:txBody>
          <a:bodyPr wrap="square" numCol="1" anchor="t" anchorCtr="0" compatLnSpc="1">
            <a:prstTxWarp prst="textNoShape">
              <a:avLst/>
            </a:prstTxWarp>
          </a:bodyPr>
          <a:lstStyle/>
          <a:p>
            <a:pPr>
              <a:buFont typeface="Arial" charset="0"/>
              <a:buNone/>
              <a:defRPr/>
            </a:pPr>
            <a:endParaRPr lang="fr-CA" u="sng" smtClean="0"/>
          </a:p>
          <a:p>
            <a:pPr eaLnBrk="1" hangingPunct="1">
              <a:defRPr/>
            </a:pPr>
            <a:r>
              <a:rPr lang="fr-CA" sz="2400" b="1" smtClean="0"/>
              <a:t>plusieurs mots</a:t>
            </a:r>
            <a:r>
              <a:rPr lang="fr-CA" sz="2400" smtClean="0"/>
              <a:t> auxquels on doit avoir une connaissance antérieure précise (liens difficiles à faire)</a:t>
            </a:r>
          </a:p>
          <a:p>
            <a:pPr eaLnBrk="1" hangingPunct="1">
              <a:defRPr/>
            </a:pPr>
            <a:r>
              <a:rPr lang="fr-CA" sz="2400" smtClean="0"/>
              <a:t>Si l’élève a un </a:t>
            </a:r>
            <a:r>
              <a:rPr lang="fr-CA" sz="2400" b="1" smtClean="0"/>
              <a:t>niveau faible en lecture</a:t>
            </a:r>
            <a:r>
              <a:rPr lang="fr-CA" sz="2400" smtClean="0"/>
              <a:t> (haut pourcentage chez la clientèle en FGA), il restera au niveau du décodage</a:t>
            </a:r>
          </a:p>
          <a:p>
            <a:pPr eaLnBrk="1" hangingPunct="1">
              <a:defRPr/>
            </a:pPr>
            <a:r>
              <a:rPr lang="fr-CA" sz="2400" b="1" smtClean="0"/>
              <a:t>Phrase longue</a:t>
            </a:r>
            <a:r>
              <a:rPr lang="fr-CA" sz="2400" smtClean="0"/>
              <a:t>, donc difficile pour la mémoire</a:t>
            </a:r>
          </a:p>
          <a:p>
            <a:pPr eaLnBrk="1" hangingPunct="1">
              <a:defRPr/>
            </a:pPr>
            <a:endParaRPr lang="fr-CA" sz="2400" smtClean="0"/>
          </a:p>
          <a:p>
            <a:pPr eaLnBrk="1" hangingPunct="1">
              <a:buFont typeface="Arial" charset="0"/>
              <a:buNone/>
              <a:defRPr/>
            </a:pPr>
            <a:endParaRPr lang="fr-CA" sz="2400" smtClean="0"/>
          </a:p>
          <a:p>
            <a:pPr>
              <a:buFont typeface="Arial" charset="0"/>
              <a:buNone/>
              <a:defRPr/>
            </a:pPr>
            <a:r>
              <a:rPr lang="fr-CA" sz="2400" u="sng" smtClean="0"/>
              <a:t>Comment résoudre ce problème?</a:t>
            </a:r>
          </a:p>
          <a:p>
            <a:pPr>
              <a:buFont typeface="Arial" charset="0"/>
              <a:buNone/>
              <a:defRPr/>
            </a:pPr>
            <a:r>
              <a:rPr lang="fr-CA" smtClean="0"/>
              <a:t>Vos propositions en lien avec l’enseignement explicite.</a:t>
            </a:r>
          </a:p>
          <a:p>
            <a:pPr eaLnBrk="1" hangingPunct="1">
              <a:buFont typeface="Arial" charset="0"/>
              <a:buNone/>
              <a:defRPr/>
            </a:pPr>
            <a:endParaRPr lang="fr-CA" sz="2400" smtClean="0"/>
          </a:p>
          <a:p>
            <a:pPr>
              <a:defRPr/>
            </a:pPr>
            <a:endParaRPr lang="fr-CA" u="sng" smtClean="0"/>
          </a:p>
          <a:p>
            <a:pPr>
              <a:buFont typeface="Arial" charset="0"/>
              <a:buNone/>
              <a:defRPr/>
            </a:pPr>
            <a:endParaRPr lang="fr-CA" u="sng"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p:cNvSpPr>
            <a:spLocks noGrp="1"/>
          </p:cNvSpPr>
          <p:nvPr>
            <p:ph type="title"/>
            <p:custDataLst>
              <p:tags r:id="rId1"/>
            </p:custDataLst>
          </p:nvPr>
        </p:nvSpPr>
        <p:spPr>
          <a:xfrm>
            <a:off x="276225" y="228600"/>
            <a:ext cx="8591550" cy="1066800"/>
          </a:xfrm>
        </p:spPr>
        <p:txBody>
          <a:bodyPr/>
          <a:lstStyle/>
          <a:p>
            <a:pPr eaLnBrk="1" hangingPunct="1"/>
            <a:r>
              <a:rPr lang="fr-CA" sz="3300" b="1" u="sng" smtClean="0"/>
              <a:t>Gestion de classe: conseils pratico-pratiques</a:t>
            </a:r>
            <a:endParaRPr lang="fr-FR" sz="3300" b="1" u="sng" smtClean="0"/>
          </a:p>
        </p:txBody>
      </p:sp>
      <p:sp>
        <p:nvSpPr>
          <p:cNvPr id="3" name="Espace réservé du contenu 2"/>
          <p:cNvSpPr>
            <a:spLocks noGrp="1"/>
          </p:cNvSpPr>
          <p:nvPr>
            <p:ph sz="quarter" idx="13"/>
            <p:custDataLst>
              <p:tags r:id="rId2"/>
            </p:custDataLst>
          </p:nvPr>
        </p:nvSpPr>
        <p:spPr>
          <a:xfrm>
            <a:off x="274638" y="1298575"/>
            <a:ext cx="8594725" cy="4937125"/>
          </a:xfrm>
        </p:spPr>
        <p:txBody>
          <a:bodyPr wrap="square" numCol="1" anchor="t" anchorCtr="0" compatLnSpc="1">
            <a:prstTxWarp prst="textNoShape">
              <a:avLst/>
            </a:prstTxWarp>
          </a:bodyPr>
          <a:lstStyle/>
          <a:p>
            <a:pPr eaLnBrk="1" hangingPunct="1">
              <a:defRPr/>
            </a:pPr>
            <a:r>
              <a:rPr lang="fr-CA" sz="2000" b="1" smtClean="0"/>
              <a:t>Accueil</a:t>
            </a:r>
            <a:r>
              <a:rPr lang="fr-CA" sz="2000" smtClean="0"/>
              <a:t> des élèves</a:t>
            </a:r>
          </a:p>
          <a:p>
            <a:pPr eaLnBrk="1" hangingPunct="1">
              <a:defRPr/>
            </a:pPr>
            <a:r>
              <a:rPr lang="fr-CA" sz="2000" b="1" smtClean="0"/>
              <a:t>Rencontrer</a:t>
            </a:r>
            <a:r>
              <a:rPr lang="fr-CA" sz="2000" smtClean="0"/>
              <a:t> un élève</a:t>
            </a:r>
          </a:p>
          <a:p>
            <a:pPr eaLnBrk="1" hangingPunct="1">
              <a:defRPr/>
            </a:pPr>
            <a:r>
              <a:rPr lang="fr-CA" sz="2000" b="1" smtClean="0"/>
              <a:t>Routine agenda</a:t>
            </a:r>
            <a:r>
              <a:rPr lang="fr-CA" sz="2000" smtClean="0"/>
              <a:t> (répéter les mêmes mots, les mêmes gestes, repères visuels)</a:t>
            </a:r>
          </a:p>
          <a:p>
            <a:pPr eaLnBrk="1" hangingPunct="1">
              <a:defRPr/>
            </a:pPr>
            <a:r>
              <a:rPr lang="fr-CA" sz="2000" b="1" smtClean="0"/>
              <a:t>Tableau</a:t>
            </a:r>
            <a:r>
              <a:rPr lang="fr-CA" sz="2000" smtClean="0"/>
              <a:t> des objectifs, des prétests et des examens</a:t>
            </a:r>
          </a:p>
          <a:p>
            <a:pPr eaLnBrk="1" hangingPunct="1">
              <a:defRPr/>
            </a:pPr>
            <a:r>
              <a:rPr lang="fr-CA" sz="2000" b="1" smtClean="0"/>
              <a:t>Expliquer le pourquoi</a:t>
            </a:r>
            <a:r>
              <a:rPr lang="fr-CA" sz="2000" smtClean="0"/>
              <a:t>: je vais faire ça parce que… c’est important parce que…</a:t>
            </a:r>
          </a:p>
          <a:p>
            <a:pPr eaLnBrk="1" hangingPunct="1">
              <a:defRPr/>
            </a:pPr>
            <a:r>
              <a:rPr lang="fr-CA" sz="2000" smtClean="0"/>
              <a:t>Gestion du </a:t>
            </a:r>
            <a:r>
              <a:rPr lang="fr-CA" sz="2000" b="1" smtClean="0"/>
              <a:t>cellulaire</a:t>
            </a:r>
          </a:p>
          <a:p>
            <a:pPr eaLnBrk="1" hangingPunct="1">
              <a:defRPr/>
            </a:pPr>
            <a:r>
              <a:rPr lang="fr-CA" sz="2000" smtClean="0"/>
              <a:t>Être </a:t>
            </a:r>
            <a:r>
              <a:rPr lang="fr-CA" sz="2000" b="1" smtClean="0"/>
              <a:t>franc</a:t>
            </a:r>
            <a:r>
              <a:rPr lang="fr-CA" sz="2000" smtClean="0"/>
              <a:t> et </a:t>
            </a:r>
            <a:r>
              <a:rPr lang="fr-CA" sz="2000" b="1" smtClean="0"/>
              <a:t>cohérent</a:t>
            </a:r>
            <a:r>
              <a:rPr lang="fr-CA" sz="2000" smtClean="0"/>
              <a:t>… même si ça demande du temps et de l’investissement. Exemple: conséquence à un geste inadéquat</a:t>
            </a:r>
          </a:p>
          <a:p>
            <a:pPr eaLnBrk="1" hangingPunct="1">
              <a:defRPr/>
            </a:pPr>
            <a:r>
              <a:rPr lang="fr-CA" sz="2000" smtClean="0"/>
              <a:t>Ne pas avoir peur d’expliquer à l’élève son </a:t>
            </a:r>
            <a:r>
              <a:rPr lang="fr-CA" sz="2000" b="1" smtClean="0"/>
              <a:t>fonctionnement cognitif</a:t>
            </a:r>
            <a:r>
              <a:rPr lang="fr-CA" sz="2000" smtClean="0"/>
              <a:t>.</a:t>
            </a:r>
          </a:p>
          <a:p>
            <a:pPr eaLnBrk="1" hangingPunct="1">
              <a:defRPr/>
            </a:pPr>
            <a:r>
              <a:rPr lang="fr-CA" sz="2000" b="1" smtClean="0"/>
              <a:t>Mesures adaptatives</a:t>
            </a:r>
            <a:r>
              <a:rPr lang="fr-CA" sz="2000" smtClean="0"/>
              <a:t>. Ex.: aide techno (Word Q, Antidote), temps supplémentaire, changement de local, etc.</a:t>
            </a:r>
          </a:p>
          <a:p>
            <a:pPr eaLnBrk="1" hangingPunct="1">
              <a:defRPr/>
            </a:pPr>
            <a:endParaRPr lang="fr-FR" sz="2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custDataLst>
              <p:tags r:id="rId1"/>
            </p:custDataLst>
          </p:nvPr>
        </p:nvSpPr>
        <p:spPr>
          <a:xfrm>
            <a:off x="276225" y="228600"/>
            <a:ext cx="8591550" cy="1066800"/>
          </a:xfrm>
        </p:spPr>
        <p:txBody>
          <a:bodyPr/>
          <a:lstStyle/>
          <a:p>
            <a:pPr eaLnBrk="1" hangingPunct="1"/>
            <a:r>
              <a:rPr lang="fr-CA" sz="4000" b="1" u="sng" smtClean="0"/>
              <a:t>Une sortie à la bibliothèque</a:t>
            </a:r>
            <a:endParaRPr lang="fr-FR" sz="4000" b="1" u="sng" smtClean="0"/>
          </a:p>
        </p:txBody>
      </p:sp>
      <p:sp>
        <p:nvSpPr>
          <p:cNvPr id="3" name="Espace réservé du contenu 2"/>
          <p:cNvSpPr>
            <a:spLocks noGrp="1"/>
          </p:cNvSpPr>
          <p:nvPr>
            <p:ph sz="quarter" idx="13"/>
            <p:custDataLst>
              <p:tags r:id="rId2"/>
            </p:custDataLst>
          </p:nvPr>
        </p:nvSpPr>
        <p:spPr>
          <a:xfrm>
            <a:off x="274638" y="1298575"/>
            <a:ext cx="8594725" cy="4937125"/>
          </a:xfrm>
        </p:spPr>
        <p:txBody>
          <a:bodyPr wrap="square" numCol="1" anchor="t" anchorCtr="0" compatLnSpc="1">
            <a:prstTxWarp prst="textNoShape">
              <a:avLst/>
            </a:prstTxWarp>
          </a:bodyPr>
          <a:lstStyle/>
          <a:p>
            <a:pPr eaLnBrk="1" hangingPunct="1">
              <a:defRPr/>
            </a:pPr>
            <a:r>
              <a:rPr lang="fr-CA" smtClean="0"/>
              <a:t>Le projet du pavillon Jacques Labrie sur la fluidité en lecture.</a:t>
            </a:r>
          </a:p>
          <a:p>
            <a:pPr eaLnBrk="1" hangingPunct="1">
              <a:buFont typeface="Arial" charset="0"/>
              <a:buNone/>
              <a:defRPr/>
            </a:pPr>
            <a:r>
              <a:rPr lang="fr-CA" smtClean="0"/>
              <a:t>Enseigner la fluidité aux élèves</a:t>
            </a:r>
          </a:p>
          <a:p>
            <a:pPr eaLnBrk="1" hangingPunct="1">
              <a:buFont typeface="Arial" charset="0"/>
              <a:buNone/>
              <a:defRPr/>
            </a:pPr>
            <a:r>
              <a:rPr lang="fr-CA" smtClean="0"/>
              <a:t>Lire un roman</a:t>
            </a:r>
          </a:p>
          <a:p>
            <a:pPr eaLnBrk="1" hangingPunct="1">
              <a:buFont typeface="Arial" charset="0"/>
              <a:buNone/>
              <a:defRPr/>
            </a:pPr>
            <a:r>
              <a:rPr lang="fr-CA" smtClean="0"/>
              <a:t>Enseigner les stratégies de lecture à travers un livre</a:t>
            </a:r>
          </a:p>
          <a:p>
            <a:pPr eaLnBrk="1" hangingPunct="1">
              <a:buFont typeface="Arial" charset="0"/>
              <a:buNone/>
              <a:defRPr/>
            </a:pPr>
            <a:r>
              <a:rPr lang="fr-CA" b="1" smtClean="0"/>
              <a:t>Semer la curiosité…</a:t>
            </a:r>
          </a:p>
          <a:p>
            <a:pPr eaLnBrk="1" hangingPunct="1">
              <a:defRPr/>
            </a:pPr>
            <a:endParaRPr lang="fr-CA" smtClean="0"/>
          </a:p>
          <a:p>
            <a:pPr eaLnBrk="1" hangingPunct="1">
              <a:defRPr/>
            </a:pPr>
            <a:r>
              <a:rPr lang="fr-CA" smtClean="0"/>
              <a:t>L’activité de la bibliothèque à toutes les deux semaines.</a:t>
            </a:r>
          </a:p>
          <a:p>
            <a:pPr eaLnBrk="1" hangingPunct="1">
              <a:buFont typeface="Arial" charset="0"/>
              <a:buNone/>
              <a:defRPr/>
            </a:pPr>
            <a:r>
              <a:rPr lang="fr-CA" smtClean="0"/>
              <a:t>Instaurer une routine</a:t>
            </a:r>
          </a:p>
          <a:p>
            <a:pPr eaLnBrk="1" hangingPunct="1">
              <a:buFont typeface="Arial" charset="0"/>
              <a:buNone/>
              <a:defRPr/>
            </a:pPr>
            <a:r>
              <a:rPr lang="fr-CA" smtClean="0"/>
              <a:t>Expliquer même ce que l’on pense qui est acquis</a:t>
            </a:r>
          </a:p>
          <a:p>
            <a:pPr eaLnBrk="1" hangingPunct="1">
              <a:buFont typeface="Arial" charset="0"/>
              <a:buNone/>
              <a:defRPr/>
            </a:pPr>
            <a:r>
              <a:rPr lang="fr-CA" b="1" smtClean="0"/>
              <a:t>Semer la curiosité…</a:t>
            </a:r>
          </a:p>
          <a:p>
            <a:pPr eaLnBrk="1" hangingPunct="1">
              <a:buFont typeface="Arial" charset="0"/>
              <a:buNone/>
              <a:defRPr/>
            </a:pPr>
            <a:endParaRPr lang="fr-CA" smtClean="0"/>
          </a:p>
          <a:p>
            <a:pPr eaLnBrk="1" hangingPunct="1">
              <a:buFont typeface="Arial" charset="0"/>
              <a:buNone/>
              <a:defRPr/>
            </a:pPr>
            <a:r>
              <a:rPr lang="fr-CA" smtClean="0"/>
              <a:t>Autre idée en français: dictée une phrase</a:t>
            </a:r>
          </a:p>
          <a:p>
            <a:pPr eaLnBrk="1" hangingPunct="1">
              <a:defRPr/>
            </a:pPr>
            <a:endParaRPr lang="fr-CA" smtClean="0"/>
          </a:p>
          <a:p>
            <a:pPr eaLnBrk="1" hangingPunct="1">
              <a:defRPr/>
            </a:pPr>
            <a:endParaRPr lang="fr-F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custDataLst>
              <p:tags r:id="rId1"/>
            </p:custDataLst>
          </p:nvPr>
        </p:nvSpPr>
        <p:spPr>
          <a:xfrm>
            <a:off x="276225" y="228600"/>
            <a:ext cx="8591550" cy="1066800"/>
          </a:xfrm>
        </p:spPr>
        <p:txBody>
          <a:bodyPr/>
          <a:lstStyle/>
          <a:p>
            <a:pPr eaLnBrk="1" hangingPunct="1"/>
            <a:r>
              <a:rPr lang="fr-CA" sz="3200" b="1" u="sng" smtClean="0"/>
              <a:t>Mais qui sont nos jeunes? D’où viennent-ils?</a:t>
            </a:r>
            <a:endParaRPr lang="fr-FR" sz="3200" b="1" u="sng" smtClean="0"/>
          </a:p>
        </p:txBody>
      </p:sp>
      <p:sp>
        <p:nvSpPr>
          <p:cNvPr id="3" name="Espace réservé du contenu 2"/>
          <p:cNvSpPr>
            <a:spLocks noGrp="1"/>
          </p:cNvSpPr>
          <p:nvPr>
            <p:ph sz="quarter" idx="13"/>
            <p:custDataLst>
              <p:tags r:id="rId2"/>
            </p:custDataLst>
          </p:nvPr>
        </p:nvSpPr>
        <p:spPr>
          <a:xfrm>
            <a:off x="274638" y="1298575"/>
            <a:ext cx="8594725" cy="4937125"/>
          </a:xfrm>
        </p:spPr>
        <p:txBody>
          <a:bodyPr wrap="square" numCol="1" anchor="t" anchorCtr="0" compatLnSpc="1">
            <a:prstTxWarp prst="textNoShape">
              <a:avLst/>
            </a:prstTxWarp>
          </a:bodyPr>
          <a:lstStyle/>
          <a:p>
            <a:pPr eaLnBrk="1" hangingPunct="1">
              <a:defRPr/>
            </a:pPr>
            <a:endParaRPr lang="fr-CA" smtClean="0"/>
          </a:p>
          <a:p>
            <a:pPr eaLnBrk="1" hangingPunct="1">
              <a:defRPr/>
            </a:pPr>
            <a:r>
              <a:rPr lang="fr-CA" smtClean="0"/>
              <a:t>Voici un petit vidéo qui a été réalisé dans notre CS sur la persévérance scolaire et plusieurs de nos jeunes s’y retrouvent.</a:t>
            </a:r>
          </a:p>
          <a:p>
            <a:pPr eaLnBrk="1" hangingPunct="1">
              <a:defRPr/>
            </a:pPr>
            <a:endParaRPr lang="fr-CA" smtClean="0"/>
          </a:p>
          <a:p>
            <a:pPr eaLnBrk="1" hangingPunct="1">
              <a:defRPr/>
            </a:pPr>
            <a:r>
              <a:rPr lang="fr-CA" smtClean="0"/>
              <a:t>http://vimeo.com/59434061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971600" y="908720"/>
            <a:ext cx="7776864" cy="2592288"/>
          </a:xfrm>
          <a:prstGeom prst="wedgeRoundRectCallout">
            <a:avLst>
              <a:gd name="adj1" fmla="val -38563"/>
              <a:gd name="adj2" fmla="val 74090"/>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sz="1800"/>
          </a:p>
        </p:txBody>
      </p:sp>
      <p:sp>
        <p:nvSpPr>
          <p:cNvPr id="15364" name="Titre 3"/>
          <p:cNvSpPr>
            <a:spLocks noGrp="1"/>
          </p:cNvSpPr>
          <p:nvPr>
            <p:ph type="title" idx="4294967295"/>
          </p:nvPr>
        </p:nvSpPr>
        <p:spPr>
          <a:xfrm>
            <a:off x="1123950" y="1989138"/>
            <a:ext cx="7470775" cy="1143000"/>
          </a:xfrm>
        </p:spPr>
        <p:txBody>
          <a:bodyPr lIns="45720" rIns="45720" anchor="ctr"/>
          <a:lstStyle/>
          <a:p>
            <a:pPr algn="ctr"/>
            <a:r>
              <a:rPr lang="fr-CA" sz="3100" smtClean="0"/>
              <a:t>« </a:t>
            </a:r>
            <a:r>
              <a:rPr lang="fr-CA" sz="2700" smtClean="0"/>
              <a:t>Si l’élève n’a pas appris, c’est que le maître n’a pas enseigné efficacement. » </a:t>
            </a:r>
            <a:r>
              <a:rPr lang="fr-CA" sz="3100" smtClean="0"/>
              <a:t/>
            </a:r>
            <a:br>
              <a:rPr lang="fr-CA" sz="3100" smtClean="0"/>
            </a:br>
            <a:r>
              <a:rPr lang="fr-CA" sz="1500" smtClean="0"/>
              <a:t>(S. Engelmann)</a:t>
            </a:r>
            <a:r>
              <a:rPr lang="fr-CA" sz="1900" smtClean="0"/>
              <a:t/>
            </a:r>
            <a:br>
              <a:rPr lang="fr-CA" sz="1900" smtClean="0"/>
            </a:br>
            <a:endParaRPr lang="fr-CA" sz="1900" smtClean="0"/>
          </a:p>
        </p:txBody>
      </p:sp>
      <p:pic>
        <p:nvPicPr>
          <p:cNvPr id="3" name="Image 2"/>
          <p:cNvPicPr>
            <a:picLocks noChangeAspect="1"/>
          </p:cNvPicPr>
          <p:nvPr/>
        </p:nvPicPr>
        <p:blipFill>
          <a:blip r:embed="rId3" cstate="print"/>
          <a:stretch>
            <a:fillRect/>
          </a:stretch>
        </p:blipFill>
        <p:spPr>
          <a:xfrm>
            <a:off x="683568" y="4581128"/>
            <a:ext cx="1782550" cy="1782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custDataLst>
              <p:tags r:id="rId1"/>
            </p:custDataLst>
          </p:nvPr>
        </p:nvSpPr>
        <p:spPr/>
        <p:txBody>
          <a:bodyPr/>
          <a:lstStyle/>
          <a:p>
            <a:endParaRPr lang="fr-CA" smtClean="0"/>
          </a:p>
        </p:txBody>
      </p:sp>
      <p:sp>
        <p:nvSpPr>
          <p:cNvPr id="35843" name="Rectangle 3"/>
          <p:cNvSpPr>
            <a:spLocks noGrp="1"/>
          </p:cNvSpPr>
          <p:nvPr>
            <p:ph type="body" idx="4294967295"/>
            <p:custDataLst>
              <p:tags r:id="rId2"/>
            </p:custDataLst>
          </p:nvPr>
        </p:nvSpPr>
        <p:spPr bwMode="auto"/>
        <p:txBody>
          <a:bodyPr wrap="square" numCol="1" anchor="t" anchorCtr="0" compatLnSpc="1">
            <a:prstTxWarp prst="textNoShape">
              <a:avLst/>
            </a:prstTxWarp>
          </a:bodyPr>
          <a:lstStyle/>
          <a:p>
            <a:pPr algn="ctr">
              <a:buFont typeface="Arial" charset="0"/>
              <a:buNone/>
              <a:defRPr/>
            </a:pPr>
            <a:endParaRPr lang="fr-CA" sz="2800" smtClean="0"/>
          </a:p>
          <a:p>
            <a:pPr algn="ctr">
              <a:buFont typeface="Arial" charset="0"/>
              <a:buNone/>
              <a:defRPr/>
            </a:pPr>
            <a:endParaRPr lang="fr-CA" sz="2800" smtClean="0"/>
          </a:p>
          <a:p>
            <a:pPr algn="ctr">
              <a:buFont typeface="Arial" charset="0"/>
              <a:buNone/>
              <a:defRPr/>
            </a:pPr>
            <a:r>
              <a:rPr lang="fr-CA" sz="3200" smtClean="0"/>
              <a:t>« C’est en se souciant du soutien émotionnel </a:t>
            </a:r>
          </a:p>
          <a:p>
            <a:pPr algn="ctr">
              <a:buFont typeface="Arial" charset="0"/>
              <a:buNone/>
              <a:defRPr/>
            </a:pPr>
            <a:r>
              <a:rPr lang="fr-CA" sz="3200" smtClean="0"/>
              <a:t>que l’enseignant arrivera ensuite à</a:t>
            </a:r>
          </a:p>
          <a:p>
            <a:pPr algn="ctr">
              <a:buFont typeface="Arial" charset="0"/>
              <a:buNone/>
              <a:defRPr/>
            </a:pPr>
            <a:r>
              <a:rPr lang="fr-CA" sz="3200" smtClean="0"/>
              <a:t>offrir un soutien pédagogique et à </a:t>
            </a:r>
          </a:p>
          <a:p>
            <a:pPr algn="ctr">
              <a:buFont typeface="Arial" charset="0"/>
              <a:buNone/>
              <a:defRPr/>
            </a:pPr>
            <a:r>
              <a:rPr lang="fr-CA" sz="3200" smtClean="0"/>
              <a:t>favoriser l’apprentissage. »</a:t>
            </a:r>
          </a:p>
          <a:p>
            <a:pPr algn="ctr">
              <a:buFont typeface="Arial" charset="0"/>
              <a:buNone/>
              <a:defRPr/>
            </a:pPr>
            <a:r>
              <a:rPr lang="fr-CA" sz="2800" smtClean="0"/>
              <a:t>-Auteur inconnu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1"/>
          <p:cNvSpPr>
            <a:spLocks noGrp="1"/>
          </p:cNvSpPr>
          <p:nvPr>
            <p:ph type="title"/>
            <p:custDataLst>
              <p:tags r:id="rId1"/>
            </p:custDataLst>
          </p:nvPr>
        </p:nvSpPr>
        <p:spPr>
          <a:xfrm>
            <a:off x="276225" y="228600"/>
            <a:ext cx="8591550" cy="1066800"/>
          </a:xfrm>
        </p:spPr>
        <p:txBody>
          <a:bodyPr/>
          <a:lstStyle/>
          <a:p>
            <a:pPr eaLnBrk="1" hangingPunct="1"/>
            <a:r>
              <a:rPr lang="fr-CA" sz="4000" b="1" u="sng" smtClean="0"/>
              <a:t>Questions? Commentaires?</a:t>
            </a:r>
            <a:endParaRPr lang="fr-FR" sz="4000" b="1" u="sng" smtClean="0"/>
          </a:p>
        </p:txBody>
      </p:sp>
      <p:sp>
        <p:nvSpPr>
          <p:cNvPr id="3" name="Espace réservé du contenu 2"/>
          <p:cNvSpPr>
            <a:spLocks noGrp="1"/>
          </p:cNvSpPr>
          <p:nvPr>
            <p:ph sz="quarter" idx="13"/>
            <p:custDataLst>
              <p:tags r:id="rId2"/>
            </p:custDataLst>
          </p:nvPr>
        </p:nvSpPr>
        <p:spPr>
          <a:xfrm>
            <a:off x="274638" y="1298575"/>
            <a:ext cx="8594725" cy="4937125"/>
          </a:xfrm>
        </p:spPr>
        <p:txBody>
          <a:bodyPr wrap="square" numCol="1" anchor="t" anchorCtr="0" compatLnSpc="1">
            <a:prstTxWarp prst="textNoShape">
              <a:avLst/>
            </a:prstTxWarp>
          </a:bodyPr>
          <a:lstStyle/>
          <a:p>
            <a:pPr eaLnBrk="1" hangingPunct="1">
              <a:defRPr/>
            </a:pPr>
            <a:endParaRPr lang="fr-CA" sz="3600" smtClean="0"/>
          </a:p>
          <a:p>
            <a:pPr eaLnBrk="1" hangingPunct="1">
              <a:defRPr/>
            </a:pPr>
            <a:r>
              <a:rPr lang="fr-CA" sz="3600" smtClean="0"/>
              <a:t>À votre tour…</a:t>
            </a:r>
            <a:endParaRPr lang="fr-FR" sz="36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custDataLst>
              <p:tags r:id="rId1"/>
            </p:custDataLst>
          </p:nvPr>
        </p:nvSpPr>
        <p:spPr>
          <a:xfrm>
            <a:off x="276225" y="228600"/>
            <a:ext cx="8591550" cy="1066800"/>
          </a:xfrm>
        </p:spPr>
        <p:txBody>
          <a:bodyPr/>
          <a:lstStyle/>
          <a:p>
            <a:pPr eaLnBrk="1" hangingPunct="1"/>
            <a:r>
              <a:rPr lang="fr-CA" sz="4000" b="1" u="sng" smtClean="0"/>
              <a:t>Qui suis-je? Qui êtes-vous?</a:t>
            </a:r>
            <a:endParaRPr lang="fr-FR" sz="4000" b="1" u="sng" smtClean="0"/>
          </a:p>
        </p:txBody>
      </p:sp>
      <p:sp>
        <p:nvSpPr>
          <p:cNvPr id="3" name="Espace réservé du contenu 2"/>
          <p:cNvSpPr>
            <a:spLocks noGrp="1"/>
          </p:cNvSpPr>
          <p:nvPr>
            <p:ph sz="quarter" idx="13"/>
            <p:custDataLst>
              <p:tags r:id="rId2"/>
            </p:custDataLst>
          </p:nvPr>
        </p:nvSpPr>
        <p:spPr>
          <a:xfrm>
            <a:off x="274638" y="1298575"/>
            <a:ext cx="8594725" cy="4937125"/>
          </a:xfrm>
        </p:spPr>
        <p:txBody>
          <a:bodyPr wrap="square" numCol="1" anchor="t" anchorCtr="0" compatLnSpc="1">
            <a:prstTxWarp prst="textNoShape">
              <a:avLst/>
            </a:prstTxWarp>
          </a:bodyPr>
          <a:lstStyle/>
          <a:p>
            <a:pPr eaLnBrk="1" hangingPunct="1">
              <a:defRPr/>
            </a:pPr>
            <a:endParaRPr lang="fr-CA" sz="4000" smtClean="0"/>
          </a:p>
          <a:p>
            <a:pPr eaLnBrk="1" hangingPunct="1">
              <a:defRPr/>
            </a:pPr>
            <a:r>
              <a:rPr lang="fr-CA" sz="4000" smtClean="0"/>
              <a:t>Mon parcours: choix de l’adaptation scolaire</a:t>
            </a:r>
          </a:p>
          <a:p>
            <a:pPr eaLnBrk="1" hangingPunct="1">
              <a:buFont typeface="Arial" charset="0"/>
              <a:buNone/>
              <a:defRPr/>
            </a:pPr>
            <a:endParaRPr lang="fr-CA" sz="4000" smtClean="0"/>
          </a:p>
          <a:p>
            <a:pPr eaLnBrk="1" hangingPunct="1">
              <a:defRPr/>
            </a:pPr>
            <a:r>
              <a:rPr lang="fr-CA" sz="4000" smtClean="0"/>
              <a:t>Mon école: le pavillon Jacques-Labrie</a:t>
            </a:r>
          </a:p>
          <a:p>
            <a:pPr eaLnBrk="1" hangingPunct="1">
              <a:buFont typeface="Arial" charset="0"/>
              <a:buNone/>
              <a:defRPr/>
            </a:pPr>
            <a:endParaRPr lang="fr-CA" sz="4000" smtClean="0"/>
          </a:p>
          <a:p>
            <a:pPr eaLnBrk="1" hangingPunct="1">
              <a:defRPr/>
            </a:pPr>
            <a:r>
              <a:rPr lang="fr-CA" sz="4000" smtClean="0"/>
              <a:t>Mon programme: FMS</a:t>
            </a:r>
            <a:endParaRPr lang="fr-FR" sz="40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custDataLst>
              <p:tags r:id="rId1"/>
            </p:custDataLst>
          </p:nvPr>
        </p:nvSpPr>
        <p:spPr>
          <a:xfrm>
            <a:off x="276225" y="228600"/>
            <a:ext cx="8591550" cy="1066800"/>
          </a:xfrm>
        </p:spPr>
        <p:txBody>
          <a:bodyPr/>
          <a:lstStyle/>
          <a:p>
            <a:pPr eaLnBrk="1" hangingPunct="1"/>
            <a:r>
              <a:rPr lang="fr-CA" sz="4000" b="1" u="sng" smtClean="0"/>
              <a:t>Qu’est-ce qui est difficile pour moi?</a:t>
            </a:r>
            <a:endParaRPr lang="fr-FR" sz="4000" b="1" u="sng" smtClean="0"/>
          </a:p>
        </p:txBody>
      </p:sp>
      <p:sp>
        <p:nvSpPr>
          <p:cNvPr id="3" name="Espace réservé du contenu 2"/>
          <p:cNvSpPr>
            <a:spLocks noGrp="1"/>
          </p:cNvSpPr>
          <p:nvPr>
            <p:ph sz="quarter" idx="13"/>
            <p:custDataLst>
              <p:tags r:id="rId2"/>
            </p:custDataLst>
          </p:nvPr>
        </p:nvSpPr>
        <p:spPr>
          <a:xfrm>
            <a:off x="274638" y="1298575"/>
            <a:ext cx="8594725" cy="4937125"/>
          </a:xfrm>
        </p:spPr>
        <p:txBody>
          <a:bodyPr wrap="square" numCol="1" anchor="t" anchorCtr="0" compatLnSpc="1">
            <a:prstTxWarp prst="textNoShape">
              <a:avLst/>
            </a:prstTxWarp>
          </a:bodyPr>
          <a:lstStyle/>
          <a:p>
            <a:pPr eaLnBrk="1" hangingPunct="1"/>
            <a:r>
              <a:rPr lang="fr-CA" sz="2400" smtClean="0"/>
              <a:t>Trouvez un domaine où vous n’êtes pas un spécialiste, où vous n’avez aucun intérêt voire une répulsion. Cependant, dans la vie de tous les jours, vous êtes parfois obligés de travailler dans ce domaine.</a:t>
            </a:r>
          </a:p>
          <a:p>
            <a:pPr eaLnBrk="1" hangingPunct="1">
              <a:buFont typeface="Arial" charset="0"/>
              <a:buNone/>
            </a:pPr>
            <a:endParaRPr lang="fr-CA" sz="2400" smtClean="0"/>
          </a:p>
          <a:p>
            <a:pPr eaLnBrk="1" hangingPunct="1"/>
            <a:r>
              <a:rPr lang="fr-CA" sz="2400" smtClean="0"/>
              <a:t>Le mien? Le travail manuel!</a:t>
            </a:r>
          </a:p>
          <a:p>
            <a:pPr eaLnBrk="1" hangingPunct="1">
              <a:buFont typeface="Arial" charset="0"/>
              <a:buNone/>
            </a:pPr>
            <a:endParaRPr lang="fr-CA" sz="2400" smtClean="0"/>
          </a:p>
          <a:p>
            <a:pPr eaLnBrk="1" hangingPunct="1"/>
            <a:r>
              <a:rPr lang="fr-CA" sz="2400" smtClean="0"/>
              <a:t>Comparaison avec un domaine où vous êtes agiles et où vous vous sentez sûrs de vous.</a:t>
            </a:r>
          </a:p>
          <a:p>
            <a:pPr eaLnBrk="1" hangingPunct="1">
              <a:buFont typeface="Arial" charset="0"/>
              <a:buNone/>
            </a:pPr>
            <a:endParaRPr lang="fr-CA" sz="2400" smtClean="0"/>
          </a:p>
          <a:p>
            <a:pPr eaLnBrk="1" hangingPunct="1"/>
            <a:r>
              <a:rPr lang="fr-CA" sz="2400" smtClean="0"/>
              <a:t>Exemple du cours de mathématiques à l’université.</a:t>
            </a:r>
          </a:p>
          <a:p>
            <a:pPr eaLnBrk="1" hangingPunct="1">
              <a:buFont typeface="Arial" charset="0"/>
              <a:buNone/>
            </a:pPr>
            <a:endParaRPr lang="fr-CA" sz="2400" smtClean="0"/>
          </a:p>
          <a:p>
            <a:pPr eaLnBrk="1" hangingPunct="1">
              <a:buFont typeface="Arial" charset="0"/>
              <a:buNone/>
            </a:pPr>
            <a:endParaRPr lang="fr-F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custDataLst>
              <p:tags r:id="rId1"/>
            </p:custDataLst>
          </p:nvPr>
        </p:nvSpPr>
        <p:spPr>
          <a:xfrm>
            <a:off x="276225" y="228600"/>
            <a:ext cx="8591550" cy="1066800"/>
          </a:xfrm>
        </p:spPr>
        <p:txBody>
          <a:bodyPr/>
          <a:lstStyle/>
          <a:p>
            <a:pPr eaLnBrk="1" hangingPunct="1"/>
            <a:r>
              <a:rPr lang="fr-CA" sz="4000" b="1" u="sng" smtClean="0"/>
              <a:t>L’enseignement explicite: bref survol</a:t>
            </a:r>
            <a:endParaRPr lang="fr-FR" sz="4000" b="1" u="sng" smtClean="0"/>
          </a:p>
        </p:txBody>
      </p:sp>
      <p:sp>
        <p:nvSpPr>
          <p:cNvPr id="3" name="Espace réservé du contenu 2"/>
          <p:cNvSpPr>
            <a:spLocks noGrp="1"/>
          </p:cNvSpPr>
          <p:nvPr>
            <p:ph sz="quarter" idx="13"/>
            <p:custDataLst>
              <p:tags r:id="rId2"/>
            </p:custDataLst>
          </p:nvPr>
        </p:nvSpPr>
        <p:spPr bwMode="auto">
          <a:xfrm>
            <a:off x="274638" y="1298575"/>
            <a:ext cx="8594725" cy="4937125"/>
          </a:xfrm>
        </p:spPr>
        <p:txBody>
          <a:bodyPr wrap="square" numCol="1" anchor="t" anchorCtr="0" compatLnSpc="1">
            <a:prstTxWarp prst="textNoShape">
              <a:avLst/>
            </a:prstTxWarp>
          </a:bodyPr>
          <a:lstStyle/>
          <a:p>
            <a:pPr>
              <a:buFont typeface="Arial" charset="0"/>
              <a:buNone/>
              <a:defRPr/>
            </a:pPr>
            <a:r>
              <a:rPr lang="fr-CA" sz="2400" b="1" i="1" smtClean="0"/>
              <a:t>Tentons une définition…</a:t>
            </a:r>
            <a:endParaRPr lang="fr-CA" sz="2400" smtClean="0"/>
          </a:p>
          <a:p>
            <a:pPr>
              <a:defRPr/>
            </a:pPr>
            <a:r>
              <a:rPr lang="fr-CA" sz="2400" smtClean="0"/>
              <a:t>L’enseignement explicite est un modèle pédagogique émergé des recherches principalement nord-américaines sur l’efficacité de l’enseignement, recherches menées depuis une quarantaine d’années.</a:t>
            </a:r>
          </a:p>
          <a:p>
            <a:pPr>
              <a:buFont typeface="Arial" charset="0"/>
              <a:buNone/>
              <a:defRPr/>
            </a:pPr>
            <a:endParaRPr lang="fr-CA" sz="2400" smtClean="0"/>
          </a:p>
          <a:p>
            <a:pPr>
              <a:defRPr/>
            </a:pPr>
            <a:r>
              <a:rPr lang="fr-CA" sz="2400" smtClean="0"/>
              <a:t>L’enseignement explicite trouve son efficacité en transmettant les connaissances et les habiletés par un enseignement </a:t>
            </a:r>
            <a:r>
              <a:rPr lang="fr-CA" sz="2400" b="1" smtClean="0"/>
              <a:t>direct</a:t>
            </a:r>
            <a:r>
              <a:rPr lang="fr-CA" sz="2400" smtClean="0"/>
              <a:t> et très </a:t>
            </a:r>
            <a:r>
              <a:rPr lang="fr-CA" sz="2400" b="1" smtClean="0"/>
              <a:t>structuré</a:t>
            </a:r>
            <a:r>
              <a:rPr lang="fr-CA" sz="2400" smtClean="0"/>
              <a:t>, fortement </a:t>
            </a:r>
            <a:r>
              <a:rPr lang="fr-CA" sz="2400" b="1" smtClean="0"/>
              <a:t>guidé</a:t>
            </a:r>
            <a:r>
              <a:rPr lang="fr-CA" sz="2400" smtClean="0"/>
              <a:t> par l’enseignant qui procède par </a:t>
            </a:r>
            <a:r>
              <a:rPr lang="fr-CA" sz="2400" b="1" smtClean="0"/>
              <a:t>petites étapes</a:t>
            </a:r>
            <a:r>
              <a:rPr lang="fr-CA" sz="2400" smtClean="0"/>
              <a:t>. De nombreux travaux ont démontré l’efficacité de ce modèle auprès des élèves en difficulté.</a:t>
            </a:r>
          </a:p>
          <a:p>
            <a:pPr>
              <a:defRPr/>
            </a:pPr>
            <a:endParaRPr lang="fr-CA"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custDataLst>
              <p:tags r:id="rId1"/>
            </p:custDataLst>
          </p:nvPr>
        </p:nvSpPr>
        <p:spPr/>
        <p:txBody>
          <a:bodyPr/>
          <a:lstStyle/>
          <a:p>
            <a:r>
              <a:rPr lang="fr-CA" sz="4000" b="1" u="sng" smtClean="0"/>
              <a:t>Suite…</a:t>
            </a:r>
          </a:p>
        </p:txBody>
      </p:sp>
      <p:sp>
        <p:nvSpPr>
          <p:cNvPr id="27651" name="Rectangle 3"/>
          <p:cNvSpPr>
            <a:spLocks noGrp="1"/>
          </p:cNvSpPr>
          <p:nvPr>
            <p:ph type="body" idx="4294967295"/>
            <p:custDataLst>
              <p:tags r:id="rId2"/>
            </p:custDataLst>
          </p:nvPr>
        </p:nvSpPr>
        <p:spPr bwMode="auto"/>
        <p:txBody>
          <a:bodyPr wrap="square" numCol="1" anchor="t" anchorCtr="0" compatLnSpc="1">
            <a:prstTxWarp prst="textNoShape">
              <a:avLst/>
            </a:prstTxWarp>
          </a:bodyPr>
          <a:lstStyle/>
          <a:p>
            <a:pPr>
              <a:lnSpc>
                <a:spcPct val="80000"/>
              </a:lnSpc>
              <a:buFont typeface="Arial" charset="0"/>
              <a:buNone/>
              <a:defRPr/>
            </a:pPr>
            <a:r>
              <a:rPr lang="fr-CA" sz="2400" b="1" i="1" smtClean="0"/>
              <a:t>Les structures cognitives</a:t>
            </a:r>
            <a:endParaRPr lang="fr-CA" sz="2400" b="1" smtClean="0"/>
          </a:p>
          <a:p>
            <a:pPr>
              <a:lnSpc>
                <a:spcPct val="80000"/>
              </a:lnSpc>
              <a:defRPr/>
            </a:pPr>
            <a:r>
              <a:rPr lang="fr-CA" sz="2400" b="1" smtClean="0"/>
              <a:t>La Mémoire à Long Terme </a:t>
            </a:r>
            <a:r>
              <a:rPr lang="fr-CA" sz="2400" smtClean="0"/>
              <a:t>(MLT – </a:t>
            </a:r>
            <a:r>
              <a:rPr lang="fr-CA" sz="2400" i="1" smtClean="0"/>
              <a:t>long-termmemory</a:t>
            </a:r>
            <a:r>
              <a:rPr lang="fr-CA" sz="2400" smtClean="0"/>
              <a:t>)</a:t>
            </a:r>
            <a:br>
              <a:rPr lang="fr-CA" sz="2400" smtClean="0"/>
            </a:br>
            <a:r>
              <a:rPr lang="fr-CA" sz="2000" smtClean="0"/>
              <a:t>C’est le lieu de stockage des informations. Sa contenance est quasiment illimitée. Les infos sont organisées en schéma de connaissances ou structures de groupements. L'acquisition de ces schémas et leur automatisation sont fondamentales.</a:t>
            </a:r>
            <a:endParaRPr lang="fr-CA" sz="2000" b="1" smtClean="0"/>
          </a:p>
          <a:p>
            <a:pPr>
              <a:lnSpc>
                <a:spcPct val="80000"/>
              </a:lnSpc>
              <a:defRPr/>
            </a:pPr>
            <a:r>
              <a:rPr lang="fr-CA" sz="2400" b="1" smtClean="0"/>
              <a:t>La Mémoire de Travail </a:t>
            </a:r>
            <a:r>
              <a:rPr lang="fr-CA" sz="2400" smtClean="0"/>
              <a:t>(MDT – </a:t>
            </a:r>
            <a:r>
              <a:rPr lang="fr-CA" sz="2400" i="1" smtClean="0"/>
              <a:t>working memory</a:t>
            </a:r>
            <a:r>
              <a:rPr lang="fr-CA" sz="2400" smtClean="0"/>
              <a:t>) :</a:t>
            </a:r>
            <a:br>
              <a:rPr lang="fr-CA" sz="2400" smtClean="0"/>
            </a:br>
            <a:r>
              <a:rPr lang="fr-CA" sz="2000" smtClean="0"/>
              <a:t>Celle-ci est limitée en temps et en contenu lorsque les informations sont nouvelles (par exemple numéro de téléphone).</a:t>
            </a:r>
            <a:endParaRPr lang="fr-CA" sz="2000" b="1" smtClean="0"/>
          </a:p>
          <a:p>
            <a:pPr>
              <a:lnSpc>
                <a:spcPct val="80000"/>
              </a:lnSpc>
              <a:defRPr/>
            </a:pPr>
            <a:r>
              <a:rPr lang="fr-CA" sz="2400" b="1" smtClean="0"/>
              <a:t>La charge cognitive </a:t>
            </a:r>
            <a:r>
              <a:rPr lang="fr-CA" sz="2400" smtClean="0"/>
              <a:t>(</a:t>
            </a:r>
            <a:r>
              <a:rPr lang="fr-CA" sz="2400" i="1" smtClean="0"/>
              <a:t>Cognitive-Load</a:t>
            </a:r>
            <a:r>
              <a:rPr lang="fr-CA" sz="2400" smtClean="0"/>
              <a:t>) </a:t>
            </a:r>
            <a:br>
              <a:rPr lang="fr-CA" sz="2400" smtClean="0"/>
            </a:br>
            <a:r>
              <a:rPr lang="fr-CA" sz="2000" smtClean="0"/>
              <a:t>Mesure la quantité de ressources mentales mobilisées par le sujet pour réaliser une tâche.</a:t>
            </a:r>
            <a:br>
              <a:rPr lang="fr-CA" sz="2000" smtClean="0"/>
            </a:br>
            <a:endParaRPr lang="fr-CA" sz="2000" smtClean="0"/>
          </a:p>
          <a:p>
            <a:pPr>
              <a:lnSpc>
                <a:spcPct val="80000"/>
              </a:lnSpc>
              <a:buFont typeface="Arial" charset="0"/>
              <a:buNone/>
              <a:defRPr/>
            </a:pPr>
            <a:r>
              <a:rPr lang="fr-CA" sz="2000" smtClean="0"/>
              <a:t>Cette charge dépend de </a:t>
            </a:r>
            <a:r>
              <a:rPr lang="fr-CA" sz="2000" b="1" smtClean="0"/>
              <a:t>3 facteurs</a:t>
            </a:r>
            <a:r>
              <a:rPr lang="fr-CA" sz="2000" smtClean="0"/>
              <a:t> :</a:t>
            </a:r>
          </a:p>
          <a:p>
            <a:pPr>
              <a:lnSpc>
                <a:spcPct val="80000"/>
              </a:lnSpc>
              <a:buFont typeface="Arial" charset="0"/>
              <a:buNone/>
              <a:defRPr/>
            </a:pPr>
            <a:r>
              <a:rPr lang="fr-CA" sz="2000" smtClean="0"/>
              <a:t>• l'environnement</a:t>
            </a:r>
          </a:p>
          <a:p>
            <a:pPr>
              <a:lnSpc>
                <a:spcPct val="80000"/>
              </a:lnSpc>
              <a:buFont typeface="Arial" charset="0"/>
              <a:buNone/>
              <a:defRPr/>
            </a:pPr>
            <a:r>
              <a:rPr lang="fr-CA" sz="2000" smtClean="0"/>
              <a:t>• l’individu</a:t>
            </a:r>
          </a:p>
          <a:p>
            <a:pPr>
              <a:lnSpc>
                <a:spcPct val="80000"/>
              </a:lnSpc>
              <a:buFont typeface="Arial" charset="0"/>
              <a:buNone/>
              <a:defRPr/>
            </a:pPr>
            <a:r>
              <a:rPr lang="fr-CA" sz="2000" smtClean="0"/>
              <a:t>• la complexité de la tâche à réaliser</a:t>
            </a:r>
          </a:p>
          <a:p>
            <a:pPr>
              <a:lnSpc>
                <a:spcPct val="80000"/>
              </a:lnSpc>
              <a:buFont typeface="Arial" charset="0"/>
              <a:buNone/>
              <a:defRPr/>
            </a:pPr>
            <a:endParaRPr lang="fr-CA"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lecerveau.mcgill.ca/flash/a/a_07/a_07_p/a_07_p_tra/a_07_p_tra_2a%20copy.jpg"/>
          <p:cNvPicPr>
            <a:picLocks noChangeAspect="1" noChangeArrowheads="1"/>
          </p:cNvPicPr>
          <p:nvPr>
            <p:custDataLst>
              <p:tags r:id="rId1"/>
            </p:custDataLst>
          </p:nvPr>
        </p:nvPicPr>
        <p:blipFill>
          <a:blip r:embed="rId13" cstate="print"/>
          <a:srcRect/>
          <a:stretch>
            <a:fillRect/>
          </a:stretch>
        </p:blipFill>
        <p:spPr bwMode="auto">
          <a:xfrm>
            <a:off x="2119313" y="1466850"/>
            <a:ext cx="4703762" cy="4514850"/>
          </a:xfrm>
          <a:prstGeom prst="rect">
            <a:avLst/>
          </a:prstGeom>
          <a:noFill/>
          <a:ln w="9525">
            <a:noFill/>
            <a:miter lim="800000"/>
            <a:headEnd/>
            <a:tailEnd/>
          </a:ln>
        </p:spPr>
      </p:pic>
      <p:sp>
        <p:nvSpPr>
          <p:cNvPr id="2" name="Flèche droite 1"/>
          <p:cNvSpPr/>
          <p:nvPr>
            <p:custDataLst>
              <p:tags r:id="rId2"/>
            </p:custDataLst>
          </p:nvPr>
        </p:nvSpPr>
        <p:spPr>
          <a:xfrm rot="20891230">
            <a:off x="477644" y="3160856"/>
            <a:ext cx="1512168" cy="662080"/>
          </a:xfrm>
          <a:prstGeom prst="rightArrow">
            <a:avLst/>
          </a:prstGeom>
          <a:ln>
            <a:solidFill>
              <a:schemeClr val="tx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r>
              <a:rPr lang="fr-CA" sz="1400" dirty="0"/>
              <a:t>Émotions</a:t>
            </a:r>
          </a:p>
        </p:txBody>
      </p:sp>
      <p:sp>
        <p:nvSpPr>
          <p:cNvPr id="4" name="Flèche droite 3"/>
          <p:cNvSpPr/>
          <p:nvPr>
            <p:custDataLst>
              <p:tags r:id="rId3"/>
            </p:custDataLst>
          </p:nvPr>
        </p:nvSpPr>
        <p:spPr>
          <a:xfrm rot="11602114" flipV="1">
            <a:off x="7189427" y="4298967"/>
            <a:ext cx="1387832" cy="779094"/>
          </a:xfrm>
          <a:prstGeom prst="rightArrow">
            <a:avLst/>
          </a:prstGeom>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r>
              <a:rPr lang="fr-CA" sz="1400" dirty="0"/>
              <a:t>Attention</a:t>
            </a:r>
          </a:p>
        </p:txBody>
      </p:sp>
      <p:sp>
        <p:nvSpPr>
          <p:cNvPr id="5" name="Flèche droite 4"/>
          <p:cNvSpPr/>
          <p:nvPr>
            <p:custDataLst>
              <p:tags r:id="rId4"/>
            </p:custDataLst>
          </p:nvPr>
        </p:nvSpPr>
        <p:spPr>
          <a:xfrm rot="11588589" flipV="1">
            <a:off x="7082768" y="2529985"/>
            <a:ext cx="1601153" cy="1021607"/>
          </a:xfrm>
          <a:prstGeom prst="rightArrow">
            <a:avLst/>
          </a:prstGeom>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r>
              <a:rPr lang="fr-CA" sz="1400" dirty="0"/>
              <a:t>Contexte- </a:t>
            </a:r>
          </a:p>
          <a:p>
            <a:pPr algn="ctr">
              <a:defRPr/>
            </a:pPr>
            <a:r>
              <a:rPr lang="fr-CA" sz="1400" dirty="0"/>
              <a:t>environnement</a:t>
            </a:r>
          </a:p>
        </p:txBody>
      </p:sp>
      <p:sp>
        <p:nvSpPr>
          <p:cNvPr id="6" name="Flèche droite 5"/>
          <p:cNvSpPr/>
          <p:nvPr>
            <p:custDataLst>
              <p:tags r:id="rId5"/>
            </p:custDataLst>
          </p:nvPr>
        </p:nvSpPr>
        <p:spPr>
          <a:xfrm rot="20789091">
            <a:off x="550990" y="4357474"/>
            <a:ext cx="1512168" cy="662080"/>
          </a:xfrm>
          <a:prstGeom prst="rightArrow">
            <a:avLst/>
          </a:prstGeom>
          <a:ln>
            <a:solidFill>
              <a:schemeClr val="tx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002">
            <a:schemeClr val="dk2"/>
          </a:fillRef>
          <a:effectRef idx="0">
            <a:schemeClr val="accent1"/>
          </a:effectRef>
          <a:fontRef idx="minor">
            <a:schemeClr val="lt1"/>
          </a:fontRef>
        </p:style>
        <p:txBody>
          <a:bodyPr anchor="ctr"/>
          <a:lstStyle/>
          <a:p>
            <a:pPr algn="ctr">
              <a:defRPr/>
            </a:pPr>
            <a:r>
              <a:rPr lang="fr-CA" sz="1400" dirty="0"/>
              <a:t>Motivation</a:t>
            </a:r>
          </a:p>
        </p:txBody>
      </p:sp>
      <p:sp>
        <p:nvSpPr>
          <p:cNvPr id="21518" name="ZoneTexte 7"/>
          <p:cNvSpPr txBox="1">
            <a:spLocks noChangeArrowheads="1"/>
          </p:cNvSpPr>
          <p:nvPr>
            <p:custDataLst>
              <p:tags r:id="rId6"/>
            </p:custDataLst>
          </p:nvPr>
        </p:nvSpPr>
        <p:spPr bwMode="auto">
          <a:xfrm>
            <a:off x="755650" y="6278563"/>
            <a:ext cx="6067425" cy="400050"/>
          </a:xfrm>
          <a:prstGeom prst="rect">
            <a:avLst/>
          </a:prstGeom>
          <a:noFill/>
          <a:ln w="9525">
            <a:noFill/>
            <a:miter lim="800000"/>
            <a:headEnd/>
            <a:tailEnd/>
          </a:ln>
        </p:spPr>
        <p:txBody>
          <a:bodyPr>
            <a:spAutoFit/>
          </a:bodyPr>
          <a:lstStyle/>
          <a:p>
            <a:r>
              <a:rPr lang="fr-CA" sz="1000"/>
              <a:t>Source:  </a:t>
            </a:r>
            <a:r>
              <a:rPr lang="fr-CA" sz="1000">
                <a:hlinkClick r:id="rId14"/>
              </a:rPr>
              <a:t>http://lecerveau.mcgill.ca/flash/a/a_07/a_07_p/a_07_p_tra/a_07_p_tra_2a%20copy.jpg</a:t>
            </a:r>
            <a:r>
              <a:rPr lang="fr-CA" sz="1000"/>
              <a:t>. </a:t>
            </a:r>
          </a:p>
          <a:p>
            <a:r>
              <a:rPr lang="fr-CA" sz="1000"/>
              <a:t>Adapté par Nathaly Hachay, 13 février 2013.</a:t>
            </a:r>
          </a:p>
        </p:txBody>
      </p:sp>
      <p:sp>
        <p:nvSpPr>
          <p:cNvPr id="9" name="Flèche droite 8"/>
          <p:cNvSpPr/>
          <p:nvPr>
            <p:custDataLst>
              <p:tags r:id="rId7"/>
            </p:custDataLst>
          </p:nvPr>
        </p:nvSpPr>
        <p:spPr>
          <a:xfrm rot="20244233">
            <a:off x="258763" y="1314450"/>
            <a:ext cx="1744662" cy="544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1400" b="1" dirty="0">
                <a:solidFill>
                  <a:schemeClr val="tx1"/>
                </a:solidFill>
              </a:rPr>
              <a:t>ASSOCIATIVE</a:t>
            </a:r>
          </a:p>
        </p:txBody>
      </p:sp>
      <p:sp>
        <p:nvSpPr>
          <p:cNvPr id="11" name="Flèche droite 10"/>
          <p:cNvSpPr/>
          <p:nvPr>
            <p:custDataLst>
              <p:tags r:id="rId8"/>
            </p:custDataLst>
          </p:nvPr>
        </p:nvSpPr>
        <p:spPr>
          <a:xfrm rot="12400808" flipV="1">
            <a:off x="7215188" y="1430338"/>
            <a:ext cx="1911350" cy="530225"/>
          </a:xfrm>
          <a:prstGeom prst="rightArrow">
            <a:avLst>
              <a:gd name="adj1" fmla="val 50000"/>
              <a:gd name="adj2" fmla="val 525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A" sz="1400" b="1" dirty="0">
                <a:solidFill>
                  <a:schemeClr val="tx1"/>
                </a:solidFill>
              </a:rPr>
              <a:t>RECONSTRUCTIVE</a:t>
            </a:r>
          </a:p>
        </p:txBody>
      </p:sp>
      <p:sp>
        <p:nvSpPr>
          <p:cNvPr id="12" name="Titre 3"/>
          <p:cNvSpPr txBox="1">
            <a:spLocks/>
          </p:cNvSpPr>
          <p:nvPr>
            <p:custDataLst>
              <p:tags r:id="rId9"/>
            </p:custDataLst>
          </p:nvPr>
        </p:nvSpPr>
        <p:spPr>
          <a:xfrm>
            <a:off x="1167432" y="188640"/>
            <a:ext cx="6861353" cy="739209"/>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fr-CA" sz="11200" b="1" dirty="0" smtClean="0"/>
              <a:t>Modèle  de la mémoire de travail </a:t>
            </a:r>
          </a:p>
          <a:p>
            <a:pPr>
              <a:defRPr/>
            </a:pPr>
            <a:r>
              <a:rPr lang="fr-CA" sz="7200" dirty="0" smtClean="0"/>
              <a:t>(</a:t>
            </a:r>
            <a:r>
              <a:rPr lang="fr-CA" sz="7200" dirty="0" err="1" smtClean="0"/>
              <a:t>Baddeley</a:t>
            </a:r>
            <a:r>
              <a:rPr lang="fr-CA" sz="7200" dirty="0" smtClean="0"/>
              <a:t>, 1986) </a:t>
            </a:r>
            <a:r>
              <a:rPr lang="fr-CA" sz="5400" dirty="0" smtClean="0"/>
              <a:t> </a:t>
            </a:r>
            <a:endParaRPr lang="fr-CA" sz="6700" b="1" dirty="0"/>
          </a:p>
        </p:txBody>
      </p:sp>
      <p:pic>
        <p:nvPicPr>
          <p:cNvPr id="21524" name="Picture 3" descr="C:\Users\Nathaly\AppData\Local\Microsoft\Windows\Temporary Internet Files\Content.IE5\HH2V7SFH\MC900434784[1].png"/>
          <p:cNvPicPr>
            <a:picLocks noChangeAspect="1" noChangeArrowheads="1"/>
          </p:cNvPicPr>
          <p:nvPr>
            <p:custDataLst>
              <p:tags r:id="rId10"/>
            </p:custDataLst>
          </p:nvPr>
        </p:nvPicPr>
        <p:blipFill>
          <a:blip r:embed="rId15" cstate="print"/>
          <a:srcRect/>
          <a:stretch>
            <a:fillRect/>
          </a:stretch>
        </p:blipFill>
        <p:spPr bwMode="auto">
          <a:xfrm rot="-282873">
            <a:off x="7573963" y="5365750"/>
            <a:ext cx="1511300" cy="1509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custDataLst>
              <p:tags r:id="rId1"/>
            </p:custDataLst>
          </p:nvPr>
        </p:nvSpPr>
        <p:spPr/>
        <p:txBody>
          <a:bodyPr/>
          <a:lstStyle/>
          <a:p>
            <a:r>
              <a:rPr lang="fr-CA" sz="4000" b="1" u="sng" smtClean="0"/>
              <a:t>Suite…</a:t>
            </a:r>
          </a:p>
        </p:txBody>
      </p:sp>
      <p:sp>
        <p:nvSpPr>
          <p:cNvPr id="28675" name="Rectangle 3"/>
          <p:cNvSpPr>
            <a:spLocks noGrp="1"/>
          </p:cNvSpPr>
          <p:nvPr>
            <p:ph type="body" idx="4294967295"/>
            <p:custDataLst>
              <p:tags r:id="rId2"/>
            </p:custDataLst>
          </p:nvPr>
        </p:nvSpPr>
        <p:spPr bwMode="auto"/>
        <p:txBody>
          <a:bodyPr wrap="square" numCol="1" anchor="t" anchorCtr="0" compatLnSpc="1">
            <a:prstTxWarp prst="textNoShape">
              <a:avLst/>
            </a:prstTxWarp>
          </a:bodyPr>
          <a:lstStyle/>
          <a:p>
            <a:pPr>
              <a:defRPr/>
            </a:pPr>
            <a:r>
              <a:rPr lang="fr-CA" sz="2800" smtClean="0"/>
              <a:t>Tout enseignement doit augmenter la quantité et la qualité des connaissances stockées dans la mémoire à long terme. De ces travaux, </a:t>
            </a:r>
            <a:r>
              <a:rPr lang="fr-CA" sz="2800" b="1" smtClean="0"/>
              <a:t>l’enseignement explicite</a:t>
            </a:r>
            <a:r>
              <a:rPr lang="fr-CA" sz="2800" i="1" smtClean="0"/>
              <a:t> </a:t>
            </a:r>
            <a:r>
              <a:rPr lang="fr-CA" sz="2800" smtClean="0"/>
              <a:t>retient certains aspects très importants, dont la </a:t>
            </a:r>
            <a:r>
              <a:rPr lang="fr-CA" sz="2800" b="1" smtClean="0"/>
              <a:t>réduction maximale</a:t>
            </a:r>
            <a:r>
              <a:rPr lang="fr-CA" sz="2800" smtClean="0"/>
              <a:t> de la charge cognitive durant l’apprentissage. Il faut orienter la pratique de l’enseignant vers un </a:t>
            </a:r>
            <a:r>
              <a:rPr lang="fr-CA" sz="2800" b="1" smtClean="0"/>
              <a:t>étayage</a:t>
            </a:r>
            <a:r>
              <a:rPr lang="fr-CA" sz="2800" smtClean="0"/>
              <a:t> fortement </a:t>
            </a:r>
            <a:r>
              <a:rPr lang="fr-CA" sz="2800" b="1" smtClean="0"/>
              <a:t>guidé</a:t>
            </a:r>
            <a:r>
              <a:rPr lang="fr-CA" sz="2800" smtClean="0"/>
              <a:t> durant l’enseignement de nouvelles habiletés par l’élève.</a:t>
            </a:r>
          </a:p>
          <a:p>
            <a:pPr>
              <a:defRPr/>
            </a:pPr>
            <a:endParaRPr lang="fr-CA"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custDataLst>
              <p:tags r:id="rId1"/>
            </p:custDataLst>
          </p:nvPr>
        </p:nvSpPr>
        <p:spPr/>
        <p:txBody>
          <a:bodyPr/>
          <a:lstStyle/>
          <a:p>
            <a:r>
              <a:rPr lang="fr-CA" sz="4000" b="1" u="sng" smtClean="0"/>
              <a:t>L'enseignement explicite en 7 étapes</a:t>
            </a:r>
            <a:endParaRPr lang="fr-CA" sz="4000" b="1" smtClean="0"/>
          </a:p>
        </p:txBody>
      </p:sp>
      <p:sp>
        <p:nvSpPr>
          <p:cNvPr id="29699" name="Rectangle 3"/>
          <p:cNvSpPr>
            <a:spLocks noGrp="1"/>
          </p:cNvSpPr>
          <p:nvPr>
            <p:ph type="body" idx="4294967295"/>
            <p:custDataLst>
              <p:tags r:id="rId2"/>
            </p:custDataLst>
          </p:nvPr>
        </p:nvSpPr>
        <p:spPr bwMode="auto"/>
        <p:txBody>
          <a:bodyPr wrap="square" numCol="1" anchor="t" anchorCtr="0" compatLnSpc="1">
            <a:prstTxWarp prst="textNoShape">
              <a:avLst/>
            </a:prstTxWarp>
          </a:bodyPr>
          <a:lstStyle/>
          <a:p>
            <a:pPr>
              <a:defRPr/>
            </a:pPr>
            <a:r>
              <a:rPr lang="fr-CA" sz="2600" smtClean="0"/>
              <a:t>1. Révision journalière : rappel des connaissances antérieures signifiantes par rapport aux apprentissages nouveaux</a:t>
            </a:r>
          </a:p>
          <a:p>
            <a:pPr>
              <a:defRPr/>
            </a:pPr>
            <a:r>
              <a:rPr lang="fr-CA" sz="2600" smtClean="0"/>
              <a:t>2. Présentation des objectifs d’apprentissage</a:t>
            </a:r>
          </a:p>
          <a:p>
            <a:pPr>
              <a:defRPr/>
            </a:pPr>
            <a:r>
              <a:rPr lang="fr-CA" sz="2600" smtClean="0"/>
              <a:t>3. Présentation des nouveaux éléments de connaissance</a:t>
            </a:r>
          </a:p>
          <a:p>
            <a:pPr>
              <a:defRPr/>
            </a:pPr>
            <a:r>
              <a:rPr lang="fr-CA" sz="2600" smtClean="0"/>
              <a:t>4. Pratique guidée</a:t>
            </a:r>
          </a:p>
          <a:p>
            <a:pPr>
              <a:defRPr/>
            </a:pPr>
            <a:r>
              <a:rPr lang="fr-CA" sz="2600" smtClean="0"/>
              <a:t>5. Correction et rétroaction</a:t>
            </a:r>
          </a:p>
          <a:p>
            <a:pPr>
              <a:defRPr/>
            </a:pPr>
            <a:r>
              <a:rPr lang="fr-CA" sz="2600" smtClean="0"/>
              <a:t>6. Pratique indépendante (exercices autonomes)</a:t>
            </a:r>
          </a:p>
          <a:p>
            <a:pPr>
              <a:defRPr/>
            </a:pPr>
            <a:r>
              <a:rPr lang="fr-CA" sz="2600" smtClean="0"/>
              <a:t>7. Révision hebdomadaire et mensuelle (synthèses périodiques de ce qui a déjà été appris)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529</TotalTime>
  <Words>1289</Words>
  <Application>Microsoft Office PowerPoint</Application>
  <PresentationFormat>Affichage à l'écran (4:3)</PresentationFormat>
  <Paragraphs>146</Paragraphs>
  <Slides>21</Slides>
  <Notes>2</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Soho</vt:lpstr>
      <vt:lpstr>La gestion de classe et l’enseignement explicite: des conseils pratico-pratiques!</vt:lpstr>
      <vt:lpstr>« Si l’élève n’a pas appris, c’est que le maître n’a pas enseigné efficacement. »  (S. Engelmann) </vt:lpstr>
      <vt:lpstr>Qui suis-je? Qui êtes-vous?</vt:lpstr>
      <vt:lpstr>Qu’est-ce qui est difficile pour moi?</vt:lpstr>
      <vt:lpstr>L’enseignement explicite: bref survol</vt:lpstr>
      <vt:lpstr>Suite…</vt:lpstr>
      <vt:lpstr>Diapositive 7</vt:lpstr>
      <vt:lpstr>Suite…</vt:lpstr>
      <vt:lpstr>L'enseignement explicite en 7 étapes</vt:lpstr>
      <vt:lpstr>Démarche</vt:lpstr>
      <vt:lpstr>    Quelques pièges à éviter...</vt:lpstr>
      <vt:lpstr>Suite…</vt:lpstr>
      <vt:lpstr>Exemple en mathématique</vt:lpstr>
      <vt:lpstr>Obstacles</vt:lpstr>
      <vt:lpstr>Exemple en français</vt:lpstr>
      <vt:lpstr>Obstacles</vt:lpstr>
      <vt:lpstr>Gestion de classe: conseils pratico-pratiques</vt:lpstr>
      <vt:lpstr>Une sortie à la bibliothèque</vt:lpstr>
      <vt:lpstr>Mais qui sont nos jeunes? D’où viennent-ils?</vt:lpstr>
      <vt:lpstr>Diapositive 20</vt:lpstr>
      <vt:lpstr>Questions? Commentaires?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gestion de classe et l’enseignement explicite: des conseils pratico-pratiques!</dc:title>
  <dc:creator>Fred</dc:creator>
  <cp:lastModifiedBy>Danielle Gilbert</cp:lastModifiedBy>
  <cp:revision>29</cp:revision>
  <dcterms:created xsi:type="dcterms:W3CDTF">2014-03-19T21:58:50Z</dcterms:created>
  <dcterms:modified xsi:type="dcterms:W3CDTF">2014-04-15T18:07:59Z</dcterms:modified>
</cp:coreProperties>
</file>