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9" r:id="rId4"/>
    <p:sldId id="258" r:id="rId5"/>
    <p:sldId id="261" r:id="rId6"/>
    <p:sldId id="260" r:id="rId7"/>
    <p:sldId id="266" r:id="rId8"/>
    <p:sldId id="278" r:id="rId9"/>
    <p:sldId id="267" r:id="rId10"/>
    <p:sldId id="279" r:id="rId11"/>
    <p:sldId id="262" r:id="rId12"/>
    <p:sldId id="268" r:id="rId13"/>
    <p:sldId id="265" r:id="rId14"/>
    <p:sldId id="280" r:id="rId15"/>
    <p:sldId id="263" r:id="rId16"/>
    <p:sldId id="281" r:id="rId17"/>
    <p:sldId id="274" r:id="rId18"/>
    <p:sldId id="276" r:id="rId19"/>
    <p:sldId id="277" r:id="rId20"/>
    <p:sldId id="273" r:id="rId21"/>
    <p:sldId id="264" r:id="rId22"/>
    <p:sldId id="282" r:id="rId23"/>
    <p:sldId id="270" r:id="rId24"/>
    <p:sldId id="269" r:id="rId25"/>
    <p:sldId id="271" r:id="rId26"/>
    <p:sldId id="272" r:id="rId27"/>
  </p:sldIdLst>
  <p:sldSz cx="9144000" cy="6858000" type="screen4x3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4617B"/>
    <a:srgbClr val="E527CE"/>
    <a:srgbClr val="611F54"/>
    <a:srgbClr val="D0D50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5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647" tIns="46324" rIns="92647" bIns="46324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647" tIns="46324" rIns="92647" bIns="46324" rtlCol="0"/>
          <a:lstStyle>
            <a:lvl1pPr algn="r">
              <a:defRPr sz="1200"/>
            </a:lvl1pPr>
          </a:lstStyle>
          <a:p>
            <a:fld id="{97062B8E-27CB-4C14-8252-76CD1EE8AEAE}" type="datetimeFigureOut">
              <a:rPr lang="fr-CA" smtClean="0"/>
              <a:pPr/>
              <a:t>2015-06-03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647" tIns="46324" rIns="92647" bIns="46324" rtlCol="0" anchor="b"/>
          <a:lstStyle>
            <a:lvl1pPr algn="l">
              <a:defRPr sz="1200"/>
            </a:lvl1pPr>
          </a:lstStyle>
          <a:p>
            <a:r>
              <a:rPr lang="fr-CA" smtClean="0"/>
              <a:t>Nathalie Matos CSBF, Karine Jacques CSRS</a:t>
            </a: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647" tIns="46324" rIns="92647" bIns="46324" rtlCol="0" anchor="b"/>
          <a:lstStyle>
            <a:lvl1pPr algn="r">
              <a:defRPr sz="1200"/>
            </a:lvl1pPr>
          </a:lstStyle>
          <a:p>
            <a:fld id="{3856D5A6-6DAF-434B-929C-C2FACF50B951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9983080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647" tIns="46324" rIns="92647" bIns="46324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647" tIns="46324" rIns="92647" bIns="46324" rtlCol="0"/>
          <a:lstStyle>
            <a:lvl1pPr algn="r">
              <a:defRPr sz="1200"/>
            </a:lvl1pPr>
          </a:lstStyle>
          <a:p>
            <a:fld id="{E21A7EAE-F6C4-4E2B-B941-4B645C6F38CE}" type="datetimeFigureOut">
              <a:rPr lang="fr-CA" smtClean="0"/>
              <a:pPr/>
              <a:t>2015-06-03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47" tIns="46324" rIns="92647" bIns="46324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647" tIns="46324" rIns="92647" bIns="4632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647" tIns="46324" rIns="92647" bIns="46324" rtlCol="0" anchor="b"/>
          <a:lstStyle>
            <a:lvl1pPr algn="l">
              <a:defRPr sz="1200"/>
            </a:lvl1pPr>
          </a:lstStyle>
          <a:p>
            <a:r>
              <a:rPr lang="fr-CA" smtClean="0"/>
              <a:t>Nathalie Matos CSBF, Karine Jacques CSRS</a:t>
            </a: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647" tIns="46324" rIns="92647" bIns="46324" rtlCol="0" anchor="b"/>
          <a:lstStyle>
            <a:lvl1pPr algn="r">
              <a:defRPr sz="1200"/>
            </a:lvl1pPr>
          </a:lstStyle>
          <a:p>
            <a:fld id="{5DD8BA30-C042-4AFE-B689-3DEF04D46B0E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68196468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Nathalie Matos CSBF, Karine Jacques CSRS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70020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A" smtClean="0"/>
              <a:t>Nathalie Matos CSBF, Karine Jacques CSRS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787216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DC09045-326F-44A8-BD40-1DACC562FB53}" type="datetime1">
              <a:rPr lang="fr-CA" smtClean="0"/>
              <a:pPr/>
              <a:t>2015-06-03</a:t>
            </a:fld>
            <a:endParaRPr lang="fr-CA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fr-CA" smtClean="0"/>
              <a:t>Nathalie Matos CSBF, Karine Jacques CSRS</a:t>
            </a:r>
            <a:endParaRPr lang="fr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9242309-0CCC-4E0F-9BD1-569A1774CAC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1D1A-A38A-4924-8671-9D3B0BC9881E}" type="datetime1">
              <a:rPr lang="fr-CA" smtClean="0"/>
              <a:pPr/>
              <a:t>2015-06-03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Nathalie Matos CSBF, Karine Jacques CSRS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2309-0CCC-4E0F-9BD1-569A1774CAC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7D51-91D0-4A2F-B76B-FBE28D466A3A}" type="datetime1">
              <a:rPr lang="fr-CA" smtClean="0"/>
              <a:pPr/>
              <a:t>2015-06-03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Nathalie Matos CSBF, Karine Jacques CSRS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2309-0CCC-4E0F-9BD1-569A1774CAC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A3D0DA-14A9-42C5-9737-92ED884C3944}" type="datetime1">
              <a:rPr lang="fr-CA" smtClean="0"/>
              <a:pPr/>
              <a:t>2015-06-03</a:t>
            </a:fld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9242309-0CCC-4E0F-9BD1-569A1774CAC6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fr-CA" smtClean="0"/>
              <a:t>Nathalie Matos CSBF, Karine Jacques CSRS</a:t>
            </a:r>
            <a:endParaRPr lang="fr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BBB3789-26CF-4B00-B6BF-208B43D336C9}" type="datetime1">
              <a:rPr lang="fr-CA" smtClean="0"/>
              <a:pPr/>
              <a:t>2015-06-03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fr-CA" smtClean="0"/>
              <a:t>Nathalie Matos CSBF, Karine Jacques CSRS</a:t>
            </a:r>
            <a:endParaRPr lang="fr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9242309-0CCC-4E0F-9BD1-569A1774CAC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44B-A842-4837-AF89-BACB2954518C}" type="datetime1">
              <a:rPr lang="fr-CA" smtClean="0"/>
              <a:pPr/>
              <a:t>2015-06-03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Nathalie Matos CSBF, Karine Jacques CSRS</a:t>
            </a: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2309-0CCC-4E0F-9BD1-569A1774CAC6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442A-25E4-4764-B742-2AB9B97750E0}" type="datetime1">
              <a:rPr lang="fr-CA" smtClean="0"/>
              <a:pPr/>
              <a:t>2015-06-03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Nathalie Matos CSBF, Karine Jacques CSRS</a:t>
            </a:r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2309-0CCC-4E0F-9BD1-569A1774CAC6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8922954-EF8A-491B-9DB1-A93D24609D70}" type="datetime1">
              <a:rPr lang="fr-CA" smtClean="0"/>
              <a:pPr/>
              <a:t>2015-06-03</a:t>
            </a:fld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9242309-0CCC-4E0F-9BD1-569A1774CAC6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fr-CA" smtClean="0"/>
              <a:t>Nathalie Matos CSBF, Karine Jacques CSRS</a:t>
            </a:r>
            <a:endParaRPr lang="fr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B0A3-25B8-432F-89EF-7840732A2E61}" type="datetime1">
              <a:rPr lang="fr-CA" smtClean="0"/>
              <a:pPr/>
              <a:t>2015-06-03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Nathalie Matos CSBF, Karine Jacques CSRS</a:t>
            </a: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2309-0CCC-4E0F-9BD1-569A1774CAC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F0C5276-A347-48A0-9596-F5D7CDA6C295}" type="datetime1">
              <a:rPr lang="fr-CA" smtClean="0"/>
              <a:pPr/>
              <a:t>2015-06-03</a:t>
            </a:fld>
            <a:endParaRPr lang="fr-CA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9242309-0CCC-4E0F-9BD1-569A1774CAC6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fr-CA" smtClean="0"/>
              <a:t>Nathalie Matos CSBF, Karine Jacques CSRS</a:t>
            </a:r>
            <a:endParaRPr lang="fr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E6F32D7-518F-4C12-A444-E0BCB071DE8D}" type="datetime1">
              <a:rPr lang="fr-CA" smtClean="0"/>
              <a:pPr/>
              <a:t>2015-06-03</a:t>
            </a:fld>
            <a:endParaRPr lang="fr-CA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9242309-0CCC-4E0F-9BD1-569A1774CAC6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fr-CA" smtClean="0"/>
              <a:t>Nathalie Matos CSBF, Karine Jacques CSRS</a:t>
            </a:r>
            <a:endParaRPr lang="fr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01BF20-0EDA-46CF-B07C-189A4F01648C}" type="datetime1">
              <a:rPr lang="fr-CA" smtClean="0"/>
              <a:pPr/>
              <a:t>2015-06-03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Nathalie Matos CSBF, Karine Jacques CSRS</a:t>
            </a:r>
            <a:endParaRPr lang="fr-CA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9242309-0CCC-4E0F-9BD1-569A1774CAC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llE8FtJnf-k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JacquesK@csrs.qc.ca" TargetMode="External"/><Relationship Id="rId2" Type="http://schemas.openxmlformats.org/officeDocument/2006/relationships/hyperlink" Target="mailto:nmatos@csbf.q.c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chronometre-en-ligne.com/compte-a-rebours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1680" y="1484784"/>
            <a:ext cx="8568952" cy="1470025"/>
          </a:xfrm>
        </p:spPr>
        <p:txBody>
          <a:bodyPr>
            <a:noAutofit/>
          </a:bodyPr>
          <a:lstStyle/>
          <a:p>
            <a:r>
              <a:rPr lang="fr-CA" sz="3600" dirty="0" smtClean="0">
                <a:solidFill>
                  <a:srgbClr val="0070C0"/>
                </a:solidFill>
                <a:latin typeface="Bell MT" panose="02020503060305020303" pitchFamily="18" charset="0"/>
              </a:rPr>
              <a:t>Ensemble, </a:t>
            </a:r>
            <a:br>
              <a:rPr lang="fr-CA" sz="3600" dirty="0" smtClean="0">
                <a:solidFill>
                  <a:srgbClr val="0070C0"/>
                </a:solidFill>
                <a:latin typeface="Bell MT" panose="02020503060305020303" pitchFamily="18" charset="0"/>
              </a:rPr>
            </a:br>
            <a:r>
              <a:rPr lang="fr-CA" sz="3600" dirty="0" smtClean="0">
                <a:solidFill>
                  <a:srgbClr val="0070C0"/>
                </a:solidFill>
                <a:latin typeface="Bell MT" panose="02020503060305020303" pitchFamily="18" charset="0"/>
              </a:rPr>
              <a:t>ayons un regard neuf collectif</a:t>
            </a:r>
            <a:endParaRPr lang="fr-CA" sz="3600" dirty="0">
              <a:solidFill>
                <a:srgbClr val="0070C0"/>
              </a:solidFill>
              <a:latin typeface="Bell MT" panose="02020503060305020303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39752" y="3861048"/>
            <a:ext cx="6172200" cy="1371600"/>
          </a:xfrm>
        </p:spPr>
        <p:txBody>
          <a:bodyPr>
            <a:normAutofit fontScale="92500" lnSpcReduction="10000"/>
          </a:bodyPr>
          <a:lstStyle/>
          <a:p>
            <a:endParaRPr lang="fr-CA" dirty="0" smtClean="0"/>
          </a:p>
          <a:p>
            <a:r>
              <a:rPr lang="fr-CA" sz="3500" dirty="0" smtClean="0">
                <a:solidFill>
                  <a:srgbClr val="04617B"/>
                </a:solidFill>
                <a:latin typeface="Bell MT" panose="02020503060305020303" pitchFamily="18" charset="0"/>
              </a:rPr>
              <a:t>Karine Jacques</a:t>
            </a:r>
          </a:p>
          <a:p>
            <a:r>
              <a:rPr lang="fr-CA" sz="3500" dirty="0" smtClean="0">
                <a:solidFill>
                  <a:srgbClr val="04617B"/>
                </a:solidFill>
                <a:latin typeface="Bell MT" panose="02020503060305020303" pitchFamily="18" charset="0"/>
              </a:rPr>
              <a:t>Nathalie Matos</a:t>
            </a:r>
            <a:endParaRPr lang="fr-CA" sz="3500" dirty="0">
              <a:solidFill>
                <a:srgbClr val="04617B"/>
              </a:solidFill>
              <a:latin typeface="Bell MT" panose="02020503060305020303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5992235"/>
            <a:ext cx="1409700" cy="7048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5900480"/>
            <a:ext cx="790516" cy="797049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582672" y="3429000"/>
            <a:ext cx="1368152" cy="1323604"/>
          </a:xfrm>
          <a:prstGeom prst="ellipse">
            <a:avLst/>
          </a:prstGeom>
          <a:solidFill>
            <a:srgbClr val="0461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04617B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619672" y="5733256"/>
            <a:ext cx="331152" cy="360040"/>
          </a:xfrm>
          <a:prstGeom prst="ellipse">
            <a:avLst/>
          </a:prstGeom>
          <a:solidFill>
            <a:srgbClr val="E527CE"/>
          </a:solidFill>
          <a:ln>
            <a:solidFill>
              <a:srgbClr val="E527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04617B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270956" y="4782312"/>
            <a:ext cx="792088" cy="76462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Ellipse 10"/>
          <p:cNvSpPr/>
          <p:nvPr/>
        </p:nvSpPr>
        <p:spPr>
          <a:xfrm>
            <a:off x="1043608" y="5445224"/>
            <a:ext cx="223140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881104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200" b="1" dirty="0" smtClean="0">
                <a:latin typeface="Bell MT" panose="02020503060305020303" pitchFamily="18" charset="0"/>
              </a:rPr>
              <a:t>Motivation et </a:t>
            </a:r>
            <a:r>
              <a:rPr lang="fr-CA" b="1" dirty="0">
                <a:latin typeface="Bell MT" panose="02020503060305020303" pitchFamily="18" charset="0"/>
              </a:rPr>
              <a:t>R</a:t>
            </a:r>
            <a:r>
              <a:rPr lang="fr-CA" b="1" dirty="0" smtClean="0">
                <a:latin typeface="Bell MT" panose="02020503060305020303" pitchFamily="18" charset="0"/>
              </a:rPr>
              <a:t>esponsabilisation </a:t>
            </a:r>
            <a:endParaRPr lang="fr-CA" b="1" dirty="0">
              <a:latin typeface="Bell MT" panose="02020503060305020303" pitchFamily="18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96245">
            <a:off x="2555776" y="2348880"/>
            <a:ext cx="3731865" cy="3582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A" smtClean="0"/>
              <a:t>Nathalie Matos CSBF, Karine Jacques CSRS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712232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67544" y="748090"/>
            <a:ext cx="8085814" cy="585062"/>
          </a:xfrm>
          <a:prstGeom prst="rect">
            <a:avLst/>
          </a:prstGeom>
          <a:noFill/>
        </p:spPr>
        <p:txBody>
          <a:bodyPr wrap="square" lIns="91723" tIns="45862" rIns="91723" bIns="45862" rtlCol="0">
            <a:spAutoFit/>
          </a:bodyPr>
          <a:lstStyle/>
          <a:p>
            <a:pPr algn="ctr"/>
            <a:r>
              <a:rPr lang="fr-CA" sz="3200" b="1" dirty="0" smtClean="0">
                <a:solidFill>
                  <a:srgbClr val="04617B"/>
                </a:solidFill>
                <a:latin typeface="Bell MT" panose="02020503060305020303" pitchFamily="18" charset="0"/>
              </a:rPr>
              <a:t>Motivation et </a:t>
            </a:r>
            <a:r>
              <a:rPr lang="fr-CA" sz="3200" b="1" dirty="0">
                <a:solidFill>
                  <a:srgbClr val="04617B"/>
                </a:solidFill>
                <a:latin typeface="Bell MT" panose="02020503060305020303" pitchFamily="18" charset="0"/>
              </a:rPr>
              <a:t>R</a:t>
            </a:r>
            <a:r>
              <a:rPr lang="fr-CA" sz="3200" b="1" dirty="0" smtClean="0">
                <a:solidFill>
                  <a:srgbClr val="04617B"/>
                </a:solidFill>
                <a:latin typeface="Bell MT" panose="02020503060305020303" pitchFamily="18" charset="0"/>
              </a:rPr>
              <a:t>esponsabilisation</a:t>
            </a:r>
            <a:endParaRPr lang="fr-CA" sz="3200" b="1" dirty="0">
              <a:solidFill>
                <a:srgbClr val="04617B"/>
              </a:solidFill>
              <a:latin typeface="Bell MT" panose="02020503060305020303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019454" y="1837665"/>
            <a:ext cx="4883448" cy="585062"/>
          </a:xfrm>
          <a:prstGeom prst="rect">
            <a:avLst/>
          </a:prstGeom>
          <a:noFill/>
        </p:spPr>
        <p:txBody>
          <a:bodyPr wrap="square" lIns="91723" tIns="45862" rIns="91723" bIns="45862" rtlCol="0">
            <a:spAutoFit/>
          </a:bodyPr>
          <a:lstStyle/>
          <a:p>
            <a:pPr algn="ctr"/>
            <a:r>
              <a:rPr lang="fr-CA" sz="3200" dirty="0">
                <a:latin typeface="Bell MT" panose="02020503060305020303" pitchFamily="18" charset="0"/>
              </a:rPr>
              <a:t>Vouloir faire par soi-même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868144" y="3848220"/>
            <a:ext cx="2943995" cy="585062"/>
          </a:xfrm>
          <a:prstGeom prst="rect">
            <a:avLst/>
          </a:prstGeom>
          <a:noFill/>
        </p:spPr>
        <p:txBody>
          <a:bodyPr wrap="square" lIns="91723" tIns="45862" rIns="91723" bIns="45862" rtlCol="0">
            <a:spAutoFit/>
          </a:bodyPr>
          <a:lstStyle/>
          <a:p>
            <a:r>
              <a:rPr lang="fr-CA" sz="3200" dirty="0">
                <a:solidFill>
                  <a:sysClr val="windowText" lastClr="000000"/>
                </a:solidFill>
                <a:latin typeface="Bell MT" panose="02020503060305020303" pitchFamily="18" charset="0"/>
              </a:rPr>
              <a:t>Essai-erreur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057037" y="3848220"/>
            <a:ext cx="2427504" cy="585062"/>
          </a:xfrm>
          <a:prstGeom prst="rect">
            <a:avLst/>
          </a:prstGeom>
          <a:noFill/>
        </p:spPr>
        <p:txBody>
          <a:bodyPr wrap="square" lIns="91723" tIns="45862" rIns="91723" bIns="45862" rtlCol="0">
            <a:spAutoFit/>
          </a:bodyPr>
          <a:lstStyle/>
          <a:p>
            <a:r>
              <a:rPr lang="fr-CA" sz="3200" dirty="0">
                <a:latin typeface="Bell MT" panose="02020503060305020303" pitchFamily="18" charset="0"/>
              </a:rPr>
              <a:t>Modélisation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4696676" y="2824668"/>
            <a:ext cx="1910306" cy="10027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3786399" y="5280170"/>
            <a:ext cx="1655790" cy="585062"/>
          </a:xfrm>
          <a:prstGeom prst="rect">
            <a:avLst/>
          </a:prstGeom>
          <a:noFill/>
        </p:spPr>
        <p:txBody>
          <a:bodyPr wrap="square" lIns="91723" tIns="45862" rIns="91723" bIns="45862" rtlCol="0">
            <a:spAutoFit/>
          </a:bodyPr>
          <a:lstStyle/>
          <a:p>
            <a:r>
              <a:rPr lang="fr-CA" sz="3200" dirty="0">
                <a:latin typeface="Bell MT" panose="02020503060305020303" pitchFamily="18" charset="0"/>
              </a:rPr>
              <a:t>Réussite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5030473" y="4373386"/>
            <a:ext cx="1375421" cy="9067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endCxn id="13" idx="3"/>
          </p:cNvCxnSpPr>
          <p:nvPr/>
        </p:nvCxnSpPr>
        <p:spPr>
          <a:xfrm flipH="1">
            <a:off x="3484541" y="4110803"/>
            <a:ext cx="1953274" cy="299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13" idx="2"/>
          </p:cNvCxnSpPr>
          <p:nvPr/>
        </p:nvCxnSpPr>
        <p:spPr>
          <a:xfrm>
            <a:off x="2270789" y="4433282"/>
            <a:ext cx="1842738" cy="8468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endCxn id="13" idx="0"/>
          </p:cNvCxnSpPr>
          <p:nvPr/>
        </p:nvCxnSpPr>
        <p:spPr>
          <a:xfrm flipH="1">
            <a:off x="2270789" y="2832705"/>
            <a:ext cx="1919150" cy="10155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 rot="5400000">
            <a:off x="6644626" y="3391680"/>
            <a:ext cx="3891520" cy="365760"/>
          </a:xfrm>
        </p:spPr>
        <p:txBody>
          <a:bodyPr/>
          <a:lstStyle/>
          <a:p>
            <a:r>
              <a:rPr lang="fr-CA" dirty="0" smtClean="0"/>
              <a:t>Nathalie Matos, CSBF, Karine Jacques CSRS</a:t>
            </a:r>
            <a:endParaRPr lang="fr-CA" dirty="0"/>
          </a:p>
        </p:txBody>
      </p:sp>
      <p:sp>
        <p:nvSpPr>
          <p:cNvPr id="14" name="Ellipse 13"/>
          <p:cNvSpPr/>
          <p:nvPr/>
        </p:nvSpPr>
        <p:spPr>
          <a:xfrm>
            <a:off x="7866504" y="5733256"/>
            <a:ext cx="200838" cy="288032"/>
          </a:xfrm>
          <a:prstGeom prst="ellipse">
            <a:avLst/>
          </a:prstGeom>
          <a:solidFill>
            <a:srgbClr val="E527CE"/>
          </a:solidFill>
          <a:ln>
            <a:solidFill>
              <a:srgbClr val="E527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Ellipse 16"/>
          <p:cNvSpPr/>
          <p:nvPr/>
        </p:nvSpPr>
        <p:spPr>
          <a:xfrm>
            <a:off x="7996871" y="6144996"/>
            <a:ext cx="152469" cy="20556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Ellipse 18"/>
          <p:cNvSpPr/>
          <p:nvPr/>
        </p:nvSpPr>
        <p:spPr>
          <a:xfrm>
            <a:off x="7985343" y="5256785"/>
            <a:ext cx="344018" cy="47328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Ellipse 20"/>
          <p:cNvSpPr/>
          <p:nvPr/>
        </p:nvSpPr>
        <p:spPr>
          <a:xfrm>
            <a:off x="7828458" y="6144996"/>
            <a:ext cx="45719" cy="72008"/>
          </a:xfrm>
          <a:prstGeom prst="ellipse">
            <a:avLst/>
          </a:prstGeom>
          <a:solidFill>
            <a:srgbClr val="04617B"/>
          </a:solidFill>
          <a:ln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890198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ZoneTexte 40"/>
          <p:cNvSpPr txBox="1"/>
          <p:nvPr/>
        </p:nvSpPr>
        <p:spPr>
          <a:xfrm>
            <a:off x="539552" y="269223"/>
            <a:ext cx="7704856" cy="585042"/>
          </a:xfrm>
          <a:prstGeom prst="rect">
            <a:avLst/>
          </a:prstGeom>
          <a:noFill/>
        </p:spPr>
        <p:txBody>
          <a:bodyPr wrap="square" lIns="91702" tIns="45852" rIns="91702" bIns="45852" rtlCol="0">
            <a:spAutoFit/>
          </a:bodyPr>
          <a:lstStyle/>
          <a:p>
            <a:pPr algn="ctr" defTabSz="917033"/>
            <a:r>
              <a:rPr lang="fr-CA" sz="3200" b="1" dirty="0">
                <a:solidFill>
                  <a:srgbClr val="04617B"/>
                </a:solidFill>
                <a:latin typeface="Bell MT" panose="02020503060305020303" pitchFamily="18" charset="0"/>
              </a:rPr>
              <a:t>Facteurs de réussite et de motivation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1043608" y="1268760"/>
            <a:ext cx="5378361" cy="4832359"/>
          </a:xfrm>
          <a:prstGeom prst="rect">
            <a:avLst/>
          </a:prstGeom>
          <a:noFill/>
        </p:spPr>
        <p:txBody>
          <a:bodyPr wrap="square" lIns="91702" tIns="45852" rIns="91702" bIns="45852" rtlCol="0">
            <a:spAutoFit/>
          </a:bodyPr>
          <a:lstStyle/>
          <a:p>
            <a:pPr defTabSz="917033"/>
            <a:r>
              <a:rPr lang="fr-CA" sz="2800" dirty="0">
                <a:latin typeface="Bell MT" panose="02020503060305020303" pitchFamily="18" charset="0"/>
              </a:rPr>
              <a:t>Enseignants</a:t>
            </a:r>
          </a:p>
          <a:p>
            <a:pPr defTabSz="917033"/>
            <a:endParaRPr lang="fr-CA" sz="2800" dirty="0">
              <a:latin typeface="Bell MT" panose="02020503060305020303" pitchFamily="18" charset="0"/>
            </a:endParaRPr>
          </a:p>
          <a:p>
            <a:pPr defTabSz="917033"/>
            <a:r>
              <a:rPr lang="fr-CA" sz="2800" dirty="0">
                <a:latin typeface="Bell MT" panose="02020503060305020303" pitchFamily="18" charset="0"/>
              </a:rPr>
              <a:t>Programme d’études</a:t>
            </a:r>
          </a:p>
          <a:p>
            <a:pPr defTabSz="917033"/>
            <a:endParaRPr lang="fr-CA" sz="2800" dirty="0">
              <a:latin typeface="Bell MT" panose="02020503060305020303" pitchFamily="18" charset="0"/>
            </a:endParaRPr>
          </a:p>
          <a:p>
            <a:pPr defTabSz="917033"/>
            <a:r>
              <a:rPr lang="fr-CA" sz="2800" dirty="0">
                <a:latin typeface="Bell MT" panose="02020503060305020303" pitchFamily="18" charset="0"/>
              </a:rPr>
              <a:t>Méthodes d’enseignement</a:t>
            </a:r>
          </a:p>
          <a:p>
            <a:pPr defTabSz="917033"/>
            <a:endParaRPr lang="fr-CA" sz="2800" dirty="0">
              <a:latin typeface="Bell MT" panose="02020503060305020303" pitchFamily="18" charset="0"/>
            </a:endParaRPr>
          </a:p>
          <a:p>
            <a:pPr defTabSz="917033"/>
            <a:r>
              <a:rPr lang="fr-CA" sz="2800" dirty="0">
                <a:latin typeface="Bell MT" panose="02020503060305020303" pitchFamily="18" charset="0"/>
              </a:rPr>
              <a:t>Élève</a:t>
            </a:r>
          </a:p>
          <a:p>
            <a:pPr defTabSz="917033"/>
            <a:endParaRPr lang="fr-CA" sz="2800" dirty="0">
              <a:latin typeface="Bell MT" panose="02020503060305020303" pitchFamily="18" charset="0"/>
            </a:endParaRPr>
          </a:p>
          <a:p>
            <a:pPr defTabSz="917033"/>
            <a:r>
              <a:rPr lang="fr-CA" sz="2800" dirty="0">
                <a:latin typeface="Bell MT" panose="02020503060305020303" pitchFamily="18" charset="0"/>
              </a:rPr>
              <a:t>Milieu familial</a:t>
            </a:r>
          </a:p>
          <a:p>
            <a:pPr defTabSz="917033"/>
            <a:endParaRPr lang="fr-CA" sz="2800" dirty="0">
              <a:latin typeface="Bell MT" panose="02020503060305020303" pitchFamily="18" charset="0"/>
            </a:endParaRPr>
          </a:p>
          <a:p>
            <a:pPr defTabSz="917033"/>
            <a:r>
              <a:rPr lang="fr-CA" sz="2800" dirty="0">
                <a:latin typeface="Bell MT" panose="02020503060305020303" pitchFamily="18" charset="0"/>
              </a:rPr>
              <a:t>École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 rot="5400000">
            <a:off x="6788642" y="3535696"/>
            <a:ext cx="3603488" cy="365760"/>
          </a:xfrm>
        </p:spPr>
        <p:txBody>
          <a:bodyPr/>
          <a:lstStyle/>
          <a:p>
            <a:r>
              <a:rPr lang="fr-CA" dirty="0" smtClean="0"/>
              <a:t>Nathalie Matos </a:t>
            </a:r>
            <a:r>
              <a:rPr lang="fr-CA" dirty="0" err="1" smtClean="0"/>
              <a:t>CSBF</a:t>
            </a:r>
            <a:r>
              <a:rPr lang="fr-CA" dirty="0" smtClean="0"/>
              <a:t>, Karine Jacques </a:t>
            </a:r>
            <a:r>
              <a:rPr lang="fr-CA" dirty="0" err="1" smtClean="0"/>
              <a:t>CSRS</a:t>
            </a:r>
            <a:endParaRPr lang="fr-CA" dirty="0"/>
          </a:p>
        </p:txBody>
      </p:sp>
      <p:grpSp>
        <p:nvGrpSpPr>
          <p:cNvPr id="3" name="Groupe 2"/>
          <p:cNvGrpSpPr/>
          <p:nvPr/>
        </p:nvGrpSpPr>
        <p:grpSpPr>
          <a:xfrm>
            <a:off x="7828458" y="5256785"/>
            <a:ext cx="500903" cy="1093771"/>
            <a:chOff x="7828458" y="5256785"/>
            <a:chExt cx="500903" cy="1093771"/>
          </a:xfrm>
        </p:grpSpPr>
        <p:sp>
          <p:nvSpPr>
            <p:cNvPr id="5" name="Ellipse 4"/>
            <p:cNvSpPr/>
            <p:nvPr/>
          </p:nvSpPr>
          <p:spPr>
            <a:xfrm>
              <a:off x="7866504" y="5733256"/>
              <a:ext cx="200838" cy="288032"/>
            </a:xfrm>
            <a:prstGeom prst="ellipse">
              <a:avLst/>
            </a:prstGeom>
            <a:solidFill>
              <a:srgbClr val="E527CE"/>
            </a:solidFill>
            <a:ln>
              <a:solidFill>
                <a:srgbClr val="E527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" name="Ellipse 5"/>
            <p:cNvSpPr/>
            <p:nvPr/>
          </p:nvSpPr>
          <p:spPr>
            <a:xfrm>
              <a:off x="7996871" y="6144996"/>
              <a:ext cx="152469" cy="20556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" name="Ellipse 6"/>
            <p:cNvSpPr/>
            <p:nvPr/>
          </p:nvSpPr>
          <p:spPr>
            <a:xfrm>
              <a:off x="7985343" y="5256785"/>
              <a:ext cx="344018" cy="47328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" name="Ellipse 7"/>
            <p:cNvSpPr/>
            <p:nvPr/>
          </p:nvSpPr>
          <p:spPr>
            <a:xfrm>
              <a:off x="7828458" y="6144996"/>
              <a:ext cx="45719" cy="72008"/>
            </a:xfrm>
            <a:prstGeom prst="ellipse">
              <a:avLst/>
            </a:prstGeom>
            <a:solidFill>
              <a:srgbClr val="04617B"/>
            </a:solidFill>
            <a:ln>
              <a:solidFill>
                <a:srgbClr val="0461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8384">
            <a:off x="4928949" y="1988840"/>
            <a:ext cx="2945228" cy="294522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83568" y="6247776"/>
            <a:ext cx="6912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800" dirty="0" smtClean="0"/>
              <a:t>Enseignement efficace ou explicite  </a:t>
            </a:r>
          </a:p>
          <a:p>
            <a:pPr algn="r"/>
            <a:r>
              <a:rPr lang="fr-CA" sz="800" dirty="0" smtClean="0"/>
              <a:t>Steve </a:t>
            </a:r>
            <a:r>
              <a:rPr lang="fr-CA" sz="800" dirty="0" err="1" smtClean="0"/>
              <a:t>Bissonette</a:t>
            </a:r>
            <a:r>
              <a:rPr lang="fr-CA" sz="800" dirty="0" smtClean="0"/>
              <a:t>, </a:t>
            </a:r>
            <a:r>
              <a:rPr lang="fr-CA" sz="800" dirty="0" err="1" smtClean="0"/>
              <a:t>Ph.D</a:t>
            </a:r>
            <a:endParaRPr lang="fr-CA" sz="800" dirty="0"/>
          </a:p>
        </p:txBody>
      </p:sp>
    </p:spTree>
    <p:extLst>
      <p:ext uri="{BB962C8B-B14F-4D97-AF65-F5344CB8AC3E}">
        <p14:creationId xmlns:p14="http://schemas.microsoft.com/office/powerpoint/2010/main" xmlns="" val="1333244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378889"/>
            <a:ext cx="5005623" cy="226669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 smtClean="0">
                <a:solidFill>
                  <a:srgbClr val="04617B"/>
                </a:solidFill>
                <a:latin typeface="Bell MT" panose="02020503060305020303" pitchFamily="18" charset="0"/>
              </a:rPr>
              <a:t>Thérapie du PD</a:t>
            </a:r>
            <a:endParaRPr lang="fr-CA" sz="3200" b="1" dirty="0">
              <a:solidFill>
                <a:srgbClr val="04617B"/>
              </a:solidFill>
              <a:latin typeface="Bell MT" panose="02020503060305020303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sz="4400" dirty="0" smtClean="0">
                <a:latin typeface="Bell MT" panose="02020503060305020303" pitchFamily="18" charset="0"/>
              </a:rPr>
              <a:t>P… </a:t>
            </a:r>
          </a:p>
          <a:p>
            <a:pPr marL="0" indent="0" algn="ctr">
              <a:buNone/>
            </a:pPr>
            <a:r>
              <a:rPr lang="fr-CA" sz="4400" dirty="0" smtClean="0">
                <a:latin typeface="Bell MT" panose="02020503060305020303" pitchFamily="18" charset="0"/>
              </a:rPr>
              <a:t>Plaisir</a:t>
            </a:r>
          </a:p>
          <a:p>
            <a:pPr marL="0" indent="0" algn="ctr">
              <a:buNone/>
            </a:pPr>
            <a:r>
              <a:rPr lang="fr-CA" sz="4400" dirty="0" smtClean="0">
                <a:latin typeface="Bell MT" panose="02020503060305020303" pitchFamily="18" charset="0"/>
              </a:rPr>
              <a:t>D… </a:t>
            </a:r>
          </a:p>
          <a:p>
            <a:pPr marL="0" indent="0" algn="ctr">
              <a:buNone/>
            </a:pPr>
            <a:r>
              <a:rPr lang="fr-CA" sz="4400" dirty="0" smtClean="0">
                <a:latin typeface="Bell MT" panose="02020503060305020303" pitchFamily="18" charset="0"/>
              </a:rPr>
              <a:t>Difficulté</a:t>
            </a:r>
            <a:endParaRPr lang="fr-CA" sz="4400" dirty="0">
              <a:latin typeface="Bell MT" panose="02020503060305020303" pitchFamily="18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>
          <a:xfrm rot="5400000">
            <a:off x="6716634" y="3463688"/>
            <a:ext cx="3747504" cy="365760"/>
          </a:xfrm>
        </p:spPr>
        <p:txBody>
          <a:bodyPr/>
          <a:lstStyle/>
          <a:p>
            <a:r>
              <a:rPr lang="fr-CA" dirty="0" smtClean="0"/>
              <a:t>Nathalie Matos CSBF, Karine Jacques CSRS</a:t>
            </a:r>
            <a:endParaRPr lang="fr-CA" dirty="0"/>
          </a:p>
        </p:txBody>
      </p:sp>
      <p:sp>
        <p:nvSpPr>
          <p:cNvPr id="5" name="Ellipse 4"/>
          <p:cNvSpPr/>
          <p:nvPr/>
        </p:nvSpPr>
        <p:spPr>
          <a:xfrm>
            <a:off x="7866504" y="5733256"/>
            <a:ext cx="200838" cy="288032"/>
          </a:xfrm>
          <a:prstGeom prst="ellipse">
            <a:avLst/>
          </a:prstGeom>
          <a:solidFill>
            <a:srgbClr val="E527CE"/>
          </a:solidFill>
          <a:ln>
            <a:solidFill>
              <a:srgbClr val="E527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Ellipse 5"/>
          <p:cNvSpPr/>
          <p:nvPr/>
        </p:nvSpPr>
        <p:spPr>
          <a:xfrm>
            <a:off x="7996871" y="6144996"/>
            <a:ext cx="152469" cy="20556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Ellipse 6"/>
          <p:cNvSpPr/>
          <p:nvPr/>
        </p:nvSpPr>
        <p:spPr>
          <a:xfrm>
            <a:off x="7985343" y="5256785"/>
            <a:ext cx="344018" cy="47328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Ellipse 7"/>
          <p:cNvSpPr/>
          <p:nvPr/>
        </p:nvSpPr>
        <p:spPr>
          <a:xfrm>
            <a:off x="7828458" y="6144996"/>
            <a:ext cx="45719" cy="72008"/>
          </a:xfrm>
          <a:prstGeom prst="ellipse">
            <a:avLst/>
          </a:prstGeom>
          <a:solidFill>
            <a:srgbClr val="04617B"/>
          </a:solidFill>
          <a:ln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ZoneTexte 10"/>
          <p:cNvSpPr txBox="1"/>
          <p:nvPr/>
        </p:nvSpPr>
        <p:spPr>
          <a:xfrm>
            <a:off x="683568" y="6247776"/>
            <a:ext cx="69127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800" dirty="0" smtClean="0"/>
              <a:t>Techniques d’impact pour grandir </a:t>
            </a:r>
          </a:p>
          <a:p>
            <a:pPr algn="r"/>
            <a:r>
              <a:rPr lang="fr-CA" sz="900" dirty="0" err="1" smtClean="0"/>
              <a:t>Danie</a:t>
            </a:r>
            <a:r>
              <a:rPr lang="fr-CA" sz="900" dirty="0" smtClean="0"/>
              <a:t> </a:t>
            </a:r>
            <a:r>
              <a:rPr lang="fr-CA" sz="900" dirty="0"/>
              <a:t>B</a:t>
            </a:r>
            <a:r>
              <a:rPr lang="fr-CA" sz="900" dirty="0" smtClean="0"/>
              <a:t>eaulieu, </a:t>
            </a:r>
            <a:r>
              <a:rPr lang="fr-CA" sz="900" dirty="0" err="1" smtClean="0"/>
              <a:t>Ph.D</a:t>
            </a:r>
            <a:endParaRPr lang="fr-CA" sz="900" dirty="0"/>
          </a:p>
        </p:txBody>
      </p:sp>
    </p:spTree>
    <p:extLst>
      <p:ext uri="{BB962C8B-B14F-4D97-AF65-F5344CB8AC3E}">
        <p14:creationId xmlns:p14="http://schemas.microsoft.com/office/powerpoint/2010/main" xmlns="" val="1726378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>
                <a:latin typeface="Bell MT" panose="02020503060305020303" pitchFamily="18" charset="0"/>
              </a:rPr>
              <a:t>Absentéisme </a:t>
            </a:r>
            <a:endParaRPr lang="fr-CA" b="1" dirty="0">
              <a:latin typeface="Bell MT" panose="02020503060305020303" pitchFamily="18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89980">
            <a:off x="2411760" y="1988840"/>
            <a:ext cx="3967687" cy="3332857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A" smtClean="0"/>
              <a:t>Nathalie Matos CSBF, Karine Jacques CSRS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517768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3491880" y="2398177"/>
            <a:ext cx="2448272" cy="1894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7033"/>
            <a:r>
              <a:rPr lang="fr-CA" dirty="0" smtClean="0">
                <a:solidFill>
                  <a:prstClr val="black"/>
                </a:solidFill>
              </a:rPr>
              <a:t>Types d’absentéisme</a:t>
            </a:r>
            <a:endParaRPr lang="fr-CA" dirty="0">
              <a:solidFill>
                <a:prstClr val="black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93037" y="764704"/>
            <a:ext cx="2722782" cy="187220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7033"/>
            <a:endParaRPr lang="fr-CA" sz="1200" b="1" dirty="0">
              <a:solidFill>
                <a:prstClr val="black"/>
              </a:solidFill>
            </a:endParaRPr>
          </a:p>
          <a:p>
            <a:pPr algn="ctr" defTabSz="917033"/>
            <a:endParaRPr lang="fr-CA" sz="1200" b="1" dirty="0">
              <a:solidFill>
                <a:prstClr val="black"/>
              </a:solidFill>
            </a:endParaRPr>
          </a:p>
          <a:p>
            <a:pPr algn="ctr" defTabSz="917033"/>
            <a:endParaRPr lang="fr-CA" sz="1200" b="1" dirty="0">
              <a:solidFill>
                <a:prstClr val="black"/>
              </a:solidFill>
            </a:endParaRPr>
          </a:p>
          <a:p>
            <a:pPr algn="ctr" defTabSz="917033"/>
            <a:endParaRPr lang="fr-CA" sz="1200" b="1" dirty="0">
              <a:solidFill>
                <a:prstClr val="black"/>
              </a:solidFill>
            </a:endParaRPr>
          </a:p>
          <a:p>
            <a:pPr algn="ctr" defTabSz="917033"/>
            <a:endParaRPr lang="fr-CA" sz="1200" b="1" dirty="0">
              <a:solidFill>
                <a:prstClr val="black"/>
              </a:solidFill>
            </a:endParaRPr>
          </a:p>
          <a:p>
            <a:pPr algn="ctr" defTabSz="917033"/>
            <a:endParaRPr lang="fr-CA" sz="1200" b="1" dirty="0">
              <a:solidFill>
                <a:prstClr val="black"/>
              </a:solidFill>
            </a:endParaRPr>
          </a:p>
          <a:p>
            <a:pPr algn="ctr" defTabSz="917033"/>
            <a:r>
              <a:rPr lang="fr-CA" sz="1200" b="1" u="sng" dirty="0">
                <a:solidFill>
                  <a:prstClr val="black"/>
                </a:solidFill>
              </a:rPr>
              <a:t>Revêche</a:t>
            </a:r>
          </a:p>
          <a:p>
            <a:pPr algn="ctr" defTabSz="917033"/>
            <a:endParaRPr lang="fr-CA" sz="1200" b="1" u="sng" dirty="0">
              <a:solidFill>
                <a:prstClr val="black"/>
              </a:solidFill>
            </a:endParaRPr>
          </a:p>
          <a:p>
            <a:pPr algn="ctr" defTabSz="917033"/>
            <a:r>
              <a:rPr lang="fr-CA" sz="1200" b="1" dirty="0">
                <a:solidFill>
                  <a:prstClr val="black"/>
                </a:solidFill>
              </a:rPr>
              <a:t>J’ai mieux à faire que d’aller en cours…C’est de la merde !</a:t>
            </a:r>
          </a:p>
          <a:p>
            <a:pPr marL="171393" indent="-171393" algn="ctr" defTabSz="917033">
              <a:buFont typeface="Wingdings" panose="05000000000000000000" pitchFamily="2" charset="2"/>
              <a:buChar char="ü"/>
            </a:pPr>
            <a:r>
              <a:rPr lang="fr-CA" sz="1200" b="1" dirty="0">
                <a:solidFill>
                  <a:prstClr val="black"/>
                </a:solidFill>
              </a:rPr>
              <a:t>Est sélectif, revendicatif</a:t>
            </a:r>
          </a:p>
          <a:p>
            <a:pPr marL="171393" indent="-171393" algn="ctr" defTabSz="917033">
              <a:buFont typeface="Wingdings" panose="05000000000000000000" pitchFamily="2" charset="2"/>
              <a:buChar char="ü"/>
            </a:pPr>
            <a:r>
              <a:rPr lang="fr-CA" sz="1200" b="1" dirty="0">
                <a:solidFill>
                  <a:prstClr val="black"/>
                </a:solidFill>
              </a:rPr>
              <a:t>S’exprime avec </a:t>
            </a:r>
            <a:r>
              <a:rPr lang="fr-CA" sz="1200" b="1" dirty="0" smtClean="0">
                <a:solidFill>
                  <a:prstClr val="black"/>
                </a:solidFill>
              </a:rPr>
              <a:t>facilité</a:t>
            </a:r>
            <a:endParaRPr lang="fr-CA" sz="1200" b="1" dirty="0">
              <a:solidFill>
                <a:prstClr val="black"/>
              </a:solidFill>
            </a:endParaRPr>
          </a:p>
          <a:p>
            <a:pPr marL="171393" indent="-171393" algn="ctr" defTabSz="917033">
              <a:buFont typeface="Wingdings" panose="05000000000000000000" pitchFamily="2" charset="2"/>
              <a:buChar char="Ø"/>
            </a:pPr>
            <a:r>
              <a:rPr lang="fr-CA" sz="1200" b="1" dirty="0">
                <a:solidFill>
                  <a:prstClr val="black"/>
                </a:solidFill>
              </a:rPr>
              <a:t>Aborder l’élève individuellement</a:t>
            </a:r>
          </a:p>
          <a:p>
            <a:pPr marL="171393" indent="-171393" algn="ctr" defTabSz="917033">
              <a:buFont typeface="Wingdings" panose="05000000000000000000" pitchFamily="2" charset="2"/>
              <a:buChar char="Ø"/>
            </a:pPr>
            <a:r>
              <a:rPr lang="fr-CA" sz="1200" b="1" dirty="0">
                <a:solidFill>
                  <a:prstClr val="black"/>
                </a:solidFill>
              </a:rPr>
              <a:t>Lui demander son avis</a:t>
            </a:r>
          </a:p>
          <a:p>
            <a:pPr marL="171393" indent="-171393" algn="ctr" defTabSz="917033">
              <a:buFont typeface="Wingdings" panose="05000000000000000000" pitchFamily="2" charset="2"/>
              <a:buChar char="Ø"/>
            </a:pPr>
            <a:endParaRPr lang="fr-CA" sz="1200" dirty="0">
              <a:solidFill>
                <a:prstClr val="black"/>
              </a:solidFill>
            </a:endParaRPr>
          </a:p>
          <a:p>
            <a:pPr marL="171393" indent="-171393" algn="ctr" defTabSz="917033">
              <a:buFont typeface="Wingdings" panose="05000000000000000000" pitchFamily="2" charset="2"/>
              <a:buChar char="Ø"/>
            </a:pPr>
            <a:endParaRPr lang="fr-CA" sz="1200" dirty="0">
              <a:solidFill>
                <a:prstClr val="black"/>
              </a:solidFill>
            </a:endParaRPr>
          </a:p>
          <a:p>
            <a:pPr marL="171393" indent="-171393" algn="ctr" defTabSz="917033">
              <a:buFont typeface="Wingdings" panose="05000000000000000000" pitchFamily="2" charset="2"/>
              <a:buChar char="ü"/>
            </a:pPr>
            <a:endParaRPr lang="fr-CA" sz="1200" b="1" dirty="0">
              <a:solidFill>
                <a:prstClr val="black"/>
              </a:solidFill>
            </a:endParaRPr>
          </a:p>
          <a:p>
            <a:pPr marL="171393" indent="-171393" algn="ctr" defTabSz="917033">
              <a:buFont typeface="Wingdings" panose="05000000000000000000" pitchFamily="2" charset="2"/>
              <a:buChar char="Ø"/>
            </a:pPr>
            <a:endParaRPr lang="fr-CA" sz="1200" b="1" dirty="0">
              <a:solidFill>
                <a:prstClr val="black"/>
              </a:solidFill>
            </a:endParaRPr>
          </a:p>
          <a:p>
            <a:pPr marL="171393" indent="-171393" algn="ctr" defTabSz="917033">
              <a:buFont typeface="Wingdings" panose="05000000000000000000" pitchFamily="2" charset="2"/>
              <a:buChar char="ü"/>
            </a:pPr>
            <a:endParaRPr lang="fr-CA" sz="1200" dirty="0">
              <a:solidFill>
                <a:prstClr val="black"/>
              </a:solidFill>
            </a:endParaRPr>
          </a:p>
          <a:p>
            <a:pPr marL="171393" indent="-171393" algn="ctr" defTabSz="917033">
              <a:buFont typeface="Wingdings" panose="05000000000000000000" pitchFamily="2" charset="2"/>
              <a:buChar char="ü"/>
            </a:pPr>
            <a:endParaRPr lang="fr-CA" sz="1200" b="1" dirty="0">
              <a:solidFill>
                <a:prstClr val="black"/>
              </a:solidFill>
            </a:endParaRPr>
          </a:p>
          <a:p>
            <a:pPr algn="ctr" defTabSz="917033"/>
            <a:endParaRPr lang="fr-CA" sz="1200" b="1" dirty="0">
              <a:solidFill>
                <a:prstClr val="black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289529" y="525966"/>
            <a:ext cx="2674961" cy="196693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7033"/>
            <a:r>
              <a:rPr lang="fr-CA" sz="1200" b="1" u="sng" dirty="0">
                <a:solidFill>
                  <a:prstClr val="black"/>
                </a:solidFill>
              </a:rPr>
              <a:t>Fébrile</a:t>
            </a:r>
          </a:p>
          <a:p>
            <a:pPr algn="ctr" defTabSz="917033"/>
            <a:endParaRPr lang="fr-CA" sz="1200" b="1" u="sng" dirty="0">
              <a:solidFill>
                <a:prstClr val="black"/>
              </a:solidFill>
            </a:endParaRPr>
          </a:p>
          <a:p>
            <a:pPr algn="ctr" defTabSz="917033"/>
            <a:r>
              <a:rPr lang="fr-CA" sz="1200" b="1" dirty="0">
                <a:solidFill>
                  <a:prstClr val="black"/>
                </a:solidFill>
              </a:rPr>
              <a:t>Je ne vais pas bien…je ne me sens pas bien !</a:t>
            </a:r>
          </a:p>
          <a:p>
            <a:pPr marL="285657" indent="-285657" algn="ctr" defTabSz="917033">
              <a:buFont typeface="Wingdings" panose="05000000000000000000" pitchFamily="2" charset="2"/>
              <a:buChar char="ü"/>
            </a:pPr>
            <a:r>
              <a:rPr lang="fr-CA" sz="1200" b="1" dirty="0">
                <a:solidFill>
                  <a:prstClr val="black"/>
                </a:solidFill>
              </a:rPr>
              <a:t>Est dépassé par la situation</a:t>
            </a:r>
          </a:p>
          <a:p>
            <a:pPr marL="285657" indent="-285657" algn="ctr" defTabSz="917033">
              <a:buFont typeface="Wingdings" panose="05000000000000000000" pitchFamily="2" charset="2"/>
              <a:buChar char="ü"/>
            </a:pPr>
            <a:r>
              <a:rPr lang="fr-CA" sz="1200" b="1" dirty="0">
                <a:solidFill>
                  <a:prstClr val="black"/>
                </a:solidFill>
              </a:rPr>
              <a:t>Il est épuisé par  tout</a:t>
            </a:r>
          </a:p>
          <a:p>
            <a:pPr marL="285657" indent="-285657" algn="ctr" defTabSz="917033">
              <a:buFont typeface="Wingdings" panose="05000000000000000000" pitchFamily="2" charset="2"/>
              <a:buChar char="Ø"/>
            </a:pPr>
            <a:r>
              <a:rPr lang="fr-CA" sz="1200" b="1" dirty="0">
                <a:solidFill>
                  <a:prstClr val="black"/>
                </a:solidFill>
              </a:rPr>
              <a:t>Il a besoin d’écoute</a:t>
            </a:r>
          </a:p>
          <a:p>
            <a:pPr marL="285657" indent="-285657" algn="ctr" defTabSz="917033">
              <a:buFont typeface="Wingdings" panose="05000000000000000000" pitchFamily="2" charset="2"/>
              <a:buChar char="Ø"/>
            </a:pPr>
            <a:r>
              <a:rPr lang="fr-CA" sz="1200" b="1" dirty="0">
                <a:solidFill>
                  <a:prstClr val="black"/>
                </a:solidFill>
              </a:rPr>
              <a:t>Formule de tutorat</a:t>
            </a:r>
          </a:p>
          <a:p>
            <a:pPr marL="285657" indent="-285657" algn="ctr" defTabSz="917033">
              <a:buFont typeface="Wingdings" panose="05000000000000000000" pitchFamily="2" charset="2"/>
              <a:buChar char="Ø"/>
            </a:pPr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131840" y="116633"/>
            <a:ext cx="2880321" cy="203412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7033"/>
            <a:endParaRPr lang="fr-CA" sz="1200" b="1" dirty="0">
              <a:solidFill>
                <a:prstClr val="black"/>
              </a:solidFill>
            </a:endParaRPr>
          </a:p>
          <a:p>
            <a:pPr algn="ctr" defTabSz="917033"/>
            <a:endParaRPr lang="fr-CA" sz="1200" b="1" u="sng" dirty="0">
              <a:solidFill>
                <a:prstClr val="black"/>
              </a:solidFill>
            </a:endParaRPr>
          </a:p>
          <a:p>
            <a:pPr algn="ctr" defTabSz="917033"/>
            <a:endParaRPr lang="fr-CA" sz="1200" b="1" u="sng" dirty="0" smtClean="0">
              <a:solidFill>
                <a:prstClr val="black"/>
              </a:solidFill>
            </a:endParaRPr>
          </a:p>
          <a:p>
            <a:pPr algn="ctr" defTabSz="917033"/>
            <a:r>
              <a:rPr lang="fr-CA" sz="1200" b="1" u="sng" dirty="0" smtClean="0">
                <a:solidFill>
                  <a:prstClr val="black"/>
                </a:solidFill>
              </a:rPr>
              <a:t>L’évitant</a:t>
            </a:r>
            <a:endParaRPr lang="fr-CA" sz="1200" b="1" u="sng" dirty="0">
              <a:solidFill>
                <a:prstClr val="black"/>
              </a:solidFill>
            </a:endParaRPr>
          </a:p>
          <a:p>
            <a:pPr algn="ctr" defTabSz="917033"/>
            <a:endParaRPr lang="fr-CA" sz="1200" b="1" dirty="0">
              <a:solidFill>
                <a:prstClr val="black"/>
              </a:solidFill>
            </a:endParaRPr>
          </a:p>
          <a:p>
            <a:pPr algn="ctr" defTabSz="917033"/>
            <a:r>
              <a:rPr lang="fr-CA" sz="1100" b="1" dirty="0">
                <a:solidFill>
                  <a:prstClr val="black"/>
                </a:solidFill>
              </a:rPr>
              <a:t>Ça me stresse bien plus qu’il se doit </a:t>
            </a:r>
          </a:p>
          <a:p>
            <a:pPr marL="171393" indent="-171393" algn="ctr" defTabSz="917033">
              <a:buFont typeface="Wingdings" panose="05000000000000000000" pitchFamily="2" charset="2"/>
              <a:buChar char="ü"/>
            </a:pPr>
            <a:r>
              <a:rPr lang="fr-CA" sz="1100" b="1" dirty="0">
                <a:solidFill>
                  <a:prstClr val="black"/>
                </a:solidFill>
              </a:rPr>
              <a:t>Est solitaire, n’aime pas socialiser</a:t>
            </a:r>
          </a:p>
          <a:p>
            <a:pPr marL="171393" indent="-171393" algn="ctr" defTabSz="917033">
              <a:buFont typeface="Wingdings" panose="05000000000000000000" pitchFamily="2" charset="2"/>
              <a:buChar char="ü"/>
            </a:pPr>
            <a:r>
              <a:rPr lang="fr-CA" sz="1100" b="1" dirty="0">
                <a:solidFill>
                  <a:prstClr val="black"/>
                </a:solidFill>
              </a:rPr>
              <a:t>Il évite les situation d’autorité</a:t>
            </a:r>
          </a:p>
          <a:p>
            <a:pPr marL="171393" indent="-171393" algn="ctr" defTabSz="917033">
              <a:buFont typeface="Wingdings" panose="05000000000000000000" pitchFamily="2" charset="2"/>
              <a:buChar char="Ø"/>
            </a:pPr>
            <a:r>
              <a:rPr lang="fr-CA" sz="1100" b="1" dirty="0">
                <a:solidFill>
                  <a:prstClr val="black"/>
                </a:solidFill>
              </a:rPr>
              <a:t>Il faut confronter tout en restant patient, il faut l’apprivoiser</a:t>
            </a:r>
          </a:p>
          <a:p>
            <a:pPr marL="171393" indent="-171393" algn="ctr" defTabSz="917033">
              <a:buFont typeface="Wingdings" panose="05000000000000000000" pitchFamily="2" charset="2"/>
              <a:buChar char="Ø"/>
            </a:pPr>
            <a:r>
              <a:rPr lang="fr-CA" sz="1100" b="1" dirty="0">
                <a:solidFill>
                  <a:prstClr val="black"/>
                </a:solidFill>
              </a:rPr>
              <a:t>Gestes de reconnaissances</a:t>
            </a:r>
          </a:p>
          <a:p>
            <a:pPr algn="ctr" defTabSz="917033"/>
            <a:endParaRPr lang="fr-CA" sz="1100" b="1" dirty="0">
              <a:solidFill>
                <a:prstClr val="black"/>
              </a:solidFill>
            </a:endParaRPr>
          </a:p>
          <a:p>
            <a:pPr algn="ctr" defTabSz="917033"/>
            <a:endParaRPr lang="fr-CA" sz="1200" b="1" dirty="0">
              <a:solidFill>
                <a:prstClr val="black"/>
              </a:solidFill>
            </a:endParaRPr>
          </a:p>
          <a:p>
            <a:pPr algn="ctr" defTabSz="917033"/>
            <a:endParaRPr lang="fr-CA" dirty="0" smtClean="0">
              <a:solidFill>
                <a:prstClr val="white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79512" y="3092649"/>
            <a:ext cx="2952328" cy="20162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7033"/>
            <a:endParaRPr lang="fr-CA" sz="1200" b="1" dirty="0">
              <a:solidFill>
                <a:prstClr val="black"/>
              </a:solidFill>
            </a:endParaRPr>
          </a:p>
          <a:p>
            <a:pPr algn="ctr" defTabSz="917033"/>
            <a:endParaRPr lang="fr-CA" sz="1200" b="1" dirty="0">
              <a:solidFill>
                <a:prstClr val="black"/>
              </a:solidFill>
            </a:endParaRPr>
          </a:p>
          <a:p>
            <a:pPr algn="ctr" defTabSz="917033"/>
            <a:endParaRPr lang="fr-CA" sz="1200" b="1" dirty="0">
              <a:solidFill>
                <a:prstClr val="black"/>
              </a:solidFill>
            </a:endParaRPr>
          </a:p>
          <a:p>
            <a:pPr algn="ctr" defTabSz="917033"/>
            <a:endParaRPr lang="fr-CA" sz="1200" b="1" u="sng" dirty="0" smtClean="0">
              <a:solidFill>
                <a:prstClr val="black"/>
              </a:solidFill>
            </a:endParaRPr>
          </a:p>
          <a:p>
            <a:pPr algn="ctr" defTabSz="917033"/>
            <a:r>
              <a:rPr lang="fr-CA" sz="1200" b="1" u="sng" dirty="0" smtClean="0">
                <a:solidFill>
                  <a:prstClr val="black"/>
                </a:solidFill>
              </a:rPr>
              <a:t>Conformiste</a:t>
            </a:r>
            <a:endParaRPr lang="fr-CA" sz="1200" b="1" u="sng" dirty="0">
              <a:solidFill>
                <a:prstClr val="black"/>
              </a:solidFill>
            </a:endParaRPr>
          </a:p>
          <a:p>
            <a:pPr algn="ctr" defTabSz="917033"/>
            <a:endParaRPr lang="fr-CA" sz="1200" b="1" u="sng" dirty="0">
              <a:solidFill>
                <a:prstClr val="black"/>
              </a:solidFill>
            </a:endParaRPr>
          </a:p>
          <a:p>
            <a:pPr algn="ctr" defTabSz="917033"/>
            <a:r>
              <a:rPr lang="fr-CA" sz="1200" b="1" dirty="0">
                <a:solidFill>
                  <a:prstClr val="black"/>
                </a:solidFill>
              </a:rPr>
              <a:t>Je fais ce qu’il faut, rien de plus</a:t>
            </a:r>
          </a:p>
          <a:p>
            <a:pPr marL="171393" indent="-171393" algn="ctr" defTabSz="917033">
              <a:buFont typeface="Wingdings" panose="05000000000000000000" pitchFamily="2" charset="2"/>
              <a:buChar char="ü"/>
            </a:pPr>
            <a:r>
              <a:rPr lang="fr-CA" sz="1200" b="1" dirty="0">
                <a:solidFill>
                  <a:prstClr val="black"/>
                </a:solidFill>
              </a:rPr>
              <a:t>Il n’est pas intéressé par l’école</a:t>
            </a:r>
          </a:p>
          <a:p>
            <a:pPr marL="171393" indent="-171393" algn="ctr" defTabSz="917033">
              <a:buFont typeface="Wingdings" panose="05000000000000000000" pitchFamily="2" charset="2"/>
              <a:buChar char="ü"/>
            </a:pPr>
            <a:r>
              <a:rPr lang="fr-CA" sz="1200" b="1" dirty="0">
                <a:solidFill>
                  <a:prstClr val="black"/>
                </a:solidFill>
              </a:rPr>
              <a:t>Il est nonchalant</a:t>
            </a:r>
          </a:p>
          <a:p>
            <a:pPr marL="171393" indent="-171393" algn="ctr" defTabSz="917033">
              <a:buFont typeface="Wingdings" panose="05000000000000000000" pitchFamily="2" charset="2"/>
              <a:buChar char="ü"/>
            </a:pPr>
            <a:r>
              <a:rPr lang="fr-CA" sz="1200" b="1" dirty="0">
                <a:solidFill>
                  <a:prstClr val="black"/>
                </a:solidFill>
              </a:rPr>
              <a:t>Il est en attente de quelque chose</a:t>
            </a:r>
          </a:p>
          <a:p>
            <a:pPr marL="171393" indent="-171393" algn="ctr" defTabSz="917033">
              <a:buFont typeface="Wingdings" panose="05000000000000000000" pitchFamily="2" charset="2"/>
              <a:buChar char="Ø"/>
            </a:pPr>
            <a:r>
              <a:rPr lang="fr-CA" sz="1200" b="1" dirty="0">
                <a:solidFill>
                  <a:prstClr val="black"/>
                </a:solidFill>
              </a:rPr>
              <a:t>Essayer de connaitre ce qui l’intéresse</a:t>
            </a:r>
          </a:p>
          <a:p>
            <a:pPr marL="171393" indent="-171393" algn="ctr" defTabSz="917033">
              <a:buFont typeface="Wingdings" panose="05000000000000000000" pitchFamily="2" charset="2"/>
              <a:buChar char="Ø"/>
            </a:pPr>
            <a:endParaRPr lang="fr-CA" sz="1200" b="1" dirty="0">
              <a:solidFill>
                <a:prstClr val="black"/>
              </a:solidFill>
            </a:endParaRPr>
          </a:p>
          <a:p>
            <a:pPr marL="171393" indent="-171393" algn="ctr" defTabSz="917033">
              <a:buFont typeface="Wingdings" panose="05000000000000000000" pitchFamily="2" charset="2"/>
              <a:buChar char="Ø"/>
            </a:pPr>
            <a:endParaRPr lang="fr-CA" sz="1200" b="1" dirty="0">
              <a:solidFill>
                <a:prstClr val="black"/>
              </a:solidFill>
            </a:endParaRPr>
          </a:p>
          <a:p>
            <a:pPr marL="171393" indent="-171393" algn="ctr" defTabSz="917033">
              <a:buFont typeface="Wingdings" panose="05000000000000000000" pitchFamily="2" charset="2"/>
              <a:buChar char="ü"/>
            </a:pPr>
            <a:endParaRPr lang="fr-CA" sz="1200" b="1" dirty="0">
              <a:solidFill>
                <a:prstClr val="black"/>
              </a:solidFill>
            </a:endParaRPr>
          </a:p>
          <a:p>
            <a:pPr algn="ctr" defTabSz="917033"/>
            <a:endParaRPr lang="fr-CA" dirty="0" smtClean="0">
              <a:solidFill>
                <a:prstClr val="black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171527" y="4683534"/>
            <a:ext cx="3168352" cy="1890107"/>
          </a:xfrm>
          <a:prstGeom prst="roundRect">
            <a:avLst/>
          </a:prstGeom>
          <a:solidFill>
            <a:srgbClr val="E4282C"/>
          </a:solidFill>
          <a:ln>
            <a:solidFill>
              <a:srgbClr val="E428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7033"/>
            <a:endParaRPr lang="fr-CA" sz="1200" b="1" u="sng" dirty="0" smtClean="0">
              <a:solidFill>
                <a:prstClr val="black"/>
              </a:solidFill>
            </a:endParaRPr>
          </a:p>
          <a:p>
            <a:pPr algn="ctr" defTabSz="917033"/>
            <a:endParaRPr lang="fr-CA" sz="1200" b="1" u="sng" dirty="0">
              <a:solidFill>
                <a:prstClr val="black"/>
              </a:solidFill>
            </a:endParaRPr>
          </a:p>
          <a:p>
            <a:pPr algn="ctr" defTabSz="917033"/>
            <a:r>
              <a:rPr lang="fr-CA" sz="1200" b="1" u="sng" dirty="0" smtClean="0">
                <a:solidFill>
                  <a:prstClr val="black"/>
                </a:solidFill>
              </a:rPr>
              <a:t>L’opportuniste</a:t>
            </a:r>
            <a:endParaRPr lang="fr-CA" sz="1200" b="1" u="sng" dirty="0">
              <a:solidFill>
                <a:prstClr val="black"/>
              </a:solidFill>
            </a:endParaRPr>
          </a:p>
          <a:p>
            <a:pPr algn="ctr" defTabSz="917033"/>
            <a:endParaRPr lang="fr-CA" sz="1200" b="1" u="sng" dirty="0">
              <a:solidFill>
                <a:prstClr val="black"/>
              </a:solidFill>
            </a:endParaRPr>
          </a:p>
          <a:p>
            <a:pPr algn="ctr" defTabSz="917033"/>
            <a:r>
              <a:rPr lang="fr-CA" sz="1200" b="1" dirty="0">
                <a:solidFill>
                  <a:prstClr val="black"/>
                </a:solidFill>
              </a:rPr>
              <a:t>Je fais ce qu’il faut , mais j’ai du retour</a:t>
            </a:r>
          </a:p>
          <a:p>
            <a:pPr marL="285657" indent="-285657" algn="ctr" defTabSz="917033">
              <a:buFont typeface="Wingdings" panose="05000000000000000000" pitchFamily="2" charset="2"/>
              <a:buChar char="ü"/>
            </a:pPr>
            <a:r>
              <a:rPr lang="fr-CA" sz="1200" b="1" dirty="0">
                <a:solidFill>
                  <a:prstClr val="black"/>
                </a:solidFill>
              </a:rPr>
              <a:t>Il est obligé d’aller à l’école</a:t>
            </a:r>
          </a:p>
          <a:p>
            <a:pPr marL="285657" indent="-285657" algn="ctr" defTabSz="917033">
              <a:buFont typeface="Wingdings" panose="05000000000000000000" pitchFamily="2" charset="2"/>
              <a:buChar char="ü"/>
            </a:pPr>
            <a:r>
              <a:rPr lang="fr-CA" sz="1200" b="1" dirty="0">
                <a:solidFill>
                  <a:prstClr val="black"/>
                </a:solidFill>
              </a:rPr>
              <a:t> il est indiscipliné et désagréable en classe </a:t>
            </a:r>
          </a:p>
          <a:p>
            <a:pPr marL="285657" indent="-285657" algn="ctr" defTabSz="917033">
              <a:buFont typeface="Wingdings" panose="05000000000000000000" pitchFamily="2" charset="2"/>
              <a:buChar char="Ø"/>
            </a:pPr>
            <a:r>
              <a:rPr lang="fr-CA" sz="1200" b="1" dirty="0">
                <a:solidFill>
                  <a:prstClr val="black"/>
                </a:solidFill>
              </a:rPr>
              <a:t>Il faut l’encadrer et l’orienter vers ses objectifs précis</a:t>
            </a:r>
          </a:p>
          <a:p>
            <a:pPr marL="285657" indent="-285657" algn="ctr" defTabSz="917033">
              <a:buFont typeface="Wingdings" panose="05000000000000000000" pitchFamily="2" charset="2"/>
              <a:buChar char="Ø"/>
            </a:pPr>
            <a:endParaRPr lang="fr-CA" sz="1400" dirty="0">
              <a:solidFill>
                <a:prstClr val="black"/>
              </a:solidFill>
            </a:endParaRPr>
          </a:p>
          <a:p>
            <a:pPr marL="285657" indent="-285657" algn="ctr" defTabSz="917033">
              <a:buFont typeface="Wingdings" panose="05000000000000000000" pitchFamily="2" charset="2"/>
              <a:buChar char="Ø"/>
            </a:pPr>
            <a:endParaRPr lang="fr-CA" sz="1400" dirty="0">
              <a:solidFill>
                <a:prstClr val="black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6181514" y="2749134"/>
            <a:ext cx="2782974" cy="1979031"/>
          </a:xfrm>
          <a:prstGeom prst="roundRect">
            <a:avLst/>
          </a:prstGeom>
          <a:solidFill>
            <a:srgbClr val="03BBBF"/>
          </a:solidFill>
          <a:ln>
            <a:solidFill>
              <a:srgbClr val="03BB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7033"/>
            <a:r>
              <a:rPr lang="fr-CA" sz="1200" b="1" u="sng" dirty="0">
                <a:solidFill>
                  <a:prstClr val="black"/>
                </a:solidFill>
              </a:rPr>
              <a:t>L’engagé</a:t>
            </a:r>
          </a:p>
          <a:p>
            <a:pPr algn="ctr" defTabSz="917033"/>
            <a:endParaRPr lang="fr-CA" sz="1200" b="1" u="sng" dirty="0">
              <a:solidFill>
                <a:prstClr val="black"/>
              </a:solidFill>
            </a:endParaRPr>
          </a:p>
          <a:p>
            <a:pPr algn="ctr" defTabSz="917033"/>
            <a:r>
              <a:rPr lang="fr-CA" sz="1200" b="1" dirty="0">
                <a:solidFill>
                  <a:prstClr val="black"/>
                </a:solidFill>
              </a:rPr>
              <a:t>Je retire de la satisfaction ailleurs…</a:t>
            </a:r>
          </a:p>
          <a:p>
            <a:pPr marL="171393" indent="-171393" algn="ctr" defTabSz="917033">
              <a:buFont typeface="Wingdings" panose="05000000000000000000" pitchFamily="2" charset="2"/>
              <a:buChar char="ü"/>
            </a:pPr>
            <a:r>
              <a:rPr lang="fr-CA" sz="1200" b="1" dirty="0">
                <a:solidFill>
                  <a:prstClr val="black"/>
                </a:solidFill>
              </a:rPr>
              <a:t>Planifie ses périodes d’absence pour un gain</a:t>
            </a:r>
          </a:p>
          <a:p>
            <a:pPr marL="171393" indent="-171393" algn="ctr" defTabSz="917033">
              <a:buFont typeface="Wingdings" panose="05000000000000000000" pitchFamily="2" charset="2"/>
              <a:buChar char="Ø"/>
            </a:pPr>
            <a:r>
              <a:rPr lang="fr-CA" sz="1200" b="1" dirty="0">
                <a:solidFill>
                  <a:prstClr val="black"/>
                </a:solidFill>
              </a:rPr>
              <a:t>Il faut arrimer le gain au scolaire afin de lui faire prendre conscience de l’importance de l’école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804248" y="6342809"/>
            <a:ext cx="244827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5" rIns="91409" bIns="45705" rtlCol="0">
            <a:spAutoFit/>
          </a:bodyPr>
          <a:lstStyle/>
          <a:p>
            <a:pPr defTabSz="917033"/>
            <a:r>
              <a:rPr lang="fr-CA" sz="800" i="1" dirty="0">
                <a:solidFill>
                  <a:prstClr val="black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Quand les absences aux cours des élèves nous interpellent! Comprendre et intervenir.</a:t>
            </a:r>
          </a:p>
          <a:p>
            <a:pPr defTabSz="917033"/>
            <a:r>
              <a:rPr lang="fr-CA" sz="800" i="1" dirty="0">
                <a:solidFill>
                  <a:prstClr val="black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Texte, Alain Drolet PH.D.UQAC, 2013</a:t>
            </a:r>
          </a:p>
        </p:txBody>
      </p:sp>
    </p:spTree>
    <p:extLst>
      <p:ext uri="{BB962C8B-B14F-4D97-AF65-F5344CB8AC3E}">
        <p14:creationId xmlns:p14="http://schemas.microsoft.com/office/powerpoint/2010/main" xmlns="" val="2821169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>
                <a:latin typeface="Bell MT" panose="02020503060305020303" pitchFamily="18" charset="0"/>
              </a:rPr>
              <a:t>Manque de stratégies </a:t>
            </a:r>
            <a:endParaRPr lang="fr-CA" b="1" dirty="0">
              <a:latin typeface="Bell MT" panose="02020503060305020303" pitchFamily="18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26358">
            <a:off x="856625" y="1983208"/>
            <a:ext cx="7467600" cy="3035329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>
          <a:xfrm rot="5400000">
            <a:off x="6680630" y="3427684"/>
            <a:ext cx="3819512" cy="365760"/>
          </a:xfrm>
        </p:spPr>
        <p:txBody>
          <a:bodyPr/>
          <a:lstStyle/>
          <a:p>
            <a:r>
              <a:rPr lang="fr-CA" dirty="0" smtClean="0"/>
              <a:t>Nathalie Matos CSBF, Karine Jacques CSRS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2005494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>
          <a:xfrm rot="5400000">
            <a:off x="6860650" y="3607704"/>
            <a:ext cx="3459472" cy="365760"/>
          </a:xfrm>
        </p:spPr>
        <p:txBody>
          <a:bodyPr/>
          <a:lstStyle/>
          <a:p>
            <a:r>
              <a:rPr lang="fr-CA" dirty="0" smtClean="0"/>
              <a:t>Nathalie Matos CSBF, Karine Jacques CSRS</a:t>
            </a:r>
            <a:endParaRPr lang="fr-CA" dirty="0"/>
          </a:p>
        </p:txBody>
      </p:sp>
      <p:grpSp>
        <p:nvGrpSpPr>
          <p:cNvPr id="17" name="Group 22"/>
          <p:cNvGrpSpPr>
            <a:grpSpLocks/>
          </p:cNvGrpSpPr>
          <p:nvPr/>
        </p:nvGrpSpPr>
        <p:grpSpPr bwMode="auto">
          <a:xfrm>
            <a:off x="2209800" y="781050"/>
            <a:ext cx="4857750" cy="6000750"/>
            <a:chOff x="1392" y="492"/>
            <a:chExt cx="3060" cy="3780"/>
          </a:xfrm>
        </p:grpSpPr>
        <p:graphicFrame>
          <p:nvGraphicFramePr>
            <p:cNvPr id="18" name="Object 2"/>
            <p:cNvGraphicFramePr>
              <a:graphicFrameLocks noChangeAspect="1"/>
            </p:cNvGraphicFramePr>
            <p:nvPr/>
          </p:nvGraphicFramePr>
          <p:xfrm>
            <a:off x="1392" y="492"/>
            <a:ext cx="3060" cy="3780"/>
          </p:xfrm>
          <a:graphic>
            <a:graphicData uri="http://schemas.openxmlformats.org/presentationml/2006/ole">
              <p:oleObj spid="_x0000_s2081" name="Visio" r:id="rId3" imgW="6014314" imgH="7411212" progId="">
                <p:embed/>
              </p:oleObj>
            </a:graphicData>
          </a:graphic>
        </p:graphicFrame>
        <p:sp>
          <p:nvSpPr>
            <p:cNvPr id="19" name="WordArt 5"/>
            <p:cNvSpPr>
              <a:spLocks noChangeArrowheads="1" noChangeShapeType="1" noTextEdit="1"/>
            </p:cNvSpPr>
            <p:nvPr/>
          </p:nvSpPr>
          <p:spPr bwMode="auto">
            <a:xfrm rot="-3304750">
              <a:off x="1427" y="1650"/>
              <a:ext cx="1230" cy="17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953676"/>
                </a:avLst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0" i="0" u="none" strike="noStrike" kern="10" cap="none" spc="0" normalizeH="0" baseline="0" noProof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</a:rPr>
                <a:t>Séquentiel verbal</a:t>
              </a:r>
            </a:p>
          </p:txBody>
        </p:sp>
        <p:sp>
          <p:nvSpPr>
            <p:cNvPr id="20" name="WordArt 6"/>
            <p:cNvSpPr>
              <a:spLocks noChangeArrowheads="1" noChangeShapeType="1" noTextEdit="1"/>
            </p:cNvSpPr>
            <p:nvPr/>
          </p:nvSpPr>
          <p:spPr bwMode="auto">
            <a:xfrm rot="3134472">
              <a:off x="1475" y="3252"/>
              <a:ext cx="1194" cy="174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0" i="0" u="none" strike="noStrike" kern="10" cap="none" spc="0" normalizeH="0" baseline="0" noProof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</a:rPr>
                <a:t>Simultané verbal</a:t>
              </a:r>
            </a:p>
          </p:txBody>
        </p:sp>
        <p:sp>
          <p:nvSpPr>
            <p:cNvPr id="21" name="WordArt 7"/>
            <p:cNvSpPr>
              <a:spLocks noChangeArrowheads="1" noChangeShapeType="1" noTextEdit="1"/>
            </p:cNvSpPr>
            <p:nvPr/>
          </p:nvSpPr>
          <p:spPr bwMode="auto">
            <a:xfrm rot="3190585">
              <a:off x="3005" y="1692"/>
              <a:ext cx="1416" cy="192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947308"/>
                </a:avLst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000" b="0" i="0" u="none" strike="noStrike" kern="10" cap="none" spc="0" normalizeH="0" baseline="0" noProof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</a:rPr>
                <a:t>Séquentiel non verbal</a:t>
              </a:r>
            </a:p>
          </p:txBody>
        </p:sp>
        <p:sp>
          <p:nvSpPr>
            <p:cNvPr id="22" name="WordArt 8"/>
            <p:cNvSpPr>
              <a:spLocks noChangeArrowheads="1" noChangeShapeType="1" noTextEdit="1"/>
            </p:cNvSpPr>
            <p:nvPr/>
          </p:nvSpPr>
          <p:spPr bwMode="auto">
            <a:xfrm rot="-3131968">
              <a:off x="2957" y="3300"/>
              <a:ext cx="1416" cy="192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2000" b="0" i="0" u="none" strike="noStrike" kern="10" cap="none" spc="0" normalizeH="0" baseline="0" noProof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</a:rPr>
                <a:t>Simultané non verbal</a:t>
              </a:r>
            </a:p>
          </p:txBody>
        </p:sp>
        <p:sp>
          <p:nvSpPr>
            <p:cNvPr id="23" name="WordArt 9"/>
            <p:cNvSpPr>
              <a:spLocks noChangeArrowheads="1" noChangeShapeType="1" noTextEdit="1"/>
            </p:cNvSpPr>
            <p:nvPr/>
          </p:nvSpPr>
          <p:spPr bwMode="auto">
            <a:xfrm rot="196945">
              <a:off x="2514" y="2014"/>
              <a:ext cx="767" cy="28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587100"/>
                </a:avLst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400" b="0" i="0" u="none" strike="noStrike" kern="10" cap="none" spc="0" normalizeH="0" baseline="0" noProof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</a:rPr>
                <a:t>Métacognition</a:t>
              </a:r>
            </a:p>
          </p:txBody>
        </p:sp>
        <p:sp>
          <p:nvSpPr>
            <p:cNvPr id="2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609" y="2352"/>
              <a:ext cx="576" cy="28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516780"/>
                </a:avLst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400" b="0" i="0" u="none" strike="noStrike" kern="10" cap="none" spc="0" normalizeH="0" baseline="0" noProof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Mentalisation</a:t>
              </a:r>
            </a:p>
          </p:txBody>
        </p:sp>
        <p:sp>
          <p:nvSpPr>
            <p:cNvPr id="2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609" y="2832"/>
              <a:ext cx="528" cy="144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200" b="0" i="0" u="none" strike="noStrike" kern="10" cap="none" spc="0" normalizeH="0" baseline="0" noProof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Évocation</a:t>
              </a:r>
            </a:p>
          </p:txBody>
        </p:sp>
        <p:sp>
          <p:nvSpPr>
            <p:cNvPr id="26" name="AutoShape 12"/>
            <p:cNvSpPr>
              <a:spLocks noChangeArrowheads="1"/>
            </p:cNvSpPr>
            <p:nvPr/>
          </p:nvSpPr>
          <p:spPr bwMode="auto">
            <a:xfrm rot="345666" flipV="1">
              <a:off x="2459" y="2640"/>
              <a:ext cx="821" cy="480"/>
            </a:xfrm>
            <a:custGeom>
              <a:avLst/>
              <a:gdLst>
                <a:gd name="T0" fmla="*/ 470 w 21600"/>
                <a:gd name="T1" fmla="*/ 3 h 21600"/>
                <a:gd name="T2" fmla="*/ 28 w 21600"/>
                <a:gd name="T3" fmla="*/ 218 h 21600"/>
                <a:gd name="T4" fmla="*/ 463 w 21600"/>
                <a:gd name="T5" fmla="*/ 33 h 21600"/>
                <a:gd name="T6" fmla="*/ 914 w 21600"/>
                <a:gd name="T7" fmla="*/ 299 h 21600"/>
                <a:gd name="T8" fmla="*/ 762 w 21600"/>
                <a:gd name="T9" fmla="*/ 358 h 21600"/>
                <a:gd name="T10" fmla="*/ 660 w 21600"/>
                <a:gd name="T11" fmla="*/ 269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7 w 21600"/>
                <a:gd name="T19" fmla="*/ 3150 h 21600"/>
                <a:gd name="T20" fmla="*/ 18443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20014" y="12633"/>
                  </a:moveTo>
                  <a:cubicBezTo>
                    <a:pt x="20134" y="12029"/>
                    <a:pt x="20195" y="11415"/>
                    <a:pt x="20195" y="10800"/>
                  </a:cubicBezTo>
                  <a:cubicBezTo>
                    <a:pt x="20195" y="5611"/>
                    <a:pt x="15988" y="1405"/>
                    <a:pt x="10800" y="1405"/>
                  </a:cubicBezTo>
                  <a:cubicBezTo>
                    <a:pt x="5961" y="1404"/>
                    <a:pt x="1913" y="5080"/>
                    <a:pt x="1448" y="9896"/>
                  </a:cubicBezTo>
                  <a:lnTo>
                    <a:pt x="50" y="9761"/>
                  </a:lnTo>
                  <a:cubicBezTo>
                    <a:pt x="585" y="4224"/>
                    <a:pt x="523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507"/>
                    <a:pt x="21530" y="12213"/>
                    <a:pt x="21392" y="12908"/>
                  </a:cubicBezTo>
                  <a:lnTo>
                    <a:pt x="24040" y="13435"/>
                  </a:lnTo>
                  <a:lnTo>
                    <a:pt x="20038" y="16108"/>
                  </a:lnTo>
                  <a:lnTo>
                    <a:pt x="17366" y="12106"/>
                  </a:lnTo>
                  <a:lnTo>
                    <a:pt x="20014" y="12633"/>
                  </a:ln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7" name="AutoShape 13"/>
            <p:cNvSpPr>
              <a:spLocks noChangeArrowheads="1"/>
            </p:cNvSpPr>
            <p:nvPr/>
          </p:nvSpPr>
          <p:spPr bwMode="auto">
            <a:xfrm rot="345666" flipH="1">
              <a:off x="2508" y="2112"/>
              <a:ext cx="821" cy="480"/>
            </a:xfrm>
            <a:custGeom>
              <a:avLst/>
              <a:gdLst>
                <a:gd name="T0" fmla="*/ 447 w 21600"/>
                <a:gd name="T1" fmla="*/ 1 h 21600"/>
                <a:gd name="T2" fmla="*/ 28 w 21600"/>
                <a:gd name="T3" fmla="*/ 218 h 21600"/>
                <a:gd name="T4" fmla="*/ 442 w 21600"/>
                <a:gd name="T5" fmla="*/ 32 h 21600"/>
                <a:gd name="T6" fmla="*/ 922 w 21600"/>
                <a:gd name="T7" fmla="*/ 264 h 21600"/>
                <a:gd name="T8" fmla="*/ 783 w 21600"/>
                <a:gd name="T9" fmla="*/ 333 h 21600"/>
                <a:gd name="T10" fmla="*/ 665 w 21600"/>
                <a:gd name="T11" fmla="*/ 25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7 w 21600"/>
                <a:gd name="T19" fmla="*/ 3150 h 21600"/>
                <a:gd name="T20" fmla="*/ 18443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20175" y="11564"/>
                  </a:moveTo>
                  <a:cubicBezTo>
                    <a:pt x="20196" y="11310"/>
                    <a:pt x="20207" y="11055"/>
                    <a:pt x="20207" y="10800"/>
                  </a:cubicBezTo>
                  <a:cubicBezTo>
                    <a:pt x="20207" y="5604"/>
                    <a:pt x="15995" y="1393"/>
                    <a:pt x="10800" y="1393"/>
                  </a:cubicBezTo>
                  <a:cubicBezTo>
                    <a:pt x="5955" y="1392"/>
                    <a:pt x="1902" y="5072"/>
                    <a:pt x="1436" y="9895"/>
                  </a:cubicBezTo>
                  <a:lnTo>
                    <a:pt x="50" y="9761"/>
                  </a:lnTo>
                  <a:cubicBezTo>
                    <a:pt x="585" y="4224"/>
                    <a:pt x="523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93"/>
                    <a:pt x="21588" y="11386"/>
                    <a:pt x="21564" y="11678"/>
                  </a:cubicBezTo>
                  <a:lnTo>
                    <a:pt x="24255" y="11897"/>
                  </a:lnTo>
                  <a:lnTo>
                    <a:pt x="20594" y="15007"/>
                  </a:lnTo>
                  <a:lnTo>
                    <a:pt x="17484" y="11345"/>
                  </a:lnTo>
                  <a:lnTo>
                    <a:pt x="20175" y="11564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8" name="AutoShape 14"/>
            <p:cNvSpPr>
              <a:spLocks noChangeArrowheads="1"/>
            </p:cNvSpPr>
            <p:nvPr/>
          </p:nvSpPr>
          <p:spPr bwMode="auto">
            <a:xfrm flipH="1">
              <a:off x="2753" y="2448"/>
              <a:ext cx="312" cy="288"/>
            </a:xfrm>
            <a:custGeom>
              <a:avLst/>
              <a:gdLst>
                <a:gd name="T0" fmla="*/ 271 w 21600"/>
                <a:gd name="T1" fmla="*/ 46 h 21600"/>
                <a:gd name="T2" fmla="*/ 176 w 21600"/>
                <a:gd name="T3" fmla="*/ 17 h 21600"/>
                <a:gd name="T4" fmla="*/ 245 w 21600"/>
                <a:gd name="T5" fmla="*/ 68 h 21600"/>
                <a:gd name="T6" fmla="*/ 351 w 21600"/>
                <a:gd name="T7" fmla="*/ 133 h 21600"/>
                <a:gd name="T8" fmla="*/ 298 w 21600"/>
                <a:gd name="T9" fmla="*/ 188 h 21600"/>
                <a:gd name="T10" fmla="*/ 238 w 21600"/>
                <a:gd name="T11" fmla="*/ 139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85 w 21600"/>
                <a:gd name="T19" fmla="*/ 3150 h 21600"/>
                <a:gd name="T20" fmla="*/ 18415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175" y="10274"/>
                  </a:moveTo>
                  <a:cubicBezTo>
                    <a:pt x="18926" y="6315"/>
                    <a:pt x="15941" y="3072"/>
                    <a:pt x="12017" y="2496"/>
                  </a:cubicBezTo>
                  <a:lnTo>
                    <a:pt x="12367" y="114"/>
                  </a:lnTo>
                  <a:cubicBezTo>
                    <a:pt x="17416" y="854"/>
                    <a:pt x="21258" y="5029"/>
                    <a:pt x="21578" y="10123"/>
                  </a:cubicBezTo>
                  <a:lnTo>
                    <a:pt x="24273" y="9953"/>
                  </a:lnTo>
                  <a:lnTo>
                    <a:pt x="20622" y="14095"/>
                  </a:lnTo>
                  <a:lnTo>
                    <a:pt x="16480" y="10443"/>
                  </a:lnTo>
                  <a:lnTo>
                    <a:pt x="19175" y="10274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9" name="AutoShape 15"/>
            <p:cNvSpPr>
              <a:spLocks noChangeArrowheads="1"/>
            </p:cNvSpPr>
            <p:nvPr/>
          </p:nvSpPr>
          <p:spPr bwMode="auto">
            <a:xfrm flipV="1">
              <a:off x="2729" y="2496"/>
              <a:ext cx="312" cy="288"/>
            </a:xfrm>
            <a:custGeom>
              <a:avLst/>
              <a:gdLst>
                <a:gd name="T0" fmla="*/ 270 w 21600"/>
                <a:gd name="T1" fmla="*/ 45 h 21600"/>
                <a:gd name="T2" fmla="*/ 177 w 21600"/>
                <a:gd name="T3" fmla="*/ 20 h 21600"/>
                <a:gd name="T4" fmla="*/ 241 w 21600"/>
                <a:gd name="T5" fmla="*/ 70 h 21600"/>
                <a:gd name="T6" fmla="*/ 350 w 21600"/>
                <a:gd name="T7" fmla="*/ 127 h 21600"/>
                <a:gd name="T8" fmla="*/ 297 w 21600"/>
                <a:gd name="T9" fmla="*/ 186 h 21600"/>
                <a:gd name="T10" fmla="*/ 233 w 21600"/>
                <a:gd name="T11" fmla="*/ 13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85 w 21600"/>
                <a:gd name="T19" fmla="*/ 3150 h 21600"/>
                <a:gd name="T20" fmla="*/ 18415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829" y="10050"/>
                  </a:moveTo>
                  <a:cubicBezTo>
                    <a:pt x="18485" y="6375"/>
                    <a:pt x="15691" y="3402"/>
                    <a:pt x="12044" y="2832"/>
                  </a:cubicBezTo>
                  <a:lnTo>
                    <a:pt x="12466" y="129"/>
                  </a:lnTo>
                  <a:cubicBezTo>
                    <a:pt x="17350" y="892"/>
                    <a:pt x="21093" y="4873"/>
                    <a:pt x="21553" y="9795"/>
                  </a:cubicBezTo>
                  <a:lnTo>
                    <a:pt x="24241" y="9544"/>
                  </a:lnTo>
                  <a:lnTo>
                    <a:pt x="20570" y="13973"/>
                  </a:lnTo>
                  <a:lnTo>
                    <a:pt x="16140" y="10301"/>
                  </a:lnTo>
                  <a:lnTo>
                    <a:pt x="18829" y="10050"/>
                  </a:ln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0" name="AutoShape 16"/>
            <p:cNvSpPr>
              <a:spLocks noChangeArrowheads="1"/>
            </p:cNvSpPr>
            <p:nvPr/>
          </p:nvSpPr>
          <p:spPr bwMode="auto">
            <a:xfrm rot="5400000" flipV="1">
              <a:off x="2741" y="2484"/>
              <a:ext cx="312" cy="288"/>
            </a:xfrm>
            <a:custGeom>
              <a:avLst/>
              <a:gdLst>
                <a:gd name="T0" fmla="*/ 276 w 21600"/>
                <a:gd name="T1" fmla="*/ 52 h 21600"/>
                <a:gd name="T2" fmla="*/ 182 w 21600"/>
                <a:gd name="T3" fmla="*/ 19 h 21600"/>
                <a:gd name="T4" fmla="*/ 249 w 21600"/>
                <a:gd name="T5" fmla="*/ 73 h 21600"/>
                <a:gd name="T6" fmla="*/ 351 w 21600"/>
                <a:gd name="T7" fmla="*/ 144 h 21600"/>
                <a:gd name="T8" fmla="*/ 294 w 21600"/>
                <a:gd name="T9" fmla="*/ 196 h 21600"/>
                <a:gd name="T10" fmla="*/ 238 w 21600"/>
                <a:gd name="T11" fmla="*/ 14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85 w 21600"/>
                <a:gd name="T19" fmla="*/ 3150 h 21600"/>
                <a:gd name="T20" fmla="*/ 18415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145" y="10800"/>
                  </a:moveTo>
                  <a:cubicBezTo>
                    <a:pt x="19145" y="6804"/>
                    <a:pt x="16313" y="3370"/>
                    <a:pt x="12391" y="2608"/>
                  </a:cubicBezTo>
                  <a:lnTo>
                    <a:pt x="12859" y="198"/>
                  </a:lnTo>
                  <a:cubicBezTo>
                    <a:pt x="17935" y="1184"/>
                    <a:pt x="21599" y="5629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20373" y="14728"/>
                  </a:lnTo>
                  <a:lnTo>
                    <a:pt x="16445" y="10800"/>
                  </a:lnTo>
                  <a:lnTo>
                    <a:pt x="19145" y="10800"/>
                  </a:ln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1" name="AutoShape 17"/>
            <p:cNvSpPr>
              <a:spLocks noChangeArrowheads="1"/>
            </p:cNvSpPr>
            <p:nvPr/>
          </p:nvSpPr>
          <p:spPr bwMode="auto">
            <a:xfrm rot="5400000" flipH="1">
              <a:off x="2741" y="2460"/>
              <a:ext cx="312" cy="288"/>
            </a:xfrm>
            <a:custGeom>
              <a:avLst/>
              <a:gdLst>
                <a:gd name="T0" fmla="*/ 275 w 21600"/>
                <a:gd name="T1" fmla="*/ 51 h 21600"/>
                <a:gd name="T2" fmla="*/ 180 w 21600"/>
                <a:gd name="T3" fmla="*/ 18 h 21600"/>
                <a:gd name="T4" fmla="*/ 248 w 21600"/>
                <a:gd name="T5" fmla="*/ 72 h 21600"/>
                <a:gd name="T6" fmla="*/ 351 w 21600"/>
                <a:gd name="T7" fmla="*/ 144 h 21600"/>
                <a:gd name="T8" fmla="*/ 294 w 21600"/>
                <a:gd name="T9" fmla="*/ 196 h 21600"/>
                <a:gd name="T10" fmla="*/ 238 w 21600"/>
                <a:gd name="T11" fmla="*/ 14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85 w 21600"/>
                <a:gd name="T19" fmla="*/ 3150 h 21600"/>
                <a:gd name="T20" fmla="*/ 18415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145" y="10800"/>
                  </a:moveTo>
                  <a:cubicBezTo>
                    <a:pt x="19145" y="6740"/>
                    <a:pt x="16223" y="3269"/>
                    <a:pt x="12222" y="2577"/>
                  </a:cubicBezTo>
                  <a:lnTo>
                    <a:pt x="12640" y="158"/>
                  </a:lnTo>
                  <a:cubicBezTo>
                    <a:pt x="17818" y="1053"/>
                    <a:pt x="21599" y="554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20373" y="14728"/>
                  </a:lnTo>
                  <a:lnTo>
                    <a:pt x="16445" y="10800"/>
                  </a:lnTo>
                  <a:lnTo>
                    <a:pt x="19145" y="1080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32" name="ZoneTexte 31"/>
          <p:cNvSpPr txBox="1"/>
          <p:nvPr/>
        </p:nvSpPr>
        <p:spPr>
          <a:xfrm>
            <a:off x="1121272" y="321777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 smtClean="0">
                <a:solidFill>
                  <a:srgbClr val="04617B"/>
                </a:solidFill>
                <a:latin typeface="Bell MT" panose="02020503060305020303" pitchFamily="18" charset="0"/>
              </a:rPr>
              <a:t>Les styles d’apprentissages </a:t>
            </a:r>
            <a:endParaRPr lang="fr-CA" sz="3200" b="1" dirty="0">
              <a:solidFill>
                <a:srgbClr val="04617B"/>
              </a:solidFill>
              <a:latin typeface="Bell MT" panose="02020503060305020303" pitchFamily="18" charset="0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7866504" y="5733256"/>
            <a:ext cx="200838" cy="288032"/>
          </a:xfrm>
          <a:prstGeom prst="ellipse">
            <a:avLst/>
          </a:prstGeom>
          <a:solidFill>
            <a:srgbClr val="E527CE"/>
          </a:solidFill>
          <a:ln>
            <a:solidFill>
              <a:srgbClr val="E527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5" name="Ellipse 34"/>
          <p:cNvSpPr/>
          <p:nvPr/>
        </p:nvSpPr>
        <p:spPr>
          <a:xfrm>
            <a:off x="7996871" y="6144996"/>
            <a:ext cx="152469" cy="20556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6" name="Ellipse 35"/>
          <p:cNvSpPr/>
          <p:nvPr/>
        </p:nvSpPr>
        <p:spPr>
          <a:xfrm>
            <a:off x="7985343" y="5256785"/>
            <a:ext cx="344018" cy="47328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7" name="Ellipse 36"/>
          <p:cNvSpPr/>
          <p:nvPr/>
        </p:nvSpPr>
        <p:spPr>
          <a:xfrm>
            <a:off x="7828458" y="6144996"/>
            <a:ext cx="45719" cy="72008"/>
          </a:xfrm>
          <a:prstGeom prst="ellipse">
            <a:avLst/>
          </a:prstGeom>
          <a:solidFill>
            <a:srgbClr val="04617B"/>
          </a:solidFill>
          <a:ln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039120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>
          <a:xfrm rot="5400000">
            <a:off x="6644626" y="3391680"/>
            <a:ext cx="3891520" cy="365760"/>
          </a:xfrm>
        </p:spPr>
        <p:txBody>
          <a:bodyPr/>
          <a:lstStyle/>
          <a:p>
            <a:r>
              <a:rPr lang="fr-CA" dirty="0" smtClean="0"/>
              <a:t>Nathalie Matos </a:t>
            </a:r>
            <a:r>
              <a:rPr lang="fr-CA" dirty="0" err="1" smtClean="0"/>
              <a:t>CSBF</a:t>
            </a:r>
            <a:r>
              <a:rPr lang="fr-CA" dirty="0" smtClean="0"/>
              <a:t>, Karine Jacques </a:t>
            </a:r>
            <a:r>
              <a:rPr lang="fr-CA" dirty="0" err="1" smtClean="0"/>
              <a:t>CSRS</a:t>
            </a:r>
            <a:endParaRPr lang="fr-CA" dirty="0"/>
          </a:p>
        </p:txBody>
      </p:sp>
      <p:grpSp>
        <p:nvGrpSpPr>
          <p:cNvPr id="5" name="Groupe 4"/>
          <p:cNvGrpSpPr/>
          <p:nvPr/>
        </p:nvGrpSpPr>
        <p:grpSpPr>
          <a:xfrm>
            <a:off x="7828458" y="5256785"/>
            <a:ext cx="500903" cy="1093771"/>
            <a:chOff x="7828458" y="5256785"/>
            <a:chExt cx="500903" cy="1093771"/>
          </a:xfrm>
        </p:grpSpPr>
        <p:sp>
          <p:nvSpPr>
            <p:cNvPr id="6" name="Ellipse 5"/>
            <p:cNvSpPr/>
            <p:nvPr/>
          </p:nvSpPr>
          <p:spPr>
            <a:xfrm>
              <a:off x="7866504" y="5733256"/>
              <a:ext cx="200838" cy="288032"/>
            </a:xfrm>
            <a:prstGeom prst="ellipse">
              <a:avLst/>
            </a:prstGeom>
            <a:solidFill>
              <a:srgbClr val="E527CE"/>
            </a:solidFill>
            <a:ln>
              <a:solidFill>
                <a:srgbClr val="E527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" name="Ellipse 6"/>
            <p:cNvSpPr/>
            <p:nvPr/>
          </p:nvSpPr>
          <p:spPr>
            <a:xfrm>
              <a:off x="7996871" y="6144996"/>
              <a:ext cx="152469" cy="20556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" name="Ellipse 7"/>
            <p:cNvSpPr/>
            <p:nvPr/>
          </p:nvSpPr>
          <p:spPr>
            <a:xfrm>
              <a:off x="7985343" y="5256785"/>
              <a:ext cx="344018" cy="47328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9" name="Ellipse 8"/>
            <p:cNvSpPr/>
            <p:nvPr/>
          </p:nvSpPr>
          <p:spPr>
            <a:xfrm>
              <a:off x="7828458" y="6144996"/>
              <a:ext cx="45719" cy="72008"/>
            </a:xfrm>
            <a:prstGeom prst="ellipse">
              <a:avLst/>
            </a:prstGeom>
            <a:solidFill>
              <a:srgbClr val="04617B"/>
            </a:solidFill>
            <a:ln>
              <a:solidFill>
                <a:srgbClr val="0461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208" y="821602"/>
            <a:ext cx="7114250" cy="528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691680" y="332656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srgbClr val="04617B"/>
                </a:solidFill>
                <a:latin typeface="Bell MT" panose="02020503060305020303" pitchFamily="18" charset="0"/>
              </a:rPr>
              <a:t>Carte d’organisation d’idée</a:t>
            </a:r>
            <a:endParaRPr lang="fr-CA" sz="3200" b="1" dirty="0">
              <a:solidFill>
                <a:srgbClr val="04617B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082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>
          <a:xfrm rot="5400000">
            <a:off x="6716634" y="3463688"/>
            <a:ext cx="3747504" cy="365760"/>
          </a:xfrm>
        </p:spPr>
        <p:txBody>
          <a:bodyPr/>
          <a:lstStyle/>
          <a:p>
            <a:r>
              <a:rPr lang="fr-CA" dirty="0" smtClean="0"/>
              <a:t>Nathalie Matos </a:t>
            </a:r>
            <a:r>
              <a:rPr lang="fr-CA" dirty="0" err="1" smtClean="0"/>
              <a:t>CSBF</a:t>
            </a:r>
            <a:r>
              <a:rPr lang="fr-CA" dirty="0" smtClean="0"/>
              <a:t>, Karine Jacques </a:t>
            </a:r>
            <a:r>
              <a:rPr lang="fr-CA" dirty="0" err="1" smtClean="0"/>
              <a:t>CSRS</a:t>
            </a:r>
            <a:endParaRPr lang="fr-C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3657" y="2135620"/>
            <a:ext cx="3533616" cy="472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902137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55576" y="323835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srgbClr val="04617B"/>
                </a:solidFill>
                <a:latin typeface="Bell MT" panose="02020503060305020303" pitchFamily="18" charset="0"/>
              </a:rPr>
              <a:t>Grille d’autocorrection évolutive</a:t>
            </a:r>
            <a:endParaRPr lang="fr-CA" sz="3200" b="1" dirty="0">
              <a:solidFill>
                <a:srgbClr val="04617B"/>
              </a:solidFill>
              <a:latin typeface="Bell MT" panose="02020503060305020303" pitchFamily="18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7828458" y="5256785"/>
            <a:ext cx="500903" cy="1093771"/>
            <a:chOff x="7828458" y="5256785"/>
            <a:chExt cx="500903" cy="1093771"/>
          </a:xfrm>
        </p:grpSpPr>
        <p:sp>
          <p:nvSpPr>
            <p:cNvPr id="9" name="Ellipse 8"/>
            <p:cNvSpPr/>
            <p:nvPr/>
          </p:nvSpPr>
          <p:spPr>
            <a:xfrm>
              <a:off x="7866504" y="5733256"/>
              <a:ext cx="200838" cy="288032"/>
            </a:xfrm>
            <a:prstGeom prst="ellipse">
              <a:avLst/>
            </a:prstGeom>
            <a:solidFill>
              <a:srgbClr val="E527CE"/>
            </a:solidFill>
            <a:ln>
              <a:solidFill>
                <a:srgbClr val="E527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" name="Ellipse 9"/>
            <p:cNvSpPr/>
            <p:nvPr/>
          </p:nvSpPr>
          <p:spPr>
            <a:xfrm>
              <a:off x="7996871" y="6144996"/>
              <a:ext cx="152469" cy="20556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" name="Ellipse 10"/>
            <p:cNvSpPr/>
            <p:nvPr/>
          </p:nvSpPr>
          <p:spPr>
            <a:xfrm>
              <a:off x="7985343" y="5256785"/>
              <a:ext cx="344018" cy="47328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" name="Ellipse 11"/>
            <p:cNvSpPr/>
            <p:nvPr/>
          </p:nvSpPr>
          <p:spPr>
            <a:xfrm>
              <a:off x="7828458" y="6144996"/>
              <a:ext cx="45719" cy="72008"/>
            </a:xfrm>
            <a:prstGeom prst="ellipse">
              <a:avLst/>
            </a:prstGeom>
            <a:solidFill>
              <a:srgbClr val="04617B"/>
            </a:solidFill>
            <a:ln>
              <a:solidFill>
                <a:srgbClr val="0461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xmlns="" val="3457727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7255" y="332656"/>
            <a:ext cx="8229600" cy="1143000"/>
          </a:xfrm>
        </p:spPr>
        <p:txBody>
          <a:bodyPr>
            <a:normAutofit/>
          </a:bodyPr>
          <a:lstStyle/>
          <a:p>
            <a:r>
              <a:rPr lang="fr-CA" sz="3200" b="1" dirty="0" smtClean="0">
                <a:solidFill>
                  <a:srgbClr val="04617B"/>
                </a:solidFill>
                <a:latin typeface="Bell MT" panose="02020503060305020303" pitchFamily="18" charset="0"/>
              </a:rPr>
              <a:t>La force du groupe !!!</a:t>
            </a:r>
            <a:endParaRPr lang="fr-CA" sz="3200" b="1" dirty="0">
              <a:solidFill>
                <a:srgbClr val="04617B"/>
              </a:solidFill>
              <a:latin typeface="Bell MT" panose="02020503060305020303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7920880" cy="4917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CA" sz="2000" dirty="0">
              <a:solidFill>
                <a:srgbClr val="0070C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 rot="5400000">
            <a:off x="6860650" y="3607704"/>
            <a:ext cx="3459472" cy="365760"/>
          </a:xfrm>
        </p:spPr>
        <p:txBody>
          <a:bodyPr/>
          <a:lstStyle/>
          <a:p>
            <a:r>
              <a:rPr lang="fr-CA" dirty="0" smtClean="0"/>
              <a:t>Nathalie Matos CSBF, Karine Jacques, CSRS</a:t>
            </a:r>
            <a:endParaRPr lang="fr-CA" dirty="0"/>
          </a:p>
        </p:txBody>
      </p:sp>
      <p:pic>
        <p:nvPicPr>
          <p:cNvPr id="4" name="Image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2420888"/>
            <a:ext cx="4300591" cy="2835897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7866504" y="5733256"/>
            <a:ext cx="200838" cy="288032"/>
          </a:xfrm>
          <a:prstGeom prst="ellipse">
            <a:avLst/>
          </a:prstGeom>
          <a:solidFill>
            <a:srgbClr val="E527CE"/>
          </a:solidFill>
          <a:ln>
            <a:solidFill>
              <a:srgbClr val="E527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Ellipse 6"/>
          <p:cNvSpPr/>
          <p:nvPr/>
        </p:nvSpPr>
        <p:spPr>
          <a:xfrm>
            <a:off x="7996871" y="6144996"/>
            <a:ext cx="152469" cy="20556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Ellipse 7"/>
          <p:cNvSpPr/>
          <p:nvPr/>
        </p:nvSpPr>
        <p:spPr>
          <a:xfrm>
            <a:off x="7985343" y="5256785"/>
            <a:ext cx="344018" cy="47328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Ellipse 8"/>
          <p:cNvSpPr/>
          <p:nvPr/>
        </p:nvSpPr>
        <p:spPr>
          <a:xfrm>
            <a:off x="7828458" y="6144996"/>
            <a:ext cx="45719" cy="72008"/>
          </a:xfrm>
          <a:prstGeom prst="ellipse">
            <a:avLst/>
          </a:prstGeom>
          <a:solidFill>
            <a:srgbClr val="04617B"/>
          </a:solidFill>
          <a:ln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635449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5536" y="230188"/>
            <a:ext cx="3950196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CA" altLang="fr-FR" sz="24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empus Sans ITC" pitchFamily="82" charset="0"/>
              </a:rPr>
              <a:t>Reading </a:t>
            </a:r>
            <a:r>
              <a:rPr kumimoji="0" lang="fr-CA" altLang="fr-FR" sz="24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empus Sans ITC" pitchFamily="82" charset="0"/>
              </a:rPr>
              <a:t>strategies</a:t>
            </a:r>
            <a:endParaRPr kumimoji="0" lang="fr-FR" alt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5532" y="967488"/>
            <a:ext cx="4212647" cy="503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4644008" y="430213"/>
            <a:ext cx="2395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E35A1D"/>
                </a:solidFill>
                <a:latin typeface="Tempus Sans ITC" panose="04020404030D07020202" pitchFamily="82" charset="0"/>
              </a:rPr>
              <a:t>2.While </a:t>
            </a:r>
            <a:r>
              <a:rPr lang="fr-CA" sz="2000" b="1" dirty="0" err="1" smtClean="0">
                <a:solidFill>
                  <a:srgbClr val="E35A1D"/>
                </a:solidFill>
                <a:latin typeface="Tempus Sans ITC" panose="04020404030D07020202" pitchFamily="82" charset="0"/>
              </a:rPr>
              <a:t>reading</a:t>
            </a:r>
            <a:endParaRPr lang="fr-CA" sz="2000" b="1" dirty="0">
              <a:solidFill>
                <a:srgbClr val="E35A1D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292" y="4077071"/>
            <a:ext cx="3590644" cy="253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539552" y="3657498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00B050"/>
                </a:solidFill>
                <a:latin typeface="Tempus Sans ITC" panose="04020404030D07020202" pitchFamily="82" charset="0"/>
              </a:rPr>
              <a:t>3.After </a:t>
            </a:r>
            <a:r>
              <a:rPr lang="fr-CA" sz="2000" b="1" dirty="0" err="1" smtClean="0">
                <a:solidFill>
                  <a:srgbClr val="00B050"/>
                </a:solidFill>
                <a:latin typeface="Tempus Sans ITC" panose="04020404030D07020202" pitchFamily="82" charset="0"/>
              </a:rPr>
              <a:t>reading</a:t>
            </a:r>
            <a:endParaRPr lang="fr-CA" sz="2000" b="1" dirty="0">
              <a:solidFill>
                <a:srgbClr val="00B050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635" y="992158"/>
            <a:ext cx="3546218" cy="266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373654" y="630238"/>
            <a:ext cx="2395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chemeClr val="accent1">
                    <a:lumMod val="75000"/>
                  </a:schemeClr>
                </a:solidFill>
                <a:latin typeface="Tempus Sans ITC" panose="04020404030D07020202" pitchFamily="82" charset="0"/>
              </a:rPr>
              <a:t>1.Before </a:t>
            </a:r>
            <a:r>
              <a:rPr lang="fr-CA" sz="2000" b="1" dirty="0" err="1" smtClean="0">
                <a:solidFill>
                  <a:schemeClr val="accent1">
                    <a:lumMod val="75000"/>
                  </a:schemeClr>
                </a:solidFill>
                <a:latin typeface="Tempus Sans ITC" panose="04020404030D07020202" pitchFamily="82" charset="0"/>
              </a:rPr>
              <a:t>reading</a:t>
            </a:r>
            <a:endParaRPr lang="fr-CA" sz="2000" b="1" dirty="0">
              <a:solidFill>
                <a:schemeClr val="accent1">
                  <a:lumMod val="75000"/>
                </a:schemeClr>
              </a:solidFill>
              <a:latin typeface="Tempus Sans ITC" panose="04020404030D07020202" pitchFamily="82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7866504" y="5733256"/>
            <a:ext cx="200838" cy="288032"/>
          </a:xfrm>
          <a:prstGeom prst="ellipse">
            <a:avLst/>
          </a:prstGeom>
          <a:solidFill>
            <a:srgbClr val="E527CE"/>
          </a:solidFill>
          <a:ln>
            <a:solidFill>
              <a:srgbClr val="E527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Ellipse 9"/>
          <p:cNvSpPr/>
          <p:nvPr/>
        </p:nvSpPr>
        <p:spPr>
          <a:xfrm>
            <a:off x="7996871" y="6144996"/>
            <a:ext cx="152469" cy="20556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Ellipse 11"/>
          <p:cNvSpPr/>
          <p:nvPr/>
        </p:nvSpPr>
        <p:spPr>
          <a:xfrm>
            <a:off x="7985343" y="5256785"/>
            <a:ext cx="344018" cy="47328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Ellipse 12"/>
          <p:cNvSpPr/>
          <p:nvPr/>
        </p:nvSpPr>
        <p:spPr>
          <a:xfrm>
            <a:off x="7828458" y="6144996"/>
            <a:ext cx="45719" cy="72008"/>
          </a:xfrm>
          <a:prstGeom prst="ellipse">
            <a:avLst/>
          </a:prstGeom>
          <a:solidFill>
            <a:srgbClr val="04617B"/>
          </a:solidFill>
          <a:ln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130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PFP-JANVIER2014\OUTILS\R=E X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1332" y="353156"/>
            <a:ext cx="6927126" cy="536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 rot="5400000">
            <a:off x="6644626" y="3391680"/>
            <a:ext cx="3891520" cy="365760"/>
          </a:xfrm>
        </p:spPr>
        <p:txBody>
          <a:bodyPr/>
          <a:lstStyle/>
          <a:p>
            <a:r>
              <a:rPr lang="fr-CA" dirty="0" smtClean="0"/>
              <a:t>Nathalie Matos CSBF, Karine Jacques CSRS</a:t>
            </a:r>
            <a:endParaRPr lang="fr-CA" dirty="0"/>
          </a:p>
        </p:txBody>
      </p:sp>
      <p:sp>
        <p:nvSpPr>
          <p:cNvPr id="10" name="Ellipse 9"/>
          <p:cNvSpPr/>
          <p:nvPr/>
        </p:nvSpPr>
        <p:spPr>
          <a:xfrm>
            <a:off x="7866504" y="5733256"/>
            <a:ext cx="200838" cy="288032"/>
          </a:xfrm>
          <a:prstGeom prst="ellipse">
            <a:avLst/>
          </a:prstGeom>
          <a:solidFill>
            <a:srgbClr val="E527CE"/>
          </a:solidFill>
          <a:ln>
            <a:solidFill>
              <a:srgbClr val="E527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Ellipse 10"/>
          <p:cNvSpPr/>
          <p:nvPr/>
        </p:nvSpPr>
        <p:spPr>
          <a:xfrm>
            <a:off x="7996871" y="6144996"/>
            <a:ext cx="152469" cy="20556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Ellipse 11"/>
          <p:cNvSpPr/>
          <p:nvPr/>
        </p:nvSpPr>
        <p:spPr>
          <a:xfrm>
            <a:off x="7985343" y="5256785"/>
            <a:ext cx="344018" cy="47328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Ellipse 12"/>
          <p:cNvSpPr/>
          <p:nvPr/>
        </p:nvSpPr>
        <p:spPr>
          <a:xfrm>
            <a:off x="7828458" y="6144996"/>
            <a:ext cx="45719" cy="72008"/>
          </a:xfrm>
          <a:prstGeom prst="ellipse">
            <a:avLst/>
          </a:prstGeom>
          <a:solidFill>
            <a:srgbClr val="04617B"/>
          </a:solidFill>
          <a:ln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ZoneTexte 7"/>
          <p:cNvSpPr txBox="1"/>
          <p:nvPr/>
        </p:nvSpPr>
        <p:spPr>
          <a:xfrm>
            <a:off x="683568" y="6247776"/>
            <a:ext cx="6912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800" dirty="0" smtClean="0"/>
              <a:t>Enseignement efficace ou explicite  </a:t>
            </a:r>
          </a:p>
          <a:p>
            <a:pPr algn="r"/>
            <a:r>
              <a:rPr lang="fr-CA" sz="800" dirty="0" smtClean="0"/>
              <a:t>Steve </a:t>
            </a:r>
            <a:r>
              <a:rPr lang="fr-CA" sz="800" dirty="0" err="1" smtClean="0"/>
              <a:t>Bissonette</a:t>
            </a:r>
            <a:r>
              <a:rPr lang="fr-CA" sz="800" dirty="0" smtClean="0"/>
              <a:t>, </a:t>
            </a:r>
            <a:r>
              <a:rPr lang="fr-CA" sz="800" dirty="0" err="1" smtClean="0"/>
              <a:t>Ph.D</a:t>
            </a:r>
            <a:endParaRPr lang="fr-CA" sz="800" dirty="0"/>
          </a:p>
        </p:txBody>
      </p:sp>
    </p:spTree>
    <p:extLst>
      <p:ext uri="{BB962C8B-B14F-4D97-AF65-F5344CB8AC3E}">
        <p14:creationId xmlns:p14="http://schemas.microsoft.com/office/powerpoint/2010/main" xmlns="" val="3981848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868958"/>
          </a:xfrm>
        </p:spPr>
        <p:txBody>
          <a:bodyPr/>
          <a:lstStyle/>
          <a:p>
            <a:pPr algn="r"/>
            <a:r>
              <a:rPr lang="fr-CA" b="1" dirty="0" smtClean="0">
                <a:latin typeface="Bell MT" panose="02020503060305020303" pitchFamily="18" charset="0"/>
              </a:rPr>
              <a:t>Manque d’estime de soi </a:t>
            </a:r>
            <a:endParaRPr lang="fr-CA" b="1" dirty="0">
              <a:latin typeface="Bell MT" panose="02020503060305020303" pitchFamily="18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02879">
            <a:off x="2202988" y="1875191"/>
            <a:ext cx="4618062" cy="34019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>
          <a:xfrm rot="5400000">
            <a:off x="6464606" y="3496604"/>
            <a:ext cx="4251560" cy="365760"/>
          </a:xfrm>
        </p:spPr>
        <p:txBody>
          <a:bodyPr/>
          <a:lstStyle/>
          <a:p>
            <a:r>
              <a:rPr lang="fr-CA" dirty="0" smtClean="0"/>
              <a:t>Nathalie Matos CSBF, Karine Jacques CSRS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2446864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3546" y="332656"/>
            <a:ext cx="7467600" cy="436910"/>
          </a:xfrm>
        </p:spPr>
        <p:txBody>
          <a:bodyPr>
            <a:noAutofit/>
          </a:bodyPr>
          <a:lstStyle/>
          <a:p>
            <a:pPr algn="ctr"/>
            <a:r>
              <a:rPr lang="fr-CA" sz="3200" b="1" dirty="0" smtClean="0">
                <a:latin typeface="Bell MT" panose="02020503060305020303" pitchFamily="18" charset="0"/>
              </a:rPr>
              <a:t>Technique d’impact </a:t>
            </a:r>
            <a:endParaRPr lang="fr-CA" sz="3200" b="1" dirty="0">
              <a:latin typeface="Bell MT" panose="02020503060305020303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22921" y="920272"/>
            <a:ext cx="7467600" cy="1145694"/>
          </a:xfrm>
        </p:spPr>
        <p:txBody>
          <a:bodyPr/>
          <a:lstStyle/>
          <a:p>
            <a:r>
              <a:rPr lang="fr-CA" dirty="0" smtClean="0">
                <a:latin typeface="Bell MT" panose="02020503060305020303" pitchFamily="18" charset="0"/>
              </a:rPr>
              <a:t>Miroir</a:t>
            </a:r>
            <a:endParaRPr lang="fr-CA" dirty="0">
              <a:latin typeface="Bell MT" panose="02020503060305020303" pitchFamily="18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>
          <a:xfrm rot="5400000">
            <a:off x="6525085" y="3194092"/>
            <a:ext cx="3992488" cy="365760"/>
          </a:xfrm>
        </p:spPr>
        <p:txBody>
          <a:bodyPr/>
          <a:lstStyle/>
          <a:p>
            <a:r>
              <a:rPr lang="fr-CA" dirty="0" smtClean="0"/>
              <a:t>Nathalie Matos CSBF, Karine Jacques CSRS</a:t>
            </a:r>
            <a:endParaRPr lang="fr-CA" dirty="0"/>
          </a:p>
        </p:txBody>
      </p:sp>
      <p:sp>
        <p:nvSpPr>
          <p:cNvPr id="5" name="Ellipse 4"/>
          <p:cNvSpPr/>
          <p:nvPr/>
        </p:nvSpPr>
        <p:spPr>
          <a:xfrm>
            <a:off x="7866504" y="5733256"/>
            <a:ext cx="200838" cy="288032"/>
          </a:xfrm>
          <a:prstGeom prst="ellipse">
            <a:avLst/>
          </a:prstGeom>
          <a:solidFill>
            <a:srgbClr val="E527CE"/>
          </a:solidFill>
          <a:ln>
            <a:solidFill>
              <a:srgbClr val="E527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Ellipse 5"/>
          <p:cNvSpPr/>
          <p:nvPr/>
        </p:nvSpPr>
        <p:spPr>
          <a:xfrm>
            <a:off x="7996871" y="6144996"/>
            <a:ext cx="152469" cy="20556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Ellipse 6"/>
          <p:cNvSpPr/>
          <p:nvPr/>
        </p:nvSpPr>
        <p:spPr>
          <a:xfrm>
            <a:off x="7985343" y="5256785"/>
            <a:ext cx="344018" cy="47328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Ellipse 7"/>
          <p:cNvSpPr/>
          <p:nvPr/>
        </p:nvSpPr>
        <p:spPr>
          <a:xfrm>
            <a:off x="7828458" y="6144996"/>
            <a:ext cx="45719" cy="72008"/>
          </a:xfrm>
          <a:prstGeom prst="ellipse">
            <a:avLst/>
          </a:prstGeom>
          <a:solidFill>
            <a:srgbClr val="04617B"/>
          </a:solidFill>
          <a:ln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ZoneTexte 11"/>
          <p:cNvSpPr txBox="1"/>
          <p:nvPr/>
        </p:nvSpPr>
        <p:spPr>
          <a:xfrm>
            <a:off x="683568" y="6247776"/>
            <a:ext cx="69127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800" dirty="0" smtClean="0"/>
              <a:t>Techniques d’impact pour grandir </a:t>
            </a:r>
          </a:p>
          <a:p>
            <a:pPr algn="r"/>
            <a:r>
              <a:rPr lang="fr-CA" sz="900" dirty="0" err="1" smtClean="0"/>
              <a:t>Danie</a:t>
            </a:r>
            <a:r>
              <a:rPr lang="fr-CA" sz="900" dirty="0" smtClean="0"/>
              <a:t> </a:t>
            </a:r>
            <a:r>
              <a:rPr lang="fr-CA" sz="900" dirty="0"/>
              <a:t>B</a:t>
            </a:r>
            <a:r>
              <a:rPr lang="fr-CA" sz="900" dirty="0" smtClean="0"/>
              <a:t>eaulieu, </a:t>
            </a:r>
            <a:r>
              <a:rPr lang="fr-CA" sz="900" dirty="0" err="1" smtClean="0"/>
              <a:t>Ph.D</a:t>
            </a:r>
            <a:endParaRPr lang="fr-CA" sz="9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1196752"/>
            <a:ext cx="2808312" cy="380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5068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 smtClean="0">
                <a:latin typeface="Bell MT" panose="02020503060305020303" pitchFamily="18" charset="0"/>
              </a:rPr>
              <a:t>Place au bonheur </a:t>
            </a:r>
            <a:endParaRPr lang="fr-CA" sz="3200" b="1" dirty="0">
              <a:latin typeface="Bell MT" panose="02020503060305020303" pitchFamily="18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8237" y="1884362"/>
            <a:ext cx="6105525" cy="4305300"/>
          </a:xfr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>
          <a:xfrm rot="5400000">
            <a:off x="6896654" y="3643708"/>
            <a:ext cx="3387464" cy="365760"/>
          </a:xfrm>
        </p:spPr>
        <p:txBody>
          <a:bodyPr/>
          <a:lstStyle/>
          <a:p>
            <a:r>
              <a:rPr lang="fr-CA" dirty="0" smtClean="0"/>
              <a:t>Nathalie Matos </a:t>
            </a:r>
            <a:r>
              <a:rPr lang="fr-CA" dirty="0" err="1" smtClean="0"/>
              <a:t>CSBF</a:t>
            </a:r>
            <a:r>
              <a:rPr lang="fr-CA" dirty="0" smtClean="0"/>
              <a:t>, Karine Jacques </a:t>
            </a:r>
            <a:r>
              <a:rPr lang="fr-CA" dirty="0" err="1" smtClean="0"/>
              <a:t>CSRS</a:t>
            </a:r>
            <a:endParaRPr lang="fr-CA" dirty="0"/>
          </a:p>
        </p:txBody>
      </p:sp>
      <p:sp>
        <p:nvSpPr>
          <p:cNvPr id="5" name="Ellipse 4"/>
          <p:cNvSpPr/>
          <p:nvPr/>
        </p:nvSpPr>
        <p:spPr>
          <a:xfrm>
            <a:off x="7866504" y="5733256"/>
            <a:ext cx="200838" cy="288032"/>
          </a:xfrm>
          <a:prstGeom prst="ellipse">
            <a:avLst/>
          </a:prstGeom>
          <a:solidFill>
            <a:srgbClr val="E527CE"/>
          </a:solidFill>
          <a:ln>
            <a:solidFill>
              <a:srgbClr val="E527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Ellipse 5"/>
          <p:cNvSpPr/>
          <p:nvPr/>
        </p:nvSpPr>
        <p:spPr>
          <a:xfrm>
            <a:off x="7996871" y="6144996"/>
            <a:ext cx="152469" cy="20556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Ellipse 6"/>
          <p:cNvSpPr/>
          <p:nvPr/>
        </p:nvSpPr>
        <p:spPr>
          <a:xfrm>
            <a:off x="7985343" y="5256785"/>
            <a:ext cx="344018" cy="47328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Ellipse 7"/>
          <p:cNvSpPr/>
          <p:nvPr/>
        </p:nvSpPr>
        <p:spPr>
          <a:xfrm>
            <a:off x="7828458" y="6144996"/>
            <a:ext cx="45719" cy="72008"/>
          </a:xfrm>
          <a:prstGeom prst="ellipse">
            <a:avLst/>
          </a:prstGeom>
          <a:solidFill>
            <a:srgbClr val="04617B"/>
          </a:solidFill>
          <a:ln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906161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3200" b="1" dirty="0" smtClean="0">
                <a:solidFill>
                  <a:srgbClr val="04617B"/>
                </a:solidFill>
                <a:latin typeface="Bell MT" panose="02020503060305020303" pitchFamily="18" charset="0"/>
              </a:rPr>
              <a:t>La force du groupe !!!</a:t>
            </a:r>
            <a:endParaRPr lang="fr-CA" sz="3200" b="1" dirty="0">
              <a:solidFill>
                <a:srgbClr val="04617B"/>
              </a:solidFill>
              <a:latin typeface="Bell MT" panose="02020503060305020303" pitchFamily="18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>
          <a:xfrm rot="5400000">
            <a:off x="6896654" y="3643708"/>
            <a:ext cx="3387464" cy="365760"/>
          </a:xfrm>
        </p:spPr>
        <p:txBody>
          <a:bodyPr/>
          <a:lstStyle/>
          <a:p>
            <a:r>
              <a:rPr lang="fr-CA" dirty="0" smtClean="0"/>
              <a:t>Nathalie Matos </a:t>
            </a:r>
            <a:r>
              <a:rPr lang="fr-CA" dirty="0" err="1" smtClean="0"/>
              <a:t>CSBF</a:t>
            </a:r>
            <a:r>
              <a:rPr lang="fr-CA" dirty="0" smtClean="0"/>
              <a:t>, Karine Jacques </a:t>
            </a:r>
            <a:r>
              <a:rPr lang="fr-CA" dirty="0" err="1" smtClean="0"/>
              <a:t>CSRS</a:t>
            </a:r>
            <a:endParaRPr lang="fr-CA" dirty="0"/>
          </a:p>
        </p:txBody>
      </p:sp>
      <p:sp>
        <p:nvSpPr>
          <p:cNvPr id="5" name="Ellipse 4"/>
          <p:cNvSpPr/>
          <p:nvPr/>
        </p:nvSpPr>
        <p:spPr>
          <a:xfrm>
            <a:off x="7866504" y="5733256"/>
            <a:ext cx="200838" cy="288032"/>
          </a:xfrm>
          <a:prstGeom prst="ellipse">
            <a:avLst/>
          </a:prstGeom>
          <a:solidFill>
            <a:srgbClr val="E527CE"/>
          </a:solidFill>
          <a:ln>
            <a:solidFill>
              <a:srgbClr val="E527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Ellipse 5"/>
          <p:cNvSpPr/>
          <p:nvPr/>
        </p:nvSpPr>
        <p:spPr>
          <a:xfrm>
            <a:off x="7996871" y="6144996"/>
            <a:ext cx="152469" cy="20556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Ellipse 6"/>
          <p:cNvSpPr/>
          <p:nvPr/>
        </p:nvSpPr>
        <p:spPr>
          <a:xfrm>
            <a:off x="7985343" y="5256785"/>
            <a:ext cx="344018" cy="47328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Ellipse 7"/>
          <p:cNvSpPr/>
          <p:nvPr/>
        </p:nvSpPr>
        <p:spPr>
          <a:xfrm>
            <a:off x="7828458" y="6144996"/>
            <a:ext cx="45719" cy="72008"/>
          </a:xfrm>
          <a:prstGeom prst="ellipse">
            <a:avLst/>
          </a:prstGeom>
          <a:solidFill>
            <a:srgbClr val="04617B"/>
          </a:solidFill>
          <a:ln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772816"/>
            <a:ext cx="6667500" cy="3752850"/>
          </a:xfrm>
        </p:spPr>
      </p:pic>
    </p:spTree>
    <p:extLst>
      <p:ext uri="{BB962C8B-B14F-4D97-AF65-F5344CB8AC3E}">
        <p14:creationId xmlns:p14="http://schemas.microsoft.com/office/powerpoint/2010/main" xmlns="" val="2171300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400" b="1" dirty="0" smtClean="0">
                <a:latin typeface="Bell MT" panose="02020503060305020303" pitchFamily="18" charset="0"/>
              </a:rPr>
              <a:t>Nos adresses </a:t>
            </a:r>
            <a:endParaRPr lang="fr-CA" sz="4400" b="1" dirty="0">
              <a:latin typeface="Bell MT" panose="02020503060305020303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 smtClean="0">
                <a:latin typeface="Bell MT" panose="02020503060305020303" pitchFamily="18" charset="0"/>
              </a:rPr>
              <a:t>Nathalie Matos: </a:t>
            </a:r>
            <a:r>
              <a:rPr lang="fr-CA" dirty="0" smtClean="0">
                <a:latin typeface="Bell MT" panose="02020503060305020303" pitchFamily="18" charset="0"/>
                <a:hlinkClick r:id="rId2"/>
              </a:rPr>
              <a:t>nmatos@csbf.q.ca</a:t>
            </a:r>
            <a:endParaRPr lang="fr-CA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fr-CA" dirty="0" smtClean="0">
                <a:latin typeface="Bell MT" panose="02020503060305020303" pitchFamily="18" charset="0"/>
              </a:rPr>
              <a:t>Karine Jacques: </a:t>
            </a:r>
            <a:r>
              <a:rPr lang="fr-CA" dirty="0" smtClean="0">
                <a:solidFill>
                  <a:srgbClr val="FFC000"/>
                </a:solidFill>
                <a:latin typeface="Bell MT" panose="02020503060305020303" pitchFamily="18" charset="0"/>
              </a:rPr>
              <a:t>j</a:t>
            </a:r>
            <a:r>
              <a:rPr lang="fr-CA" dirty="0" smtClean="0">
                <a:latin typeface="Bell MT" panose="02020503060305020303" pitchFamily="18" charset="0"/>
                <a:hlinkClick r:id="rId3"/>
              </a:rPr>
              <a:t>acquesk@csrs.qc.ca</a:t>
            </a:r>
            <a:endParaRPr lang="fr-CA" dirty="0" smtClean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endParaRPr lang="fr-CA" dirty="0" smtClean="0">
              <a:latin typeface="Bell MT" panose="02020503060305020303" pitchFamily="18" charset="0"/>
            </a:endParaRPr>
          </a:p>
          <a:p>
            <a:pPr marL="457200" lvl="1" indent="0">
              <a:buNone/>
            </a:pPr>
            <a:endParaRPr lang="fr-CA" dirty="0" smtClean="0">
              <a:latin typeface="Bell MT" panose="02020503060305020303" pitchFamily="18" charset="0"/>
            </a:endParaRPr>
          </a:p>
          <a:p>
            <a:endParaRPr lang="fr-CA" dirty="0" smtClean="0">
              <a:latin typeface="Bell MT" panose="02020503060305020303" pitchFamily="18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>
          <a:xfrm rot="5400000">
            <a:off x="6896654" y="3643708"/>
            <a:ext cx="3387464" cy="365760"/>
          </a:xfrm>
        </p:spPr>
        <p:txBody>
          <a:bodyPr/>
          <a:lstStyle/>
          <a:p>
            <a:r>
              <a:rPr lang="fr-CA" dirty="0" smtClean="0"/>
              <a:t>Nathalie Matos </a:t>
            </a:r>
            <a:r>
              <a:rPr lang="fr-CA" dirty="0" err="1" smtClean="0"/>
              <a:t>CSBF</a:t>
            </a:r>
            <a:r>
              <a:rPr lang="fr-CA" dirty="0" smtClean="0"/>
              <a:t>, Karine Jacques </a:t>
            </a:r>
            <a:r>
              <a:rPr lang="fr-CA" dirty="0" err="1" smtClean="0"/>
              <a:t>CSRS</a:t>
            </a:r>
            <a:endParaRPr lang="fr-CA" dirty="0"/>
          </a:p>
        </p:txBody>
      </p:sp>
      <p:sp>
        <p:nvSpPr>
          <p:cNvPr id="5" name="Ellipse 4"/>
          <p:cNvSpPr/>
          <p:nvPr/>
        </p:nvSpPr>
        <p:spPr>
          <a:xfrm>
            <a:off x="7866504" y="5733256"/>
            <a:ext cx="200838" cy="288032"/>
          </a:xfrm>
          <a:prstGeom prst="ellipse">
            <a:avLst/>
          </a:prstGeom>
          <a:solidFill>
            <a:srgbClr val="E527CE"/>
          </a:solidFill>
          <a:ln>
            <a:solidFill>
              <a:srgbClr val="E527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Ellipse 5"/>
          <p:cNvSpPr/>
          <p:nvPr/>
        </p:nvSpPr>
        <p:spPr>
          <a:xfrm>
            <a:off x="7996871" y="6144996"/>
            <a:ext cx="152469" cy="20556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Ellipse 6"/>
          <p:cNvSpPr/>
          <p:nvPr/>
        </p:nvSpPr>
        <p:spPr>
          <a:xfrm>
            <a:off x="7985343" y="5256785"/>
            <a:ext cx="344018" cy="47328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Ellipse 7"/>
          <p:cNvSpPr/>
          <p:nvPr/>
        </p:nvSpPr>
        <p:spPr>
          <a:xfrm>
            <a:off x="7828458" y="6144996"/>
            <a:ext cx="45719" cy="72008"/>
          </a:xfrm>
          <a:prstGeom prst="ellipse">
            <a:avLst/>
          </a:prstGeom>
          <a:solidFill>
            <a:srgbClr val="04617B"/>
          </a:solidFill>
          <a:ln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2492896"/>
            <a:ext cx="3600400" cy="411474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04111" y="4352874"/>
            <a:ext cx="2800767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527CE"/>
                </a:solidFill>
              </a:rPr>
              <a:t>MERCI</a:t>
            </a:r>
            <a:endParaRPr lang="fr-FR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E527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211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 smtClean="0">
                <a:latin typeface="Bell MT" panose="02020503060305020303" pitchFamily="18" charset="0"/>
              </a:rPr>
              <a:t>Nos réa</a:t>
            </a:r>
            <a:r>
              <a:rPr lang="fr-CA" sz="3200" b="1" dirty="0" smtClean="0">
                <a:solidFill>
                  <a:srgbClr val="04617B"/>
                </a:solidFill>
                <a:latin typeface="Bell MT" panose="02020503060305020303" pitchFamily="18" charset="0"/>
              </a:rPr>
              <a:t>lité</a:t>
            </a:r>
            <a:r>
              <a:rPr lang="fr-CA" sz="3200" b="1" dirty="0" smtClean="0">
                <a:latin typeface="Bell MT" panose="02020503060305020303" pitchFamily="18" charset="0"/>
              </a:rPr>
              <a:t>s</a:t>
            </a:r>
            <a:endParaRPr lang="fr-CA" sz="3200" b="1" dirty="0">
              <a:latin typeface="Bell MT" panose="02020503060305020303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1251" y="2298767"/>
            <a:ext cx="5776738" cy="3431302"/>
          </a:xfrm>
        </p:spPr>
        <p:txBody>
          <a:bodyPr>
            <a:normAutofit/>
          </a:bodyPr>
          <a:lstStyle/>
          <a:p>
            <a:r>
              <a:rPr lang="fr-CA" dirty="0" smtClean="0">
                <a:latin typeface="Bell MT" panose="02020503060305020303" pitchFamily="18" charset="0"/>
              </a:rPr>
              <a:t>Motivation-Responsabilisation</a:t>
            </a:r>
          </a:p>
          <a:p>
            <a:r>
              <a:rPr lang="fr-CA" dirty="0" smtClean="0">
                <a:latin typeface="Bell MT" panose="02020503060305020303" pitchFamily="18" charset="0"/>
              </a:rPr>
              <a:t>Absentéisme </a:t>
            </a:r>
          </a:p>
          <a:p>
            <a:r>
              <a:rPr lang="fr-CA" dirty="0" smtClean="0">
                <a:latin typeface="Bell MT" panose="02020503060305020303" pitchFamily="18" charset="0"/>
              </a:rPr>
              <a:t>Manque de stratégies</a:t>
            </a:r>
          </a:p>
          <a:p>
            <a:r>
              <a:rPr lang="fr-CA" dirty="0" smtClean="0">
                <a:latin typeface="Bell MT" panose="02020503060305020303" pitchFamily="18" charset="0"/>
              </a:rPr>
              <a:t>Manque d’estime de soi</a:t>
            </a:r>
          </a:p>
          <a:p>
            <a:endParaRPr lang="fr-CA" sz="4000" dirty="0" smtClean="0">
              <a:latin typeface="Brush Script MT" panose="03060802040406070304" pitchFamily="66" charset="0"/>
            </a:endParaRPr>
          </a:p>
          <a:p>
            <a:endParaRPr lang="fr-CA" sz="4000" dirty="0" smtClean="0">
              <a:latin typeface="Brush Script MT" panose="03060802040406070304" pitchFamily="66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>
          <a:xfrm rot="5400000">
            <a:off x="6788642" y="3535696"/>
            <a:ext cx="3603488" cy="365760"/>
          </a:xfrm>
        </p:spPr>
        <p:txBody>
          <a:bodyPr/>
          <a:lstStyle/>
          <a:p>
            <a:r>
              <a:rPr lang="fr-CA" dirty="0" smtClean="0"/>
              <a:t>Nathalie Matos CSBF, Karine Jacques, CSRS</a:t>
            </a:r>
            <a:endParaRPr lang="fr-CA" dirty="0"/>
          </a:p>
        </p:txBody>
      </p:sp>
      <p:sp>
        <p:nvSpPr>
          <p:cNvPr id="5" name="Ellipse 4"/>
          <p:cNvSpPr/>
          <p:nvPr/>
        </p:nvSpPr>
        <p:spPr>
          <a:xfrm>
            <a:off x="7866504" y="5733256"/>
            <a:ext cx="200838" cy="288032"/>
          </a:xfrm>
          <a:prstGeom prst="ellipse">
            <a:avLst/>
          </a:prstGeom>
          <a:solidFill>
            <a:srgbClr val="E527CE"/>
          </a:solidFill>
          <a:ln>
            <a:solidFill>
              <a:srgbClr val="E527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Ellipse 5"/>
          <p:cNvSpPr/>
          <p:nvPr/>
        </p:nvSpPr>
        <p:spPr>
          <a:xfrm>
            <a:off x="7996871" y="6144996"/>
            <a:ext cx="152469" cy="20556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Ellipse 6"/>
          <p:cNvSpPr/>
          <p:nvPr/>
        </p:nvSpPr>
        <p:spPr>
          <a:xfrm>
            <a:off x="7985343" y="5256785"/>
            <a:ext cx="344018" cy="47328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Ellipse 7"/>
          <p:cNvSpPr/>
          <p:nvPr/>
        </p:nvSpPr>
        <p:spPr>
          <a:xfrm>
            <a:off x="7828458" y="6144996"/>
            <a:ext cx="45719" cy="72008"/>
          </a:xfrm>
          <a:prstGeom prst="ellipse">
            <a:avLst/>
          </a:prstGeom>
          <a:solidFill>
            <a:srgbClr val="04617B"/>
          </a:solidFill>
          <a:ln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4712" y="116632"/>
            <a:ext cx="3118908" cy="206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7789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9271" y="1844824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fr-CA" sz="3200" b="1" dirty="0" smtClean="0">
                <a:solidFill>
                  <a:srgbClr val="04617B"/>
                </a:solidFill>
                <a:latin typeface="Bell MT" panose="02020503060305020303" pitchFamily="18" charset="0"/>
              </a:rPr>
              <a:t>Rôles des participants</a:t>
            </a:r>
            <a:endParaRPr lang="fr-CA" sz="3200" b="1" dirty="0">
              <a:solidFill>
                <a:srgbClr val="04617B"/>
              </a:solidFill>
              <a:latin typeface="Bell MT" panose="02020503060305020303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29271" y="3170386"/>
            <a:ext cx="7467600" cy="4873752"/>
          </a:xfrm>
        </p:spPr>
        <p:txBody>
          <a:bodyPr>
            <a:normAutofit/>
          </a:bodyPr>
          <a:lstStyle/>
          <a:p>
            <a:pPr algn="r"/>
            <a:r>
              <a:rPr lang="fr-CA" dirty="0" smtClean="0">
                <a:latin typeface="Bell MT" panose="02020503060305020303" pitchFamily="18" charset="0"/>
              </a:rPr>
              <a:t>Formation des équipes (Experts)</a:t>
            </a:r>
          </a:p>
          <a:p>
            <a:pPr algn="r"/>
            <a:r>
              <a:rPr lang="fr-CA" dirty="0" smtClean="0">
                <a:latin typeface="Bell MT" panose="02020503060305020303" pitchFamily="18" charset="0"/>
              </a:rPr>
              <a:t>1-5 Gang</a:t>
            </a:r>
          </a:p>
          <a:p>
            <a:pPr algn="r"/>
            <a:r>
              <a:rPr lang="fr-CA" dirty="0" smtClean="0">
                <a:latin typeface="Bell MT" panose="02020503060305020303" pitchFamily="18" charset="0"/>
              </a:rPr>
              <a:t>Partage des expériences et des apprentissages</a:t>
            </a:r>
            <a:endParaRPr lang="fr-CA" dirty="0">
              <a:latin typeface="Bell MT" panose="02020503060305020303" pitchFamily="18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>
          <a:xfrm rot="5400000">
            <a:off x="6860650" y="3607704"/>
            <a:ext cx="3459472" cy="365760"/>
          </a:xfrm>
        </p:spPr>
        <p:txBody>
          <a:bodyPr/>
          <a:lstStyle/>
          <a:p>
            <a:r>
              <a:rPr lang="fr-CA" dirty="0" smtClean="0"/>
              <a:t>Nathalie Matos CSBF, Karine Jacques, CSRS</a:t>
            </a:r>
            <a:endParaRPr lang="fr-CA" dirty="0"/>
          </a:p>
        </p:txBody>
      </p:sp>
      <p:sp>
        <p:nvSpPr>
          <p:cNvPr id="5" name="Ellipse 4"/>
          <p:cNvSpPr/>
          <p:nvPr/>
        </p:nvSpPr>
        <p:spPr>
          <a:xfrm>
            <a:off x="7866504" y="5733256"/>
            <a:ext cx="200838" cy="288032"/>
          </a:xfrm>
          <a:prstGeom prst="ellipse">
            <a:avLst/>
          </a:prstGeom>
          <a:solidFill>
            <a:srgbClr val="E527CE"/>
          </a:solidFill>
          <a:ln>
            <a:solidFill>
              <a:srgbClr val="E527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Ellipse 5"/>
          <p:cNvSpPr/>
          <p:nvPr/>
        </p:nvSpPr>
        <p:spPr>
          <a:xfrm>
            <a:off x="7996871" y="6144996"/>
            <a:ext cx="152469" cy="20556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Ellipse 6"/>
          <p:cNvSpPr/>
          <p:nvPr/>
        </p:nvSpPr>
        <p:spPr>
          <a:xfrm>
            <a:off x="7985343" y="5256785"/>
            <a:ext cx="344018" cy="47328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Ellipse 7"/>
          <p:cNvSpPr/>
          <p:nvPr/>
        </p:nvSpPr>
        <p:spPr>
          <a:xfrm>
            <a:off x="7828458" y="6144996"/>
            <a:ext cx="45719" cy="72008"/>
          </a:xfrm>
          <a:prstGeom prst="ellipse">
            <a:avLst/>
          </a:prstGeom>
          <a:solidFill>
            <a:srgbClr val="04617B"/>
          </a:solidFill>
          <a:ln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6632"/>
            <a:ext cx="338437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861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2312" y="680568"/>
            <a:ext cx="1504907" cy="229156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 smtClean="0">
                <a:solidFill>
                  <a:srgbClr val="04617B"/>
                </a:solidFill>
                <a:latin typeface="Bell MT" panose="02020503060305020303" pitchFamily="18" charset="0"/>
              </a:rPr>
              <a:t>Rôles</a:t>
            </a:r>
            <a:endParaRPr lang="fr-CA" sz="3200" b="1" dirty="0">
              <a:solidFill>
                <a:srgbClr val="04617B"/>
              </a:solidFill>
              <a:latin typeface="Bell MT" panose="02020503060305020303" pitchFamily="18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>
          <a:xfrm rot="5400000">
            <a:off x="6743400" y="3490455"/>
            <a:ext cx="3693971" cy="365760"/>
          </a:xfrm>
        </p:spPr>
        <p:txBody>
          <a:bodyPr/>
          <a:lstStyle/>
          <a:p>
            <a:r>
              <a:rPr lang="fr-CA" dirty="0" smtClean="0"/>
              <a:t>Nathalie Matos, CSBF, Karine Jacques, CSRS</a:t>
            </a:r>
            <a:endParaRPr lang="fr-CA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1313" y="1271600"/>
            <a:ext cx="2720237" cy="238020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5266" y="3731859"/>
            <a:ext cx="2145413" cy="214541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3706747"/>
            <a:ext cx="2932806" cy="278172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00383" y="2461704"/>
            <a:ext cx="3351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latin typeface="Bell MT" panose="02020503060305020303" pitchFamily="18" charset="0"/>
              </a:rPr>
              <a:t>Gardien du temps </a:t>
            </a:r>
            <a:endParaRPr lang="fr-CA" sz="2400" dirty="0">
              <a:latin typeface="Bell MT" panose="02020503060305020303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588224" y="2683519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latin typeface="Bell MT" panose="02020503060305020303" pitchFamily="18" charset="0"/>
              </a:rPr>
              <a:t>Artiste</a:t>
            </a:r>
            <a:endParaRPr lang="fr-CA" sz="2400" dirty="0">
              <a:latin typeface="Bell MT" panose="02020503060305020303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940152" y="3861048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latin typeface="Bell MT" panose="02020503060305020303" pitchFamily="18" charset="0"/>
              </a:rPr>
              <a:t>Secrétaire</a:t>
            </a:r>
            <a:endParaRPr lang="fr-CA" sz="2400" dirty="0">
              <a:latin typeface="Bell MT" panose="02020503060305020303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32897" y="5296970"/>
            <a:ext cx="3547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latin typeface="Bell MT" panose="02020503060305020303" pitchFamily="18" charset="0"/>
              </a:rPr>
              <a:t>Présentateur</a:t>
            </a:r>
            <a:endParaRPr lang="fr-CA" sz="2400" dirty="0">
              <a:latin typeface="Bell MT" panose="02020503060305020303" pitchFamily="18" charset="0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7866504" y="5733256"/>
            <a:ext cx="200838" cy="288032"/>
          </a:xfrm>
          <a:prstGeom prst="ellipse">
            <a:avLst/>
          </a:prstGeom>
          <a:solidFill>
            <a:srgbClr val="E527CE"/>
          </a:solidFill>
          <a:ln>
            <a:solidFill>
              <a:srgbClr val="E527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Ellipse 15"/>
          <p:cNvSpPr/>
          <p:nvPr/>
        </p:nvSpPr>
        <p:spPr>
          <a:xfrm>
            <a:off x="7996871" y="6144996"/>
            <a:ext cx="152469" cy="20556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Ellipse 16"/>
          <p:cNvSpPr/>
          <p:nvPr/>
        </p:nvSpPr>
        <p:spPr>
          <a:xfrm>
            <a:off x="7985343" y="5256785"/>
            <a:ext cx="344018" cy="47328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Ellipse 17"/>
          <p:cNvSpPr/>
          <p:nvPr/>
        </p:nvSpPr>
        <p:spPr>
          <a:xfrm>
            <a:off x="7828458" y="6144996"/>
            <a:ext cx="45719" cy="72008"/>
          </a:xfrm>
          <a:prstGeom prst="ellipse">
            <a:avLst/>
          </a:prstGeom>
          <a:solidFill>
            <a:srgbClr val="04617B"/>
          </a:solidFill>
          <a:ln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114752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8163" y="191683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fr-CA" sz="3200" b="1" dirty="0" smtClean="0">
                <a:latin typeface="Bell MT" panose="02020503060305020303" pitchFamily="18" charset="0"/>
              </a:rPr>
              <a:t>Nos attentes 1-5 GANG</a:t>
            </a:r>
            <a:endParaRPr lang="fr-CA" sz="3200" b="1" dirty="0">
              <a:latin typeface="Bell MT" panose="02020503060305020303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83717" y="3293193"/>
            <a:ext cx="7467600" cy="4873752"/>
          </a:xfrm>
        </p:spPr>
        <p:txBody>
          <a:bodyPr>
            <a:normAutofit/>
          </a:bodyPr>
          <a:lstStyle/>
          <a:p>
            <a:pPr algn="just"/>
            <a:r>
              <a:rPr lang="fr-CA" dirty="0" smtClean="0">
                <a:latin typeface="Bell MT" panose="02020503060305020303" pitchFamily="18" charset="0"/>
              </a:rPr>
              <a:t>Exposition de la réalité 5 minutes</a:t>
            </a:r>
          </a:p>
          <a:p>
            <a:pPr algn="just"/>
            <a:r>
              <a:rPr lang="fr-CA" dirty="0" smtClean="0">
                <a:latin typeface="Bell MT" panose="02020503060305020303" pitchFamily="18" charset="0"/>
              </a:rPr>
              <a:t>Moyens pour améliorer cette réalité</a:t>
            </a:r>
          </a:p>
          <a:p>
            <a:pPr algn="just"/>
            <a:r>
              <a:rPr lang="fr-CA" dirty="0" smtClean="0">
                <a:latin typeface="Bell MT" panose="02020503060305020303" pitchFamily="18" charset="0"/>
              </a:rPr>
              <a:t>Mise en commun</a:t>
            </a:r>
            <a:endParaRPr lang="fr-CA" dirty="0">
              <a:latin typeface="Bell MT" panose="02020503060305020303" pitchFamily="18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>
          <a:xfrm rot="5400000">
            <a:off x="6860650" y="3607704"/>
            <a:ext cx="3459472" cy="365760"/>
          </a:xfrm>
        </p:spPr>
        <p:txBody>
          <a:bodyPr/>
          <a:lstStyle/>
          <a:p>
            <a:r>
              <a:rPr lang="fr-CA" dirty="0" smtClean="0"/>
              <a:t>Nathalie Matos </a:t>
            </a:r>
            <a:r>
              <a:rPr lang="fr-CA" dirty="0" err="1" smtClean="0"/>
              <a:t>CSBF</a:t>
            </a:r>
            <a:r>
              <a:rPr lang="fr-CA" dirty="0" smtClean="0"/>
              <a:t>, Karine Jacques </a:t>
            </a:r>
            <a:r>
              <a:rPr lang="fr-CA" dirty="0" err="1" smtClean="0"/>
              <a:t>CSRS</a:t>
            </a:r>
            <a:endParaRPr lang="fr-CA" dirty="0"/>
          </a:p>
        </p:txBody>
      </p:sp>
      <p:sp>
        <p:nvSpPr>
          <p:cNvPr id="5" name="Ellipse 4"/>
          <p:cNvSpPr/>
          <p:nvPr/>
        </p:nvSpPr>
        <p:spPr>
          <a:xfrm>
            <a:off x="7866504" y="5733256"/>
            <a:ext cx="200838" cy="288032"/>
          </a:xfrm>
          <a:prstGeom prst="ellipse">
            <a:avLst/>
          </a:prstGeom>
          <a:solidFill>
            <a:srgbClr val="E527CE"/>
          </a:solidFill>
          <a:ln>
            <a:solidFill>
              <a:srgbClr val="E527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Ellipse 5"/>
          <p:cNvSpPr/>
          <p:nvPr/>
        </p:nvSpPr>
        <p:spPr>
          <a:xfrm>
            <a:off x="7996871" y="6144996"/>
            <a:ext cx="152469" cy="20556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Ellipse 6"/>
          <p:cNvSpPr/>
          <p:nvPr/>
        </p:nvSpPr>
        <p:spPr>
          <a:xfrm>
            <a:off x="7985343" y="5256785"/>
            <a:ext cx="344018" cy="47328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Ellipse 7"/>
          <p:cNvSpPr/>
          <p:nvPr/>
        </p:nvSpPr>
        <p:spPr>
          <a:xfrm>
            <a:off x="7828458" y="6144996"/>
            <a:ext cx="45719" cy="72008"/>
          </a:xfrm>
          <a:prstGeom prst="ellipse">
            <a:avLst/>
          </a:prstGeom>
          <a:solidFill>
            <a:srgbClr val="04617B"/>
          </a:solidFill>
          <a:ln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1F2F2"/>
              </a:clrFrom>
              <a:clrTo>
                <a:srgbClr val="F1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35465"/>
            <a:ext cx="2621866" cy="256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2158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>
          <a:xfrm rot="5400000">
            <a:off x="6722819" y="3469873"/>
            <a:ext cx="3735134" cy="365760"/>
          </a:xfrm>
        </p:spPr>
        <p:txBody>
          <a:bodyPr/>
          <a:lstStyle/>
          <a:p>
            <a:r>
              <a:rPr lang="fr-CA" dirty="0" smtClean="0"/>
              <a:t>Nathalie Matos CSBF, Karine Jacques, CSRS</a:t>
            </a:r>
            <a:endParaRPr lang="fr-CA" dirty="0"/>
          </a:p>
        </p:txBody>
      </p:sp>
      <p:sp>
        <p:nvSpPr>
          <p:cNvPr id="5" name="Ellipse 4"/>
          <p:cNvSpPr/>
          <p:nvPr/>
        </p:nvSpPr>
        <p:spPr>
          <a:xfrm>
            <a:off x="7866504" y="5625563"/>
            <a:ext cx="200838" cy="288032"/>
          </a:xfrm>
          <a:prstGeom prst="ellipse">
            <a:avLst/>
          </a:prstGeom>
          <a:solidFill>
            <a:srgbClr val="E527CE"/>
          </a:solidFill>
          <a:ln>
            <a:solidFill>
              <a:srgbClr val="E527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Ellipse 5"/>
          <p:cNvSpPr/>
          <p:nvPr/>
        </p:nvSpPr>
        <p:spPr>
          <a:xfrm>
            <a:off x="7996871" y="6001299"/>
            <a:ext cx="152469" cy="20556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Ellipse 6"/>
          <p:cNvSpPr/>
          <p:nvPr/>
        </p:nvSpPr>
        <p:spPr>
          <a:xfrm>
            <a:off x="7985343" y="5256785"/>
            <a:ext cx="344018" cy="47328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Ellipse 7"/>
          <p:cNvSpPr/>
          <p:nvPr/>
        </p:nvSpPr>
        <p:spPr>
          <a:xfrm>
            <a:off x="7828458" y="6001299"/>
            <a:ext cx="45719" cy="72008"/>
          </a:xfrm>
          <a:prstGeom prst="ellipse">
            <a:avLst/>
          </a:prstGeom>
          <a:solidFill>
            <a:srgbClr val="04617B"/>
          </a:solidFill>
          <a:ln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751938"/>
            <a:ext cx="4177392" cy="4873625"/>
          </a:xfrm>
          <a:ln>
            <a:solidFill>
              <a:srgbClr val="C0000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3707904" y="4797152"/>
            <a:ext cx="1152128" cy="6962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239468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>
          <a:xfrm rot="5400000">
            <a:off x="6788642" y="3535696"/>
            <a:ext cx="3603488" cy="365760"/>
          </a:xfrm>
        </p:spPr>
        <p:txBody>
          <a:bodyPr/>
          <a:lstStyle/>
          <a:p>
            <a:r>
              <a:rPr lang="fr-CA" dirty="0" smtClean="0"/>
              <a:t>Nathalie Matos CSBF, Karine Jacques CSRS</a:t>
            </a:r>
            <a:endParaRPr lang="fr-CA" dirty="0"/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70675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81857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>
                <a:latin typeface="Bell MT" panose="02020503060305020303" pitchFamily="18" charset="0"/>
              </a:rPr>
              <a:t>5</a:t>
            </a:r>
            <a:r>
              <a:rPr lang="fr-CA" sz="3200" b="1" dirty="0" smtClean="0">
                <a:latin typeface="Bell MT" panose="02020503060305020303" pitchFamily="18" charset="0"/>
              </a:rPr>
              <a:t> minutes</a:t>
            </a:r>
            <a:endParaRPr lang="fr-CA" sz="3200" b="1" dirty="0">
              <a:latin typeface="Bell MT" panose="02020503060305020303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CA" dirty="0" smtClean="0">
                <a:latin typeface="Bell MT" panose="02020503060305020303" pitchFamily="18" charset="0"/>
              </a:rPr>
              <a:t>Synthétiser le problème</a:t>
            </a:r>
          </a:p>
          <a:p>
            <a:r>
              <a:rPr lang="fr-CA" dirty="0" smtClean="0">
                <a:latin typeface="Bell MT" panose="02020503060305020303" pitchFamily="18" charset="0"/>
              </a:rPr>
              <a:t>Vos pistes d’action</a:t>
            </a:r>
            <a:endParaRPr lang="fr-CA" dirty="0">
              <a:latin typeface="Bell MT" panose="02020503060305020303" pitchFamily="18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>
          <a:xfrm rot="5400000">
            <a:off x="6860650" y="3607704"/>
            <a:ext cx="3459472" cy="365760"/>
          </a:xfrm>
        </p:spPr>
        <p:txBody>
          <a:bodyPr/>
          <a:lstStyle/>
          <a:p>
            <a:r>
              <a:rPr lang="fr-CA" dirty="0" smtClean="0"/>
              <a:t>Nathalie Matos, CSBF, Karine Jacques, CSRS</a:t>
            </a:r>
            <a:endParaRPr lang="fr-CA" dirty="0"/>
          </a:p>
        </p:txBody>
      </p:sp>
      <p:sp>
        <p:nvSpPr>
          <p:cNvPr id="5" name="Ellipse 4"/>
          <p:cNvSpPr/>
          <p:nvPr/>
        </p:nvSpPr>
        <p:spPr>
          <a:xfrm>
            <a:off x="7866504" y="5733256"/>
            <a:ext cx="200838" cy="288032"/>
          </a:xfrm>
          <a:prstGeom prst="ellipse">
            <a:avLst/>
          </a:prstGeom>
          <a:solidFill>
            <a:srgbClr val="E527CE"/>
          </a:solidFill>
          <a:ln>
            <a:solidFill>
              <a:srgbClr val="E527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Ellipse 5"/>
          <p:cNvSpPr/>
          <p:nvPr/>
        </p:nvSpPr>
        <p:spPr>
          <a:xfrm>
            <a:off x="7996871" y="6144996"/>
            <a:ext cx="152469" cy="20556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Ellipse 6"/>
          <p:cNvSpPr/>
          <p:nvPr/>
        </p:nvSpPr>
        <p:spPr>
          <a:xfrm>
            <a:off x="7985343" y="5256785"/>
            <a:ext cx="344018" cy="47328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Ellipse 7"/>
          <p:cNvSpPr/>
          <p:nvPr/>
        </p:nvSpPr>
        <p:spPr>
          <a:xfrm>
            <a:off x="7828458" y="6144996"/>
            <a:ext cx="45719" cy="72008"/>
          </a:xfrm>
          <a:prstGeom prst="ellipse">
            <a:avLst/>
          </a:prstGeom>
          <a:solidFill>
            <a:srgbClr val="04617B"/>
          </a:solidFill>
          <a:ln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2494561"/>
            <a:ext cx="3557615" cy="385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6691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</TotalTime>
  <Words>596</Words>
  <Application>Microsoft Office PowerPoint</Application>
  <PresentationFormat>Affichage à l'écran (4:3)</PresentationFormat>
  <Paragraphs>174</Paragraphs>
  <Slides>26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8" baseType="lpstr">
      <vt:lpstr>Oriel</vt:lpstr>
      <vt:lpstr>Visio</vt:lpstr>
      <vt:lpstr>Ensemble,  ayons un regard neuf collectif</vt:lpstr>
      <vt:lpstr>La force du groupe !!!</vt:lpstr>
      <vt:lpstr>Nos réalités</vt:lpstr>
      <vt:lpstr>Rôles des participants</vt:lpstr>
      <vt:lpstr>Rôles</vt:lpstr>
      <vt:lpstr>Nos attentes 1-5 GANG</vt:lpstr>
      <vt:lpstr>Diapositive 7</vt:lpstr>
      <vt:lpstr>Diapositive 8</vt:lpstr>
      <vt:lpstr>5 minutes</vt:lpstr>
      <vt:lpstr>Motivation et Responsabilisation </vt:lpstr>
      <vt:lpstr>Diapositive 11</vt:lpstr>
      <vt:lpstr>Diapositive 12</vt:lpstr>
      <vt:lpstr>Thérapie du PD</vt:lpstr>
      <vt:lpstr>Absentéisme </vt:lpstr>
      <vt:lpstr>Diapositive 15</vt:lpstr>
      <vt:lpstr>Manque de stratégies </vt:lpstr>
      <vt:lpstr>Diapositive 17</vt:lpstr>
      <vt:lpstr>Diapositive 18</vt:lpstr>
      <vt:lpstr>Diapositive 19</vt:lpstr>
      <vt:lpstr>Diapositive 20</vt:lpstr>
      <vt:lpstr>Diapositive 21</vt:lpstr>
      <vt:lpstr>Manque d’estime de soi </vt:lpstr>
      <vt:lpstr>Technique d’impact </vt:lpstr>
      <vt:lpstr>Place au bonheur </vt:lpstr>
      <vt:lpstr>La force du groupe !!!</vt:lpstr>
      <vt:lpstr>Nos adresses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Ensemble,  ayons un regard neuf collectif</dc:title>
  <dc:creator>Utilisateur Windows</dc:creator>
  <cp:lastModifiedBy>Danielle Gilbert</cp:lastModifiedBy>
  <cp:revision>45</cp:revision>
  <cp:lastPrinted>2015-04-27T23:07:28Z</cp:lastPrinted>
  <dcterms:created xsi:type="dcterms:W3CDTF">2015-03-01T23:50:20Z</dcterms:created>
  <dcterms:modified xsi:type="dcterms:W3CDTF">2015-06-04T02:33:15Z</dcterms:modified>
</cp:coreProperties>
</file>