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1"/>
  </p:sldMasterIdLst>
  <p:notesMasterIdLst>
    <p:notesMasterId r:id="rId15"/>
  </p:notesMasterIdLst>
  <p:handoutMasterIdLst>
    <p:handoutMasterId r:id="rId16"/>
  </p:handoutMasterIdLst>
  <p:sldIdLst>
    <p:sldId id="258" r:id="rId2"/>
    <p:sldId id="296" r:id="rId3"/>
    <p:sldId id="283" r:id="rId4"/>
    <p:sldId id="284" r:id="rId5"/>
    <p:sldId id="293" r:id="rId6"/>
    <p:sldId id="295" r:id="rId7"/>
    <p:sldId id="342" r:id="rId8"/>
    <p:sldId id="263" r:id="rId9"/>
    <p:sldId id="297" r:id="rId10"/>
    <p:sldId id="294" r:id="rId11"/>
    <p:sldId id="321" r:id="rId12"/>
    <p:sldId id="349" r:id="rId13"/>
    <p:sldId id="350" r:id="rId14"/>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3285C6"/>
    <a:srgbClr val="41B0C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320" autoAdjust="0"/>
    <p:restoredTop sz="83528" autoAdjust="0"/>
  </p:normalViewPr>
  <p:slideViewPr>
    <p:cSldViewPr snapToGrid="0" snapToObjects="1">
      <p:cViewPr>
        <p:scale>
          <a:sx n="112" d="100"/>
          <a:sy n="112" d="100"/>
        </p:scale>
        <p:origin x="-72"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5C7E44-0E11-1846-A096-67079C76AA93}" type="datetimeFigureOut">
              <a:rPr lang="fr-FR" smtClean="0"/>
              <a:pPr/>
              <a:t>11/05/2015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81F1CF0-0F4D-3249-B54D-909CDA98B5E9}" type="slidenum">
              <a:rPr lang="fr-FR" smtClean="0"/>
              <a:pPr/>
              <a:t>‹N°›</a:t>
            </a:fld>
            <a:endParaRPr lang="fr-FR"/>
          </a:p>
        </p:txBody>
      </p:sp>
    </p:spTree>
    <p:extLst>
      <p:ext uri="{BB962C8B-B14F-4D97-AF65-F5344CB8AC3E}">
        <p14:creationId xmlns:p14="http://schemas.microsoft.com/office/powerpoint/2010/main" xmlns="" val="25809774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155A43-3C42-FE47-9399-294F1709E560}" type="datetimeFigureOut">
              <a:rPr lang="fr-FR" smtClean="0"/>
              <a:pPr/>
              <a:t>11/05/2015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4D5583-A03E-1646-8CD9-867DD3DB5285}" type="slidenum">
              <a:rPr lang="fr-FR" smtClean="0"/>
              <a:pPr/>
              <a:t>‹N°›</a:t>
            </a:fld>
            <a:endParaRPr lang="fr-FR"/>
          </a:p>
        </p:txBody>
      </p:sp>
    </p:spTree>
    <p:extLst>
      <p:ext uri="{BB962C8B-B14F-4D97-AF65-F5344CB8AC3E}">
        <p14:creationId xmlns:p14="http://schemas.microsoft.com/office/powerpoint/2010/main" xmlns="" val="421762776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smtClean="0"/>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1</a:t>
            </a:fld>
            <a:endParaRPr lang="fr-FR"/>
          </a:p>
        </p:txBody>
      </p:sp>
    </p:spTree>
    <p:extLst>
      <p:ext uri="{BB962C8B-B14F-4D97-AF65-F5344CB8AC3E}">
        <p14:creationId xmlns:p14="http://schemas.microsoft.com/office/powerpoint/2010/main" xmlns="" val="5872227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10</a:t>
            </a:fld>
            <a:endParaRPr lang="fr-FR"/>
          </a:p>
        </p:txBody>
      </p:sp>
    </p:spTree>
    <p:extLst>
      <p:ext uri="{BB962C8B-B14F-4D97-AF65-F5344CB8AC3E}">
        <p14:creationId xmlns:p14="http://schemas.microsoft.com/office/powerpoint/2010/main" xmlns="" val="9623132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11</a:t>
            </a:fld>
            <a:endParaRPr lang="fr-FR"/>
          </a:p>
        </p:txBody>
      </p:sp>
    </p:spTree>
    <p:extLst>
      <p:ext uri="{BB962C8B-B14F-4D97-AF65-F5344CB8AC3E}">
        <p14:creationId xmlns:p14="http://schemas.microsoft.com/office/powerpoint/2010/main" xmlns="" val="28609654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12</a:t>
            </a:fld>
            <a:endParaRPr lang="fr-FR"/>
          </a:p>
        </p:txBody>
      </p:sp>
    </p:spTree>
    <p:extLst>
      <p:ext uri="{BB962C8B-B14F-4D97-AF65-F5344CB8AC3E}">
        <p14:creationId xmlns:p14="http://schemas.microsoft.com/office/powerpoint/2010/main" xmlns="" val="5545510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13</a:t>
            </a:fld>
            <a:endParaRPr lang="fr-FR"/>
          </a:p>
        </p:txBody>
      </p:sp>
    </p:spTree>
    <p:extLst>
      <p:ext uri="{BB962C8B-B14F-4D97-AF65-F5344CB8AC3E}">
        <p14:creationId xmlns:p14="http://schemas.microsoft.com/office/powerpoint/2010/main" xmlns="" val="554551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2</a:t>
            </a:fld>
            <a:endParaRPr lang="fr-FR"/>
          </a:p>
        </p:txBody>
      </p:sp>
    </p:spTree>
    <p:extLst>
      <p:ext uri="{BB962C8B-B14F-4D97-AF65-F5344CB8AC3E}">
        <p14:creationId xmlns:p14="http://schemas.microsoft.com/office/powerpoint/2010/main" xmlns="" val="3553880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3</a:t>
            </a:fld>
            <a:endParaRPr lang="fr-FR"/>
          </a:p>
        </p:txBody>
      </p:sp>
    </p:spTree>
    <p:extLst>
      <p:ext uri="{BB962C8B-B14F-4D97-AF65-F5344CB8AC3E}">
        <p14:creationId xmlns:p14="http://schemas.microsoft.com/office/powerpoint/2010/main" xmlns="" val="1263720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4</a:t>
            </a:fld>
            <a:endParaRPr lang="fr-FR"/>
          </a:p>
        </p:txBody>
      </p:sp>
    </p:spTree>
    <p:extLst>
      <p:ext uri="{BB962C8B-B14F-4D97-AF65-F5344CB8AC3E}">
        <p14:creationId xmlns:p14="http://schemas.microsoft.com/office/powerpoint/2010/main" xmlns="" val="2462062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5</a:t>
            </a:fld>
            <a:endParaRPr lang="fr-FR"/>
          </a:p>
        </p:txBody>
      </p:sp>
    </p:spTree>
    <p:extLst>
      <p:ext uri="{BB962C8B-B14F-4D97-AF65-F5344CB8AC3E}">
        <p14:creationId xmlns:p14="http://schemas.microsoft.com/office/powerpoint/2010/main" xmlns="" val="11914856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6</a:t>
            </a:fld>
            <a:endParaRPr lang="fr-FR"/>
          </a:p>
        </p:txBody>
      </p:sp>
    </p:spTree>
    <p:extLst>
      <p:ext uri="{BB962C8B-B14F-4D97-AF65-F5344CB8AC3E}">
        <p14:creationId xmlns:p14="http://schemas.microsoft.com/office/powerpoint/2010/main" xmlns="" val="27107674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7</a:t>
            </a:fld>
            <a:endParaRPr lang="fr-FR"/>
          </a:p>
        </p:txBody>
      </p:sp>
    </p:spTree>
    <p:extLst>
      <p:ext uri="{BB962C8B-B14F-4D97-AF65-F5344CB8AC3E}">
        <p14:creationId xmlns:p14="http://schemas.microsoft.com/office/powerpoint/2010/main" xmlns="" val="2237226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8</a:t>
            </a:fld>
            <a:endParaRPr lang="fr-FR"/>
          </a:p>
        </p:txBody>
      </p:sp>
    </p:spTree>
    <p:extLst>
      <p:ext uri="{BB962C8B-B14F-4D97-AF65-F5344CB8AC3E}">
        <p14:creationId xmlns:p14="http://schemas.microsoft.com/office/powerpoint/2010/main" xmlns="" val="31025567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4D5583-A03E-1646-8CD9-867DD3DB5285}" type="slidenum">
              <a:rPr lang="fr-FR" smtClean="0"/>
              <a:pPr/>
              <a:t>9</a:t>
            </a:fld>
            <a:endParaRPr lang="fr-FR"/>
          </a:p>
        </p:txBody>
      </p:sp>
    </p:spTree>
    <p:extLst>
      <p:ext uri="{BB962C8B-B14F-4D97-AF65-F5344CB8AC3E}">
        <p14:creationId xmlns:p14="http://schemas.microsoft.com/office/powerpoint/2010/main" xmlns="" val="485247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ound Same Side Corner Rectangle 6"/>
          <p:cNvSpPr/>
          <p:nvPr/>
        </p:nvSpPr>
        <p:spPr>
          <a:xfrm rot="16200000">
            <a:off x="1066801" y="1603786"/>
            <a:ext cx="3474720" cy="3474720"/>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25"/>
          <p:cNvGrpSpPr>
            <a:grpSpLocks noChangeAspect="1"/>
          </p:cNvGrpSpPr>
          <p:nvPr/>
        </p:nvGrpSpPr>
        <p:grpSpPr>
          <a:xfrm>
            <a:off x="2071048" y="2502945"/>
            <a:ext cx="1466879" cy="1676400"/>
            <a:chOff x="1230573" y="1890215"/>
            <a:chExt cx="1444388" cy="1650696"/>
          </a:xfrm>
        </p:grpSpPr>
        <p:sp>
          <p:nvSpPr>
            <p:cNvPr id="9" name="Oval 8"/>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Oval 11"/>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FCD1D090-D865-0046-8B47-08A7F19F0972}" type="datetime1">
              <a:rPr lang="fr-CA" smtClean="0"/>
              <a:pPr/>
              <a:t>2015-05-11</a:t>
            </a:fld>
            <a:endParaRPr lang="fr-FR"/>
          </a:p>
        </p:txBody>
      </p:sp>
      <p:sp>
        <p:nvSpPr>
          <p:cNvPr id="5" name="Footer Placeholder 4"/>
          <p:cNvSpPr>
            <a:spLocks noGrp="1"/>
          </p:cNvSpPr>
          <p:nvPr>
            <p:ph type="ftr" sz="quarter" idx="11"/>
          </p:nvPr>
        </p:nvSpPr>
        <p:spPr>
          <a:xfrm>
            <a:off x="457200" y="6356350"/>
            <a:ext cx="2895600" cy="365125"/>
          </a:xfrm>
        </p:spPr>
        <p:txBody>
          <a:bodyPr/>
          <a:lstStyle/>
          <a:p>
            <a:r>
              <a:rPr lang="fr-FR" smtClean="0"/>
              <a:t>(c) Jean-Pierre Mercier, 2015</a:t>
            </a:r>
            <a:endParaRPr lang="fr-FR"/>
          </a:p>
        </p:txBody>
      </p:sp>
      <p:sp>
        <p:nvSpPr>
          <p:cNvPr id="6" name="Slide Number Placeholder 5"/>
          <p:cNvSpPr>
            <a:spLocks noGrp="1"/>
          </p:cNvSpPr>
          <p:nvPr>
            <p:ph type="sldNum" sz="quarter" idx="12"/>
          </p:nvPr>
        </p:nvSpPr>
        <p:spPr>
          <a:xfrm>
            <a:off x="4267200" y="6356350"/>
            <a:ext cx="609600" cy="365125"/>
          </a:xfrm>
        </p:spPr>
        <p:txBody>
          <a:bodyPr vert="horz" lIns="91440" tIns="45720" rIns="91440" bIns="45720" rtlCol="0" anchor="ctr"/>
          <a:lstStyle>
            <a:lvl1pPr marL="0" algn="ctr" defTabSz="914400" rtl="0" eaLnBrk="1" latinLnBrk="0" hangingPunct="1">
              <a:defRPr sz="900" b="1" kern="1200">
                <a:solidFill>
                  <a:schemeClr val="bg1">
                    <a:lumMod val="75000"/>
                  </a:schemeClr>
                </a:solidFill>
                <a:latin typeface="+mn-lt"/>
                <a:ea typeface="+mn-ea"/>
                <a:cs typeface="+mn-cs"/>
              </a:defRPr>
            </a:lvl1pPr>
          </a:lstStyle>
          <a:p>
            <a:fld id="{1D5B7B8A-4B5F-A84A-94DF-4EFBA5BE4CB0}" type="slidenum">
              <a:rPr lang="fr-FR" smtClean="0"/>
              <a:pPr/>
              <a:t>‹N°›</a:t>
            </a:fld>
            <a:endParaRPr lang="fr-FR"/>
          </a:p>
        </p:txBody>
      </p:sp>
      <p:sp>
        <p:nvSpPr>
          <p:cNvPr id="13" name="Round Same Side Corner Rectangle 12"/>
          <p:cNvSpPr/>
          <p:nvPr/>
        </p:nvSpPr>
        <p:spPr>
          <a:xfrm rot="5400000" flipH="1">
            <a:off x="4572000" y="1603786"/>
            <a:ext cx="3474720" cy="3474720"/>
          </a:xfrm>
          <a:prstGeom prst="round2SameRect">
            <a:avLst>
              <a:gd name="adj1" fmla="val 3122"/>
              <a:gd name="adj2"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4651248" y="1680881"/>
            <a:ext cx="3273552" cy="1640541"/>
          </a:xfrm>
        </p:spPr>
        <p:txBody>
          <a:bodyPr vert="horz" lIns="91440" tIns="0" rIns="91440" bIns="0" rtlCol="0" anchor="b" anchorCtr="0">
            <a:noAutofit/>
          </a:bodyPr>
          <a:lstStyle>
            <a:lvl1pPr algn="ct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A" smtClean="0"/>
              <a:t>Cliquez et modifiez le titre</a:t>
            </a:r>
            <a:endParaRPr/>
          </a:p>
        </p:txBody>
      </p:sp>
      <p:sp>
        <p:nvSpPr>
          <p:cNvPr id="3" name="Subtitle 2"/>
          <p:cNvSpPr>
            <a:spLocks noGrp="1"/>
          </p:cNvSpPr>
          <p:nvPr>
            <p:ph type="subTitle" idx="1"/>
          </p:nvPr>
        </p:nvSpPr>
        <p:spPr>
          <a:xfrm>
            <a:off x="4651248" y="3384176"/>
            <a:ext cx="3273552" cy="530352"/>
          </a:xfrm>
        </p:spPr>
        <p:txBody>
          <a:bodyPr vert="horz" lIns="91440" tIns="0" rIns="91440" bIns="0" rtlCol="0">
            <a:normAutofit/>
          </a:bodyPr>
          <a:lstStyle>
            <a:lvl1pPr marL="0" indent="0" algn="ct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Cliquez pour modifier le style des sous-titres du masque</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avec légende">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a:lstStyle>
            <a:lvl1pPr>
              <a:buNone/>
              <a:defRPr/>
            </a:lvl1pPr>
          </a:lstStyle>
          <a:p>
            <a:r>
              <a:rPr lang="fr-CA" smtClean="0"/>
              <a:t>Faire glisser l'image vers l'espace réservé ou cliquer sur l'icône pour l'ajouter</a:t>
            </a:r>
            <a:endParaRPr/>
          </a:p>
        </p:txBody>
      </p:sp>
      <p:sp>
        <p:nvSpPr>
          <p:cNvPr id="2" name="Title 1"/>
          <p:cNvSpPr>
            <a:spLocks noGrp="1"/>
          </p:cNvSpPr>
          <p:nvPr>
            <p:ph type="title"/>
          </p:nvPr>
        </p:nvSpPr>
        <p:spPr>
          <a:xfrm>
            <a:off x="3426758" y="5069541"/>
            <a:ext cx="4924425" cy="662519"/>
          </a:xfrm>
        </p:spPr>
        <p:txBody>
          <a:bodyPr anchor="b"/>
          <a:lstStyle>
            <a:lvl1pPr algn="l">
              <a:defRPr sz="1800" b="0"/>
            </a:lvl1pPr>
          </a:lstStyle>
          <a:p>
            <a:r>
              <a:rPr lang="fr-CA" smtClean="0"/>
              <a:t>Cliquez et modifiez le titre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0465AAB8-06BA-7D4C-BB7B-3913BDC7E8B8}" type="datetime1">
              <a:rPr lang="fr-CA" smtClean="0"/>
              <a:pPr/>
              <a:t>2015-05-11</a:t>
            </a:fld>
            <a:endParaRPr lang="fr-FR"/>
          </a:p>
        </p:txBody>
      </p:sp>
      <p:sp>
        <p:nvSpPr>
          <p:cNvPr id="6" name="Footer Placeholder 5"/>
          <p:cNvSpPr>
            <a:spLocks noGrp="1"/>
          </p:cNvSpPr>
          <p:nvPr>
            <p:ph type="ftr" sz="quarter" idx="11"/>
          </p:nvPr>
        </p:nvSpPr>
        <p:spPr/>
        <p:txBody>
          <a:bodyPr/>
          <a:lstStyle/>
          <a:p>
            <a:r>
              <a:rPr lang="fr-FR" smtClean="0"/>
              <a:t>(c) Jean-Pierre Mercier, 2015</a:t>
            </a:r>
            <a:endParaRPr lang="fr-FR"/>
          </a:p>
        </p:txBody>
      </p:sp>
      <p:sp>
        <p:nvSpPr>
          <p:cNvPr id="7" name="Slide Number Placeholder 6"/>
          <p:cNvSpPr>
            <a:spLocks noGrp="1"/>
          </p:cNvSpPr>
          <p:nvPr>
            <p:ph type="sldNum" sz="quarter" idx="12"/>
          </p:nvPr>
        </p:nvSpPr>
        <p:spPr/>
        <p:txBody>
          <a:bodyPr/>
          <a:lstStyle/>
          <a:p>
            <a:fld id="{1D5B7B8A-4B5F-A84A-94DF-4EFBA5BE4CB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Image avec légende,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a:lstStyle>
            <a:lvl1pPr>
              <a:buNone/>
              <a:defRPr/>
            </a:lvl1pPr>
          </a:lstStyle>
          <a:p>
            <a:r>
              <a:rPr lang="fr-CA" smtClean="0"/>
              <a:t>Faire glisser l'image vers l'espace réservé ou cliquer sur l'icône pour l'ajouter</a:t>
            </a:r>
            <a:endParaRPr/>
          </a:p>
        </p:txBody>
      </p:sp>
      <p:sp>
        <p:nvSpPr>
          <p:cNvPr id="2" name="Title 1"/>
          <p:cNvSpPr>
            <a:spLocks noGrp="1"/>
          </p:cNvSpPr>
          <p:nvPr>
            <p:ph type="title"/>
          </p:nvPr>
        </p:nvSpPr>
        <p:spPr>
          <a:xfrm>
            <a:off x="2948318" y="3904812"/>
            <a:ext cx="5416313" cy="681892"/>
          </a:xfrm>
        </p:spPr>
        <p:txBody>
          <a:bodyPr anchor="b"/>
          <a:lstStyle>
            <a:lvl1pPr algn="l">
              <a:defRPr sz="1800" b="0"/>
            </a:lvl1pPr>
          </a:lstStyle>
          <a:p>
            <a:r>
              <a:rPr lang="fr-CA" smtClean="0"/>
              <a:t>Cliquez et modifiez le titre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1E54CF61-DD65-F44D-8F7A-12D0DBD516A2}" type="datetime1">
              <a:rPr lang="fr-CA" smtClean="0"/>
              <a:pPr/>
              <a:t>2015-05-11</a:t>
            </a:fld>
            <a:endParaRPr lang="fr-FR"/>
          </a:p>
        </p:txBody>
      </p:sp>
      <p:sp>
        <p:nvSpPr>
          <p:cNvPr id="6" name="Footer Placeholder 5"/>
          <p:cNvSpPr>
            <a:spLocks noGrp="1"/>
          </p:cNvSpPr>
          <p:nvPr>
            <p:ph type="ftr" sz="quarter" idx="11"/>
          </p:nvPr>
        </p:nvSpPr>
        <p:spPr/>
        <p:txBody>
          <a:bodyPr/>
          <a:lstStyle/>
          <a:p>
            <a:r>
              <a:rPr lang="fr-FR" smtClean="0"/>
              <a:t>(c) Jean-Pierre Mercier, 2015</a:t>
            </a:r>
            <a:endParaRPr lang="fr-FR"/>
          </a:p>
        </p:txBody>
      </p:sp>
      <p:sp>
        <p:nvSpPr>
          <p:cNvPr id="7" name="Slide Number Placeholder 6"/>
          <p:cNvSpPr>
            <a:spLocks noGrp="1"/>
          </p:cNvSpPr>
          <p:nvPr>
            <p:ph type="sldNum" sz="quarter" idx="12"/>
          </p:nvPr>
        </p:nvSpPr>
        <p:spPr/>
        <p:txBody>
          <a:bodyPr/>
          <a:lstStyle/>
          <a:p>
            <a:fld id="{1D5B7B8A-4B5F-A84A-94DF-4EFBA5BE4CB0}"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images avec légende">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a:lstStyle>
            <a:lvl1pPr marL="0" indent="0">
              <a:buNone/>
              <a:defRPr/>
            </a:lvl1pPr>
          </a:lstStyle>
          <a:p>
            <a:r>
              <a:rPr lang="fr-CA" smtClean="0"/>
              <a:t>Faire glisser l'image vers l'espace réservé ou cliquer sur l'icône pour l'ajouter</a:t>
            </a:r>
            <a:endParaRPr/>
          </a:p>
        </p:txBody>
      </p:sp>
      <p:sp>
        <p:nvSpPr>
          <p:cNvPr id="2" name="Title 1"/>
          <p:cNvSpPr>
            <a:spLocks noGrp="1"/>
          </p:cNvSpPr>
          <p:nvPr>
            <p:ph type="title"/>
          </p:nvPr>
        </p:nvSpPr>
        <p:spPr>
          <a:xfrm>
            <a:off x="2948318" y="5055855"/>
            <a:ext cx="5416313" cy="681892"/>
          </a:xfrm>
        </p:spPr>
        <p:txBody>
          <a:bodyPr anchor="b"/>
          <a:lstStyle>
            <a:lvl1pPr algn="l">
              <a:defRPr sz="1800" b="0"/>
            </a:lvl1pPr>
          </a:lstStyle>
          <a:p>
            <a:r>
              <a:rPr lang="fr-CA" smtClean="0"/>
              <a:t>Cliquez et modifiez le titre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18FB9621-005B-9F47-9E5B-9C9013C2894D}" type="datetime1">
              <a:rPr lang="fr-CA" smtClean="0"/>
              <a:pPr/>
              <a:t>2015-05-11</a:t>
            </a:fld>
            <a:endParaRPr lang="fr-FR"/>
          </a:p>
        </p:txBody>
      </p:sp>
      <p:sp>
        <p:nvSpPr>
          <p:cNvPr id="6" name="Footer Placeholder 5"/>
          <p:cNvSpPr>
            <a:spLocks noGrp="1"/>
          </p:cNvSpPr>
          <p:nvPr>
            <p:ph type="ftr" sz="quarter" idx="11"/>
          </p:nvPr>
        </p:nvSpPr>
        <p:spPr/>
        <p:txBody>
          <a:bodyPr/>
          <a:lstStyle/>
          <a:p>
            <a:r>
              <a:rPr lang="fr-FR" smtClean="0"/>
              <a:t>(c) Jean-Pierre Mercier, 2015</a:t>
            </a:r>
            <a:endParaRPr lang="fr-FR"/>
          </a:p>
        </p:txBody>
      </p:sp>
      <p:sp>
        <p:nvSpPr>
          <p:cNvPr id="7" name="Slide Number Placeholder 6"/>
          <p:cNvSpPr>
            <a:spLocks noGrp="1"/>
          </p:cNvSpPr>
          <p:nvPr>
            <p:ph type="sldNum" sz="quarter" idx="12"/>
          </p:nvPr>
        </p:nvSpPr>
        <p:spPr/>
        <p:txBody>
          <a:bodyPr/>
          <a:lstStyle/>
          <a:p>
            <a:fld id="{1D5B7B8A-4B5F-A84A-94DF-4EFBA5BE4CB0}" type="slidenum">
              <a:rPr lang="fr-FR" smtClean="0"/>
              <a:pPr/>
              <a:t>‹N°›</a:t>
            </a:fld>
            <a:endParaRPr lang="fr-F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vert="horz" lIns="91440" tIns="45720" rIns="91440" bIns="45720"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r>
              <a:rPr lang="fr-CA" smtClean="0"/>
              <a:t>Faire glisser l'image vers l'espace réservé ou cliquer sur l'icône pour l'ajouter</a:t>
            </a:r>
            <a:endParaRPr/>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vert="horz" lIns="91440" tIns="45720" rIns="91440" bIns="45720"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r>
              <a:rPr lang="fr-CA" smtClean="0"/>
              <a:t>Faire glisser l'image vers l'espace réservé ou cliquer sur l'icône pour l'ajouter</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images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nchor="b"/>
          <a:lstStyle>
            <a:lvl1pPr algn="l">
              <a:defRPr sz="1800" b="0"/>
            </a:lvl1pPr>
          </a:lstStyle>
          <a:p>
            <a:r>
              <a:rPr lang="fr-CA" smtClean="0"/>
              <a:t>Cliquez et modifiez le titre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BE3371C3-0A0D-C74A-BD3C-D2FF2ADEF7B4}" type="datetime1">
              <a:rPr lang="fr-CA" smtClean="0"/>
              <a:pPr/>
              <a:t>2015-05-11</a:t>
            </a:fld>
            <a:endParaRPr lang="fr-FR"/>
          </a:p>
        </p:txBody>
      </p:sp>
      <p:sp>
        <p:nvSpPr>
          <p:cNvPr id="6" name="Footer Placeholder 5"/>
          <p:cNvSpPr>
            <a:spLocks noGrp="1"/>
          </p:cNvSpPr>
          <p:nvPr>
            <p:ph type="ftr" sz="quarter" idx="11"/>
          </p:nvPr>
        </p:nvSpPr>
        <p:spPr/>
        <p:txBody>
          <a:bodyPr/>
          <a:lstStyle/>
          <a:p>
            <a:r>
              <a:rPr lang="fr-FR" smtClean="0"/>
              <a:t>(c) Jean-Pierre Mercier, 2015</a:t>
            </a:r>
            <a:endParaRPr lang="fr-FR"/>
          </a:p>
        </p:txBody>
      </p:sp>
      <p:sp>
        <p:nvSpPr>
          <p:cNvPr id="7" name="Slide Number Placeholder 6"/>
          <p:cNvSpPr>
            <a:spLocks noGrp="1"/>
          </p:cNvSpPr>
          <p:nvPr>
            <p:ph type="sldNum" sz="quarter" idx="12"/>
          </p:nvPr>
        </p:nvSpPr>
        <p:spPr/>
        <p:txBody>
          <a:bodyPr/>
          <a:lstStyle/>
          <a:p>
            <a:fld id="{1D5B7B8A-4B5F-A84A-94DF-4EFBA5BE4CB0}" type="slidenum">
              <a:rPr lang="fr-FR" smtClean="0"/>
              <a:pPr/>
              <a:t>‹N°›</a:t>
            </a:fld>
            <a:endParaRPr lang="fr-F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vert="horz" anchor="b" anchorCtr="1">
            <a:normAutofit/>
            <a:scene3d>
              <a:camera prst="orthographicFront">
                <a:rot lat="0" lon="0" rev="10800000"/>
              </a:camera>
              <a:lightRig rig="threePt" dir="t"/>
            </a:scene3d>
          </a:bodyPr>
          <a:lstStyle>
            <a:lvl1pPr marL="0" indent="0">
              <a:buNone/>
              <a:defRPr sz="1600"/>
            </a:lvl1pPr>
          </a:lstStyle>
          <a:p>
            <a:r>
              <a:rPr lang="fr-CA" smtClean="0"/>
              <a:t>Faire glisser l'image vers l'espace réservé ou cliquer sur l'icône pour l'ajouter</a:t>
            </a:r>
            <a:endParaRPr/>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vert="horz" anchor="b" anchorCtr="1">
            <a:normAutofit/>
            <a:scene3d>
              <a:camera prst="orthographicFront">
                <a:rot lat="0" lon="0" rev="10800000"/>
              </a:camera>
              <a:lightRig rig="threePt" dir="t"/>
            </a:scene3d>
          </a:bodyPr>
          <a:lstStyle>
            <a:lvl1pPr marL="0" indent="0">
              <a:buNone/>
              <a:defRPr sz="1600"/>
            </a:lvl1pPr>
          </a:lstStyle>
          <a:p>
            <a:r>
              <a:rPr lang="fr-CA" smtClean="0"/>
              <a:t>Faire glisser l'image vers l'espace réservé ou cliquer sur l'icône pour l'ajouter</a:t>
            </a:r>
            <a:endParaRPr/>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vert="horz" anchor="t" anchorCtr="1">
            <a:normAutofit/>
          </a:bodyPr>
          <a:lstStyle>
            <a:lvl1pPr marL="0" indent="0">
              <a:buNone/>
              <a:defRPr sz="1600"/>
            </a:lvl1pPr>
          </a:lstStyle>
          <a:p>
            <a:r>
              <a:rPr lang="fr-CA" smtClean="0"/>
              <a:t>Faire glisser l'image vers l'espace réservé ou cliquer sur l'icône pour l'ajouter</a:t>
            </a:r>
            <a:endParaRPr/>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vert="horz" anchor="t" anchorCtr="1">
            <a:normAutofit/>
          </a:bodyPr>
          <a:lstStyle>
            <a:lvl1pPr marL="0" indent="0">
              <a:buNone/>
              <a:defRPr sz="1600"/>
            </a:lvl1pPr>
          </a:lstStyle>
          <a:p>
            <a:r>
              <a:rPr lang="fr-CA" smtClean="0"/>
              <a:t>Faire glisser l'image vers l'espace réservé ou cliquer sur l'icône pour l'ajouter</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 images, 2 légende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spcBef>
                <a:spcPts val="6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D8CEFCEB-26F4-EB41-A907-55549782C756}" type="datetime1">
              <a:rPr lang="fr-CA" smtClean="0"/>
              <a:pPr/>
              <a:t>2015-05-11</a:t>
            </a:fld>
            <a:endParaRPr lang="fr-FR"/>
          </a:p>
        </p:txBody>
      </p:sp>
      <p:sp>
        <p:nvSpPr>
          <p:cNvPr id="6" name="Footer Placeholder 5"/>
          <p:cNvSpPr>
            <a:spLocks noGrp="1"/>
          </p:cNvSpPr>
          <p:nvPr>
            <p:ph type="ftr" sz="quarter" idx="11"/>
          </p:nvPr>
        </p:nvSpPr>
        <p:spPr/>
        <p:txBody>
          <a:bodyPr/>
          <a:lstStyle/>
          <a:p>
            <a:r>
              <a:rPr lang="fr-FR" smtClean="0"/>
              <a:t>(c) Jean-Pierre Mercier, 2015</a:t>
            </a:r>
            <a:endParaRPr lang="fr-FR"/>
          </a:p>
        </p:txBody>
      </p:sp>
      <p:sp>
        <p:nvSpPr>
          <p:cNvPr id="7" name="Slide Number Placeholder 6"/>
          <p:cNvSpPr>
            <a:spLocks noGrp="1"/>
          </p:cNvSpPr>
          <p:nvPr>
            <p:ph type="sldNum" sz="quarter" idx="12"/>
          </p:nvPr>
        </p:nvSpPr>
        <p:spPr/>
        <p:txBody>
          <a:bodyPr/>
          <a:lstStyle/>
          <a:p>
            <a:fld id="{1D5B7B8A-4B5F-A84A-94DF-4EFBA5BE4CB0}" type="slidenum">
              <a:rPr lang="fr-FR" smtClean="0"/>
              <a:pPr/>
              <a:t>‹N°›</a:t>
            </a:fld>
            <a:endParaRPr lang="fr-F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anchor="t" anchorCtr="1">
            <a:normAutofit/>
          </a:bodyPr>
          <a:lstStyle>
            <a:lvl1pPr marL="0" indent="0">
              <a:buNone/>
              <a:defRPr sz="1600"/>
            </a:lvl1pPr>
          </a:lstStyle>
          <a:p>
            <a:r>
              <a:rPr lang="fr-CA" smtClean="0"/>
              <a:t>Faire glisser l'image vers l'espace réservé ou cliquer sur l'icône pour l'ajouter</a:t>
            </a:r>
            <a:endParaRPr/>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anchor="b" anchorCtr="1">
            <a:normAutofit/>
            <a:scene3d>
              <a:camera prst="orthographicFront">
                <a:rot lat="0" lon="0" rev="10800000"/>
              </a:camera>
              <a:lightRig rig="threePt" dir="t"/>
            </a:scene3d>
          </a:bodyPr>
          <a:lstStyle>
            <a:lvl1pPr marL="0" indent="0">
              <a:buNone/>
              <a:defRPr sz="1600"/>
            </a:lvl1pPr>
          </a:lstStyle>
          <a:p>
            <a:r>
              <a:rPr lang="fr-CA" smtClean="0"/>
              <a:t>Faire glisser l'image vers l'espace réservé ou cliquer sur l'icône pour l'ajouter</a:t>
            </a:r>
            <a:endParaRPr/>
          </a:p>
        </p:txBody>
      </p:sp>
      <p:sp>
        <p:nvSpPr>
          <p:cNvPr id="17" name="Text Placeholder 3"/>
          <p:cNvSpPr>
            <a:spLocks noGrp="1"/>
          </p:cNvSpPr>
          <p:nvPr>
            <p:ph type="body" sz="half" idx="15"/>
          </p:nvPr>
        </p:nvSpPr>
        <p:spPr>
          <a:xfrm>
            <a:off x="5840505" y="4108759"/>
            <a:ext cx="2524126" cy="1998756"/>
          </a:xfrm>
        </p:spPr>
        <p:txBody>
          <a:bodyPr/>
          <a:lstStyle>
            <a:lvl1pPr marL="0" indent="0">
              <a:spcBef>
                <a:spcPts val="6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21" name="Text Placeholder 3"/>
          <p:cNvSpPr>
            <a:spLocks noGrp="1"/>
          </p:cNvSpPr>
          <p:nvPr>
            <p:ph type="body" sz="half" idx="16"/>
          </p:nvPr>
        </p:nvSpPr>
        <p:spPr>
          <a:xfrm>
            <a:off x="5840505" y="3442648"/>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22" name="Text Placeholder 3"/>
          <p:cNvSpPr>
            <a:spLocks noGrp="1"/>
          </p:cNvSpPr>
          <p:nvPr>
            <p:ph type="body" sz="half" idx="17"/>
          </p:nvPr>
        </p:nvSpPr>
        <p:spPr>
          <a:xfrm>
            <a:off x="5840505" y="443551"/>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images, 3 légende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spcBef>
                <a:spcPts val="3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353058B1-70C4-204A-9FBA-5B6729C92518}" type="datetime1">
              <a:rPr lang="fr-CA" smtClean="0"/>
              <a:pPr/>
              <a:t>2015-05-11</a:t>
            </a:fld>
            <a:endParaRPr lang="fr-FR"/>
          </a:p>
        </p:txBody>
      </p:sp>
      <p:sp>
        <p:nvSpPr>
          <p:cNvPr id="6" name="Footer Placeholder 5"/>
          <p:cNvSpPr>
            <a:spLocks noGrp="1"/>
          </p:cNvSpPr>
          <p:nvPr>
            <p:ph type="ftr" sz="quarter" idx="11"/>
          </p:nvPr>
        </p:nvSpPr>
        <p:spPr/>
        <p:txBody>
          <a:bodyPr/>
          <a:lstStyle/>
          <a:p>
            <a:r>
              <a:rPr lang="fr-FR" smtClean="0"/>
              <a:t>(c) Jean-Pierre Mercier, 2015</a:t>
            </a:r>
            <a:endParaRPr lang="fr-FR"/>
          </a:p>
        </p:txBody>
      </p:sp>
      <p:sp>
        <p:nvSpPr>
          <p:cNvPr id="7" name="Slide Number Placeholder 6"/>
          <p:cNvSpPr>
            <a:spLocks noGrp="1"/>
          </p:cNvSpPr>
          <p:nvPr>
            <p:ph type="sldNum" sz="quarter" idx="12"/>
          </p:nvPr>
        </p:nvSpPr>
        <p:spPr/>
        <p:txBody>
          <a:bodyPr/>
          <a:lstStyle/>
          <a:p>
            <a:fld id="{1D5B7B8A-4B5F-A84A-94DF-4EFBA5BE4CB0}" type="slidenum">
              <a:rPr lang="fr-FR" smtClean="0"/>
              <a:pPr/>
              <a:t>‹N°›</a:t>
            </a:fld>
            <a:endParaRPr lang="fr-F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anchor="t" anchorCtr="1">
            <a:normAutofit/>
          </a:bodyPr>
          <a:lstStyle>
            <a:lvl1pPr marL="0" indent="0">
              <a:buNone/>
              <a:defRPr sz="1600"/>
            </a:lvl1pPr>
          </a:lstStyle>
          <a:p>
            <a:r>
              <a:rPr lang="fr-CA" smtClean="0"/>
              <a:t>Faire glisser l'image vers l'espace réservé ou cliquer sur l'icône pour l'ajouter</a:t>
            </a:r>
            <a:endParaRPr/>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anchor="b" anchorCtr="1">
            <a:normAutofit/>
            <a:scene3d>
              <a:camera prst="orthographicFront">
                <a:rot lat="0" lon="0" rev="10800000"/>
              </a:camera>
              <a:lightRig rig="threePt" dir="t"/>
            </a:scene3d>
          </a:bodyPr>
          <a:lstStyle>
            <a:lvl1pPr marL="0" indent="0">
              <a:buNone/>
              <a:defRPr sz="1600"/>
            </a:lvl1pPr>
          </a:lstStyle>
          <a:p>
            <a:r>
              <a:rPr lang="fr-CA" smtClean="0"/>
              <a:t>Faire glisser l'image vers l'espace réservé ou cliquer sur l'icône pour l'ajouter</a:t>
            </a:r>
            <a:endParaRPr/>
          </a:p>
        </p:txBody>
      </p:sp>
      <p:sp>
        <p:nvSpPr>
          <p:cNvPr id="22" name="Text Placeholder 3"/>
          <p:cNvSpPr>
            <a:spLocks noGrp="1"/>
          </p:cNvSpPr>
          <p:nvPr>
            <p:ph type="body" sz="half" idx="17"/>
          </p:nvPr>
        </p:nvSpPr>
        <p:spPr>
          <a:xfrm>
            <a:off x="5840505" y="443551"/>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anchor="t" anchorCtr="1">
            <a:normAutofit/>
          </a:bodyPr>
          <a:lstStyle>
            <a:lvl1pPr marL="0" indent="0">
              <a:buNone/>
              <a:defRPr sz="1600"/>
            </a:lvl1pPr>
          </a:lstStyle>
          <a:p>
            <a:r>
              <a:rPr lang="fr-CA" smtClean="0"/>
              <a:t>Faire glisser l'image vers l'espace réservé ou cliquer sur l'icône pour l'ajouter</a:t>
            </a:r>
            <a:endParaRPr/>
          </a:p>
        </p:txBody>
      </p:sp>
      <p:sp>
        <p:nvSpPr>
          <p:cNvPr id="13" name="Text Placeholder 3"/>
          <p:cNvSpPr>
            <a:spLocks noGrp="1"/>
          </p:cNvSpPr>
          <p:nvPr>
            <p:ph type="body" sz="half" idx="19"/>
          </p:nvPr>
        </p:nvSpPr>
        <p:spPr>
          <a:xfrm>
            <a:off x="5840505" y="3133941"/>
            <a:ext cx="2524126" cy="989959"/>
          </a:xfrm>
        </p:spPr>
        <p:txBody>
          <a:bodyPr/>
          <a:lstStyle>
            <a:lvl1pPr marL="0" indent="0">
              <a:spcBef>
                <a:spcPts val="3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14" name="Text Placeholder 3"/>
          <p:cNvSpPr>
            <a:spLocks noGrp="1"/>
          </p:cNvSpPr>
          <p:nvPr>
            <p:ph type="body" sz="half" idx="20"/>
          </p:nvPr>
        </p:nvSpPr>
        <p:spPr>
          <a:xfrm>
            <a:off x="5840505" y="2452048"/>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16" name="Text Placeholder 3"/>
          <p:cNvSpPr>
            <a:spLocks noGrp="1"/>
          </p:cNvSpPr>
          <p:nvPr>
            <p:ph type="body" sz="half" idx="21"/>
          </p:nvPr>
        </p:nvSpPr>
        <p:spPr>
          <a:xfrm>
            <a:off x="5840505" y="5135813"/>
            <a:ext cx="2524126" cy="989959"/>
          </a:xfrm>
        </p:spPr>
        <p:txBody>
          <a:bodyPr/>
          <a:lstStyle>
            <a:lvl1pPr marL="0" indent="0">
              <a:spcBef>
                <a:spcPts val="3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18" name="Text Placeholder 3"/>
          <p:cNvSpPr>
            <a:spLocks noGrp="1"/>
          </p:cNvSpPr>
          <p:nvPr>
            <p:ph type="body" sz="half" idx="22"/>
          </p:nvPr>
        </p:nvSpPr>
        <p:spPr>
          <a:xfrm>
            <a:off x="5840505" y="4462815"/>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A" smtClean="0"/>
              <a:t>Cliquez et modifiez le titre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lvl5pPr>
              <a:defRPr/>
            </a:lvl5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Date Placeholder 3"/>
          <p:cNvSpPr>
            <a:spLocks noGrp="1"/>
          </p:cNvSpPr>
          <p:nvPr>
            <p:ph type="dt" sz="half" idx="10"/>
          </p:nvPr>
        </p:nvSpPr>
        <p:spPr/>
        <p:txBody>
          <a:bodyPr/>
          <a:lstStyle/>
          <a:p>
            <a:fld id="{D7BF9902-9BAE-4945-9836-0B09ACA70A7D}" type="datetime1">
              <a:rPr lang="fr-CA" smtClean="0"/>
              <a:pPr/>
              <a:t>2015-05-11</a:t>
            </a:fld>
            <a:endParaRPr lang="fr-FR"/>
          </a:p>
        </p:txBody>
      </p:sp>
      <p:sp>
        <p:nvSpPr>
          <p:cNvPr id="5" name="Footer Placeholder 4"/>
          <p:cNvSpPr>
            <a:spLocks noGrp="1"/>
          </p:cNvSpPr>
          <p:nvPr>
            <p:ph type="ftr" sz="quarter" idx="11"/>
          </p:nvPr>
        </p:nvSpPr>
        <p:spPr/>
        <p:txBody>
          <a:bodyPr/>
          <a:lstStyle/>
          <a:p>
            <a:r>
              <a:rPr lang="fr-FR" smtClean="0"/>
              <a:t>(c) Jean-Pierre Mercier, 2015</a:t>
            </a:r>
            <a:endParaRPr lang="fr-FR"/>
          </a:p>
        </p:txBody>
      </p:sp>
      <p:sp>
        <p:nvSpPr>
          <p:cNvPr id="6" name="Slide Number Placeholder 5"/>
          <p:cNvSpPr>
            <a:spLocks noGrp="1"/>
          </p:cNvSpPr>
          <p:nvPr>
            <p:ph type="sldNum" sz="quarter" idx="12"/>
          </p:nvPr>
        </p:nvSpPr>
        <p:spPr/>
        <p:txBody>
          <a:bodyPr/>
          <a:lstStyle/>
          <a:p>
            <a:fld id="{1D5B7B8A-4B5F-A84A-94DF-4EFBA5BE4CB0}"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A" smtClean="0"/>
              <a:t>Cliquez et modifiez le titre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lvl5pPr>
              <a:defRPr/>
            </a:lvl5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Date Placeholder 3"/>
          <p:cNvSpPr>
            <a:spLocks noGrp="1"/>
          </p:cNvSpPr>
          <p:nvPr>
            <p:ph type="dt" sz="half" idx="10"/>
          </p:nvPr>
        </p:nvSpPr>
        <p:spPr/>
        <p:txBody>
          <a:bodyPr/>
          <a:lstStyle/>
          <a:p>
            <a:fld id="{0F9D446A-C05E-F548-89D1-C9D7270141F8}" type="datetime1">
              <a:rPr lang="fr-CA" smtClean="0"/>
              <a:pPr/>
              <a:t>2015-05-11</a:t>
            </a:fld>
            <a:endParaRPr lang="fr-FR"/>
          </a:p>
        </p:txBody>
      </p:sp>
      <p:sp>
        <p:nvSpPr>
          <p:cNvPr id="5" name="Footer Placeholder 4"/>
          <p:cNvSpPr>
            <a:spLocks noGrp="1"/>
          </p:cNvSpPr>
          <p:nvPr>
            <p:ph type="ftr" sz="quarter" idx="11"/>
          </p:nvPr>
        </p:nvSpPr>
        <p:spPr/>
        <p:txBody>
          <a:bodyPr/>
          <a:lstStyle/>
          <a:p>
            <a:r>
              <a:rPr lang="fr-FR" smtClean="0"/>
              <a:t>(c) Jean-Pierre Mercier, 2015</a:t>
            </a:r>
            <a:endParaRPr lang="fr-FR"/>
          </a:p>
        </p:txBody>
      </p:sp>
      <p:sp>
        <p:nvSpPr>
          <p:cNvPr id="6" name="Slide Number Placeholder 5"/>
          <p:cNvSpPr>
            <a:spLocks noGrp="1"/>
          </p:cNvSpPr>
          <p:nvPr>
            <p:ph type="sldNum" sz="quarter" idx="12"/>
          </p:nvPr>
        </p:nvSpPr>
        <p:spPr/>
        <p:txBody>
          <a:bodyPr/>
          <a:lstStyle/>
          <a:p>
            <a:fld id="{1D5B7B8A-4B5F-A84A-94DF-4EFBA5BE4CB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a:p>
        </p:txBody>
      </p:sp>
      <p:sp>
        <p:nvSpPr>
          <p:cNvPr id="3" name="Content Placeholder 2"/>
          <p:cNvSpPr>
            <a:spLocks noGrp="1"/>
          </p:cNvSpPr>
          <p:nvPr>
            <p:ph idx="1"/>
          </p:nvPr>
        </p:nvSpPr>
        <p:spPr/>
        <p:txBody>
          <a:bodyPr>
            <a:normAutofit/>
          </a:bodyPr>
          <a:lstStyle>
            <a:lvl5pPr>
              <a:defRPr/>
            </a:lvl5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Date Placeholder 3"/>
          <p:cNvSpPr>
            <a:spLocks noGrp="1"/>
          </p:cNvSpPr>
          <p:nvPr>
            <p:ph type="dt" sz="half" idx="10"/>
          </p:nvPr>
        </p:nvSpPr>
        <p:spPr/>
        <p:txBody>
          <a:bodyPr/>
          <a:lstStyle/>
          <a:p>
            <a:fld id="{54415A5A-97A7-3748-B948-E8349A18D5B3}" type="datetime1">
              <a:rPr lang="fr-CA" smtClean="0"/>
              <a:pPr/>
              <a:t>2015-05-11</a:t>
            </a:fld>
            <a:endParaRPr lang="fr-FR"/>
          </a:p>
        </p:txBody>
      </p:sp>
      <p:sp>
        <p:nvSpPr>
          <p:cNvPr id="5" name="Footer Placeholder 4"/>
          <p:cNvSpPr>
            <a:spLocks noGrp="1"/>
          </p:cNvSpPr>
          <p:nvPr>
            <p:ph type="ftr" sz="quarter" idx="11"/>
          </p:nvPr>
        </p:nvSpPr>
        <p:spPr/>
        <p:txBody>
          <a:bodyPr/>
          <a:lstStyle/>
          <a:p>
            <a:r>
              <a:rPr lang="fr-FR" smtClean="0"/>
              <a:t>(c) Jean-Pierre Mercier, 2015</a:t>
            </a:r>
            <a:endParaRPr lang="fr-FR"/>
          </a:p>
        </p:txBody>
      </p:sp>
      <p:sp>
        <p:nvSpPr>
          <p:cNvPr id="6" name="Slide Number Placeholder 5"/>
          <p:cNvSpPr>
            <a:spLocks noGrp="1"/>
          </p:cNvSpPr>
          <p:nvPr>
            <p:ph type="sldNum" sz="quarter" idx="12"/>
          </p:nvPr>
        </p:nvSpPr>
        <p:spPr/>
        <p:txBody>
          <a:bodyPr/>
          <a:lstStyle/>
          <a:p>
            <a:fld id="{1D5B7B8A-4B5F-A84A-94DF-4EFBA5BE4CB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Diapositive de titre avec imag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833AEC1-3728-8440-8565-C962A5904668}" type="datetime1">
              <a:rPr lang="fr-CA" smtClean="0"/>
              <a:pPr/>
              <a:t>2015-05-11</a:t>
            </a:fld>
            <a:endParaRPr lang="fr-FR"/>
          </a:p>
        </p:txBody>
      </p:sp>
      <p:sp>
        <p:nvSpPr>
          <p:cNvPr id="5" name="Footer Placeholder 4"/>
          <p:cNvSpPr>
            <a:spLocks noGrp="1"/>
          </p:cNvSpPr>
          <p:nvPr>
            <p:ph type="ftr" sz="quarter" idx="11"/>
          </p:nvPr>
        </p:nvSpPr>
        <p:spPr/>
        <p:txBody>
          <a:bodyPr/>
          <a:lstStyle/>
          <a:p>
            <a:r>
              <a:rPr lang="fr-FR" smtClean="0"/>
              <a:t>(c) Jean-Pierre Mercier, 2015</a:t>
            </a:r>
            <a:endParaRPr lang="fr-FR"/>
          </a:p>
        </p:txBody>
      </p:sp>
      <p:sp>
        <p:nvSpPr>
          <p:cNvPr id="6" name="Slide Number Placeholder 5"/>
          <p:cNvSpPr>
            <a:spLocks noGrp="1"/>
          </p:cNvSpPr>
          <p:nvPr>
            <p:ph type="sldNum" sz="quarter" idx="12"/>
          </p:nvPr>
        </p:nvSpPr>
        <p:spPr>
          <a:xfrm>
            <a:off x="4267200" y="6356350"/>
            <a:ext cx="609600" cy="365125"/>
          </a:xfrm>
        </p:spPr>
        <p:txBody>
          <a:bodyPr/>
          <a:lstStyle>
            <a:lvl1pPr algn="ctr">
              <a:defRPr sz="900">
                <a:solidFill>
                  <a:schemeClr val="bg1">
                    <a:lumMod val="75000"/>
                  </a:schemeClr>
                </a:solidFill>
              </a:defRPr>
            </a:lvl1pPr>
          </a:lstStyle>
          <a:p>
            <a:fld id="{1D5B7B8A-4B5F-A84A-94DF-4EFBA5BE4CB0}" type="slidenum">
              <a:rPr lang="fr-FR" smtClean="0"/>
              <a:pPr/>
              <a:t>‹N°›</a:t>
            </a:fld>
            <a:endParaRPr lang="fr-FR"/>
          </a:p>
        </p:txBody>
      </p:sp>
      <p:sp>
        <p:nvSpPr>
          <p:cNvPr id="7" name="Round Same Side Corner Rectangle 6"/>
          <p:cNvSpPr/>
          <p:nvPr/>
        </p:nvSpPr>
        <p:spPr>
          <a:xfrm rot="16200000">
            <a:off x="1066801" y="1603786"/>
            <a:ext cx="3474720" cy="3474720"/>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a:lstStyle>
            <a:lvl1pPr marL="0" indent="0">
              <a:buNone/>
              <a:defRPr/>
            </a:lvl1pPr>
          </a:lstStyle>
          <a:p>
            <a:r>
              <a:rPr lang="fr-CA" smtClean="0"/>
              <a:t>Faire glisser l'image vers l'espace réservé ou cliquer sur l'icône pour l'ajouter</a:t>
            </a:r>
            <a:endParaRPr/>
          </a:p>
        </p:txBody>
      </p:sp>
      <p:grpSp>
        <p:nvGrpSpPr>
          <p:cNvPr id="8" name="Group 25"/>
          <p:cNvGrpSpPr>
            <a:grpSpLocks noChangeAspect="1"/>
          </p:cNvGrpSpPr>
          <p:nvPr/>
        </p:nvGrpSpPr>
        <p:grpSpPr>
          <a:xfrm>
            <a:off x="2071048" y="1842448"/>
            <a:ext cx="1466879" cy="1676400"/>
            <a:chOff x="1230573" y="1890215"/>
            <a:chExt cx="1444388" cy="1650696"/>
          </a:xfrm>
        </p:grpSpPr>
        <p:sp>
          <p:nvSpPr>
            <p:cNvPr id="27" name="Oval 26"/>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156447" y="3114115"/>
            <a:ext cx="3276600" cy="1162050"/>
          </a:xfrm>
        </p:spPr>
        <p:txBody>
          <a:bodyPr tIns="0" bIns="0" anchor="b" anchorCtr="0">
            <a:noAutofit/>
          </a:bodyPr>
          <a:lstStyle>
            <a:lvl1pPr algn="ctr">
              <a:lnSpc>
                <a:spcPts val="4000"/>
              </a:lnSpc>
              <a:defRPr sz="3600">
                <a:solidFill>
                  <a:schemeClr val="bg1"/>
                </a:solidFill>
              </a:defRPr>
            </a:lvl1pPr>
          </a:lstStyle>
          <a:p>
            <a:r>
              <a:rPr lang="fr-CA" smtClean="0"/>
              <a:t>Cliquez et modifiez le titre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Cliquez pour modifier le style des sous-titres du masque</a:t>
            </a:r>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En-tête de section">
    <p:spTree>
      <p:nvGrpSpPr>
        <p:cNvPr id="1" name=""/>
        <p:cNvGrpSpPr/>
        <p:nvPr/>
      </p:nvGrpSpPr>
      <p:grpSpPr>
        <a:xfrm>
          <a:off x="0" y="0"/>
          <a:ext cx="0" cy="0"/>
          <a:chOff x="0" y="0"/>
          <a:chExt cx="0" cy="0"/>
        </a:xfrm>
      </p:grpSpPr>
      <p:grpSp>
        <p:nvGrpSpPr>
          <p:cNvPr id="8" name="Group 16"/>
          <p:cNvGrpSpPr/>
          <p:nvPr/>
        </p:nvGrpSpPr>
        <p:grpSpPr>
          <a:xfrm>
            <a:off x="222912" y="1254456"/>
            <a:ext cx="7892388" cy="3918778"/>
            <a:chOff x="222912" y="1254456"/>
            <a:chExt cx="7892388" cy="3918778"/>
          </a:xfrm>
        </p:grpSpPr>
        <p:sp>
          <p:nvSpPr>
            <p:cNvPr id="7" name="Rounded Rectangle 6"/>
            <p:cNvSpPr/>
            <p:nvPr/>
          </p:nvSpPr>
          <p:spPr>
            <a:xfrm>
              <a:off x="1028700" y="1600200"/>
              <a:ext cx="7086600" cy="3474720"/>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9"/>
            <p:cNvGrpSpPr/>
            <p:nvPr/>
          </p:nvGrpSpPr>
          <p:grpSpPr>
            <a:xfrm>
              <a:off x="222912" y="1254456"/>
              <a:ext cx="3429000" cy="3918778"/>
              <a:chOff x="1230573" y="1890215"/>
              <a:chExt cx="1444388" cy="1650696"/>
            </a:xfrm>
          </p:grpSpPr>
          <p:sp>
            <p:nvSpPr>
              <p:cNvPr id="11" name="Oval 10"/>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a:xfrm>
            <a:off x="3724182" y="2021541"/>
            <a:ext cx="4200618" cy="1362075"/>
          </a:xfrm>
        </p:spPr>
        <p:txBody>
          <a:bodyPr vert="horz" lIns="91440" tIns="0" rIns="91440" bIns="0" rtlCol="0" anchor="b" anchorCtr="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A" smtClean="0"/>
              <a:t>Cliquez et modifiez le titre</a:t>
            </a:r>
            <a:endParaRPr/>
          </a:p>
        </p:txBody>
      </p:sp>
      <p:sp>
        <p:nvSpPr>
          <p:cNvPr id="3" name="Text Placeholder 2"/>
          <p:cNvSpPr>
            <a:spLocks noGrp="1"/>
          </p:cNvSpPr>
          <p:nvPr>
            <p:ph type="body" idx="1"/>
          </p:nvPr>
        </p:nvSpPr>
        <p:spPr>
          <a:xfrm>
            <a:off x="3321424" y="3388659"/>
            <a:ext cx="4603376" cy="1083328"/>
          </a:xfrm>
        </p:spPr>
        <p:txBody>
          <a:bodyPr vert="horz" lIns="91440" tIns="0" rIns="9144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A" smtClean="0"/>
              <a:t>Cliquez pour modifier les styles du texte du masque</a:t>
            </a:r>
          </a:p>
        </p:txBody>
      </p:sp>
      <p:sp>
        <p:nvSpPr>
          <p:cNvPr id="4" name="Date Placeholder 3"/>
          <p:cNvSpPr>
            <a:spLocks noGrp="1"/>
          </p:cNvSpPr>
          <p:nvPr>
            <p:ph type="dt" sz="half" idx="10"/>
          </p:nvPr>
        </p:nvSpPr>
        <p:spPr>
          <a:xfrm>
            <a:off x="6553200" y="6356350"/>
            <a:ext cx="2133600" cy="365125"/>
          </a:xfrm>
        </p:spPr>
        <p:txBody>
          <a:bodyPr/>
          <a:lstStyle/>
          <a:p>
            <a:fld id="{B3071626-B416-2848-8C92-E52CCCE3B52A}" type="datetime1">
              <a:rPr lang="fr-CA" smtClean="0"/>
              <a:pPr/>
              <a:t>2015-05-11</a:t>
            </a:fld>
            <a:endParaRPr lang="fr-FR"/>
          </a:p>
        </p:txBody>
      </p:sp>
      <p:sp>
        <p:nvSpPr>
          <p:cNvPr id="5" name="Footer Placeholder 4"/>
          <p:cNvSpPr>
            <a:spLocks noGrp="1"/>
          </p:cNvSpPr>
          <p:nvPr>
            <p:ph type="ftr" sz="quarter" idx="11"/>
          </p:nvPr>
        </p:nvSpPr>
        <p:spPr/>
        <p:txBody>
          <a:bodyPr/>
          <a:lstStyle/>
          <a:p>
            <a:r>
              <a:rPr lang="fr-FR" smtClean="0"/>
              <a:t>(c) Jean-Pierre Mercier, 2015</a:t>
            </a:r>
            <a:endParaRPr lang="fr-FR"/>
          </a:p>
        </p:txBody>
      </p:sp>
      <p:sp>
        <p:nvSpPr>
          <p:cNvPr id="6" name="Slide Number Placeholder 5"/>
          <p:cNvSpPr>
            <a:spLocks noGrp="1"/>
          </p:cNvSpPr>
          <p:nvPr>
            <p:ph type="sldNum" sz="quarter" idx="12"/>
          </p:nvPr>
        </p:nvSpPr>
        <p:spPr>
          <a:xfrm>
            <a:off x="4267200" y="6356350"/>
            <a:ext cx="609600" cy="365125"/>
          </a:xfrm>
        </p:spPr>
        <p:txBody>
          <a:bodyPr vert="horz" lIns="91440" tIns="45720" rIns="91440" bIns="45720" rtlCol="0" anchor="ctr"/>
          <a:lstStyle>
            <a:lvl1pPr marL="0" algn="ctr" defTabSz="914400" rtl="0" eaLnBrk="1" latinLnBrk="0" hangingPunct="1">
              <a:defRPr sz="900" b="1" kern="1200">
                <a:solidFill>
                  <a:schemeClr val="bg1">
                    <a:lumMod val="75000"/>
                  </a:schemeClr>
                </a:solidFill>
                <a:latin typeface="+mn-lt"/>
                <a:ea typeface="+mn-ea"/>
                <a:cs typeface="+mn-cs"/>
              </a:defRPr>
            </a:lvl1pPr>
          </a:lstStyle>
          <a:p>
            <a:fld id="{1D5B7B8A-4B5F-A84A-94DF-4EFBA5BE4CB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grpSp>
        <p:nvGrpSpPr>
          <p:cNvPr id="8" name="Group 13"/>
          <p:cNvGrpSpPr/>
          <p:nvPr/>
        </p:nvGrpSpPr>
        <p:grpSpPr>
          <a:xfrm>
            <a:off x="7418696" y="457200"/>
            <a:ext cx="914400" cy="914400"/>
            <a:chOff x="842682" y="2971800"/>
            <a:chExt cx="914400" cy="914400"/>
          </a:xfrm>
        </p:grpSpPr>
        <p:sp>
          <p:nvSpPr>
            <p:cNvPr id="15"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10"/>
            <p:cNvGrpSpPr>
              <a:grpSpLocks noChangeAspect="1"/>
            </p:cNvGrpSpPr>
            <p:nvPr/>
          </p:nvGrpSpPr>
          <p:grpSpPr>
            <a:xfrm>
              <a:off x="948372" y="3034353"/>
              <a:ext cx="700732" cy="800823"/>
              <a:chOff x="1230573" y="1890215"/>
              <a:chExt cx="1444388" cy="1650696"/>
            </a:xfrm>
          </p:grpSpPr>
          <p:sp>
            <p:nvSpPr>
              <p:cNvPr id="17" name="Oval 16"/>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a:xfrm>
            <a:off x="744070" y="224118"/>
            <a:ext cx="4800600" cy="886968"/>
          </a:xfrm>
        </p:spPr>
        <p:txBody>
          <a:bodyPr lIns="45720"/>
          <a:lstStyle/>
          <a:p>
            <a:r>
              <a:rPr lang="fr-CA" smtClean="0"/>
              <a:t>Cliquez et modifiez le titre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5" name="Date Placeholder 4"/>
          <p:cNvSpPr>
            <a:spLocks noGrp="1"/>
          </p:cNvSpPr>
          <p:nvPr>
            <p:ph type="dt" sz="half" idx="10"/>
          </p:nvPr>
        </p:nvSpPr>
        <p:spPr/>
        <p:txBody>
          <a:bodyPr/>
          <a:lstStyle/>
          <a:p>
            <a:fld id="{284E6CB9-FFDF-6E44-ABCB-BA920BF65CCE}" type="datetime1">
              <a:rPr lang="fr-CA" smtClean="0"/>
              <a:pPr/>
              <a:t>2015-05-11</a:t>
            </a:fld>
            <a:endParaRPr lang="fr-FR"/>
          </a:p>
        </p:txBody>
      </p:sp>
      <p:sp>
        <p:nvSpPr>
          <p:cNvPr id="6" name="Footer Placeholder 5"/>
          <p:cNvSpPr>
            <a:spLocks noGrp="1"/>
          </p:cNvSpPr>
          <p:nvPr>
            <p:ph type="ftr" sz="quarter" idx="11"/>
          </p:nvPr>
        </p:nvSpPr>
        <p:spPr/>
        <p:txBody>
          <a:bodyPr/>
          <a:lstStyle/>
          <a:p>
            <a:r>
              <a:rPr lang="fr-FR" smtClean="0"/>
              <a:t>(c) Jean-Pierre Mercier, 2015</a:t>
            </a:r>
            <a:endParaRPr lang="fr-FR"/>
          </a:p>
        </p:txBody>
      </p:sp>
      <p:sp>
        <p:nvSpPr>
          <p:cNvPr id="7" name="Slide Number Placeholder 6"/>
          <p:cNvSpPr>
            <a:spLocks noGrp="1"/>
          </p:cNvSpPr>
          <p:nvPr>
            <p:ph type="sldNum" sz="quarter" idx="12"/>
          </p:nvPr>
        </p:nvSpPr>
        <p:spPr>
          <a:xfrm>
            <a:off x="8321040" y="363071"/>
            <a:ext cx="609600" cy="365125"/>
          </a:xfrm>
        </p:spPr>
        <p:txBody>
          <a:bodyPr/>
          <a:lstStyle/>
          <a:p>
            <a:fld id="{1D5B7B8A-4B5F-A84A-94DF-4EFBA5BE4CB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740664" y="228600"/>
            <a:ext cx="4800600" cy="886968"/>
          </a:xfrm>
        </p:spPr>
        <p:txBody>
          <a:bodyPr vert="horz" lIns="45720" tIns="45720" rIns="91440" bIns="45720" rtlCol="0" anchor="b" anchorCtr="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A" smtClean="0"/>
              <a:t>Cliquez et modifiez le titre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7" name="Date Placeholder 6"/>
          <p:cNvSpPr>
            <a:spLocks noGrp="1"/>
          </p:cNvSpPr>
          <p:nvPr>
            <p:ph type="dt" sz="half" idx="10"/>
          </p:nvPr>
        </p:nvSpPr>
        <p:spPr/>
        <p:txBody>
          <a:bodyPr/>
          <a:lstStyle/>
          <a:p>
            <a:fld id="{3D9F4A77-7C23-E148-8C40-CE3D83080CFE}" type="datetime1">
              <a:rPr lang="fr-CA" smtClean="0"/>
              <a:pPr/>
              <a:t>2015-05-11</a:t>
            </a:fld>
            <a:endParaRPr lang="fr-FR"/>
          </a:p>
        </p:txBody>
      </p:sp>
      <p:sp>
        <p:nvSpPr>
          <p:cNvPr id="8" name="Footer Placeholder 7"/>
          <p:cNvSpPr>
            <a:spLocks noGrp="1"/>
          </p:cNvSpPr>
          <p:nvPr>
            <p:ph type="ftr" sz="quarter" idx="11"/>
          </p:nvPr>
        </p:nvSpPr>
        <p:spPr/>
        <p:txBody>
          <a:bodyPr/>
          <a:lstStyle/>
          <a:p>
            <a:r>
              <a:rPr lang="fr-FR" smtClean="0"/>
              <a:t>(c) Jean-Pierre Mercier, 2015</a:t>
            </a:r>
            <a:endParaRPr lang="fr-FR"/>
          </a:p>
        </p:txBody>
      </p:sp>
      <p:sp>
        <p:nvSpPr>
          <p:cNvPr id="9" name="Slide Number Placeholder 8"/>
          <p:cNvSpPr>
            <a:spLocks noGrp="1"/>
          </p:cNvSpPr>
          <p:nvPr>
            <p:ph type="sldNum" sz="quarter" idx="12"/>
          </p:nvPr>
        </p:nvSpPr>
        <p:spPr>
          <a:xfrm>
            <a:off x="8321729" y="365760"/>
            <a:ext cx="609600" cy="365125"/>
          </a:xfrm>
        </p:spPr>
        <p:txBody>
          <a:bodyPr vert="horz" lIns="91440" tIns="45720" rIns="91440" bIns="45720" rtlCol="0" anchor="ctr"/>
          <a:lstStyle>
            <a:lvl1pPr marL="0" algn="l" defTabSz="914400" rtl="0" eaLnBrk="1" latinLnBrk="0" hangingPunct="1">
              <a:defRPr sz="1800" b="1" kern="1200">
                <a:solidFill>
                  <a:schemeClr val="accent1"/>
                </a:solidFill>
                <a:latin typeface="+mn-lt"/>
                <a:ea typeface="+mn-ea"/>
                <a:cs typeface="+mn-cs"/>
              </a:defRPr>
            </a:lvl1pPr>
          </a:lstStyle>
          <a:p>
            <a:fld id="{1D5B7B8A-4B5F-A84A-94DF-4EFBA5BE4CB0}" type="slidenum">
              <a:rPr lang="fr-FR" smtClean="0"/>
              <a:pPr/>
              <a:t>‹N°›</a:t>
            </a:fld>
            <a:endParaRPr lang="fr-FR"/>
          </a:p>
        </p:txBody>
      </p:sp>
      <p:grpSp>
        <p:nvGrpSpPr>
          <p:cNvPr id="10" name="Group 15"/>
          <p:cNvGrpSpPr/>
          <p:nvPr/>
        </p:nvGrpSpPr>
        <p:grpSpPr>
          <a:xfrm>
            <a:off x="7418696" y="457200"/>
            <a:ext cx="914400" cy="914400"/>
            <a:chOff x="842682" y="2971800"/>
            <a:chExt cx="914400" cy="914400"/>
          </a:xfrm>
        </p:grpSpPr>
        <p:sp>
          <p:nvSpPr>
            <p:cNvPr id="17"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a:grpSpLocks noChangeAspect="1"/>
            </p:cNvGrpSpPr>
            <p:nvPr/>
          </p:nvGrpSpPr>
          <p:grpSpPr>
            <a:xfrm>
              <a:off x="948372" y="3034353"/>
              <a:ext cx="700732" cy="800823"/>
              <a:chOff x="1230573" y="1890215"/>
              <a:chExt cx="1444388" cy="1650696"/>
            </a:xfrm>
          </p:grpSpPr>
          <p:sp>
            <p:nvSpPr>
              <p:cNvPr id="19" name="Oval 18"/>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740664" y="228600"/>
            <a:ext cx="4800600" cy="886968"/>
          </a:xfrm>
        </p:spPr>
        <p:txBody>
          <a:bodyPr vert="horz" lIns="45720" tIns="45720" rIns="91440" bIns="45720" rtlCol="0" anchor="b" anchorCtr="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A" smtClean="0"/>
              <a:t>Cliquez et modifiez le titre</a:t>
            </a:r>
            <a:endParaRPr/>
          </a:p>
        </p:txBody>
      </p:sp>
      <p:sp>
        <p:nvSpPr>
          <p:cNvPr id="3" name="Date Placeholder 2"/>
          <p:cNvSpPr>
            <a:spLocks noGrp="1"/>
          </p:cNvSpPr>
          <p:nvPr>
            <p:ph type="dt" sz="half" idx="10"/>
          </p:nvPr>
        </p:nvSpPr>
        <p:spPr/>
        <p:txBody>
          <a:bodyPr/>
          <a:lstStyle/>
          <a:p>
            <a:fld id="{12F142E4-72FC-134D-B46B-75874D1A4B92}" type="datetime1">
              <a:rPr lang="fr-CA" smtClean="0"/>
              <a:pPr/>
              <a:t>2015-05-11</a:t>
            </a:fld>
            <a:endParaRPr lang="fr-FR"/>
          </a:p>
        </p:txBody>
      </p:sp>
      <p:sp>
        <p:nvSpPr>
          <p:cNvPr id="4" name="Footer Placeholder 3"/>
          <p:cNvSpPr>
            <a:spLocks noGrp="1"/>
          </p:cNvSpPr>
          <p:nvPr>
            <p:ph type="ftr" sz="quarter" idx="11"/>
          </p:nvPr>
        </p:nvSpPr>
        <p:spPr/>
        <p:txBody>
          <a:bodyPr/>
          <a:lstStyle/>
          <a:p>
            <a:r>
              <a:rPr lang="fr-FR" smtClean="0"/>
              <a:t>(c) Jean-Pierre Mercier, 2015</a:t>
            </a:r>
            <a:endParaRPr lang="fr-FR"/>
          </a:p>
        </p:txBody>
      </p:sp>
      <p:sp>
        <p:nvSpPr>
          <p:cNvPr id="5" name="Slide Number Placeholder 4"/>
          <p:cNvSpPr>
            <a:spLocks noGrp="1"/>
          </p:cNvSpPr>
          <p:nvPr>
            <p:ph type="sldNum" sz="quarter" idx="12"/>
          </p:nvPr>
        </p:nvSpPr>
        <p:spPr>
          <a:xfrm>
            <a:off x="8321040" y="365760"/>
            <a:ext cx="609600" cy="365125"/>
          </a:xfrm>
        </p:spPr>
        <p:txBody>
          <a:bodyPr/>
          <a:lstStyle/>
          <a:p>
            <a:fld id="{1D5B7B8A-4B5F-A84A-94DF-4EFBA5BE4CB0}" type="slidenum">
              <a:rPr lang="fr-FR" smtClean="0"/>
              <a:pPr/>
              <a:t>‹N°›</a:t>
            </a:fld>
            <a:endParaRPr lang="fr-FR"/>
          </a:p>
        </p:txBody>
      </p:sp>
      <p:grpSp>
        <p:nvGrpSpPr>
          <p:cNvPr id="6" name="Group 8"/>
          <p:cNvGrpSpPr/>
          <p:nvPr/>
        </p:nvGrpSpPr>
        <p:grpSpPr>
          <a:xfrm>
            <a:off x="7418696" y="457200"/>
            <a:ext cx="914400" cy="914400"/>
            <a:chOff x="842682" y="2971800"/>
            <a:chExt cx="914400" cy="914400"/>
          </a:xfrm>
        </p:grpSpPr>
        <p:sp>
          <p:nvSpPr>
            <p:cNvPr id="10"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10"/>
            <p:cNvGrpSpPr>
              <a:grpSpLocks noChangeAspect="1"/>
            </p:cNvGrpSpPr>
            <p:nvPr/>
          </p:nvGrpSpPr>
          <p:grpSpPr>
            <a:xfrm>
              <a:off x="948372" y="3034353"/>
              <a:ext cx="700732" cy="800823"/>
              <a:chOff x="1230573" y="1890215"/>
              <a:chExt cx="1444388" cy="1650696"/>
            </a:xfrm>
          </p:grpSpPr>
          <p:sp>
            <p:nvSpPr>
              <p:cNvPr id="12" name="Oval 11"/>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FB9A31-8128-0146-969D-706E98D5F596}" type="datetime1">
              <a:rPr lang="fr-CA" smtClean="0"/>
              <a:pPr/>
              <a:t>2015-05-11</a:t>
            </a:fld>
            <a:endParaRPr lang="fr-FR"/>
          </a:p>
        </p:txBody>
      </p:sp>
      <p:sp>
        <p:nvSpPr>
          <p:cNvPr id="3" name="Footer Placeholder 2"/>
          <p:cNvSpPr>
            <a:spLocks noGrp="1"/>
          </p:cNvSpPr>
          <p:nvPr>
            <p:ph type="ftr" sz="quarter" idx="11"/>
          </p:nvPr>
        </p:nvSpPr>
        <p:spPr/>
        <p:txBody>
          <a:bodyPr/>
          <a:lstStyle/>
          <a:p>
            <a:r>
              <a:rPr lang="fr-FR" smtClean="0"/>
              <a:t>(c) Jean-Pierre Mercier, 2015</a:t>
            </a:r>
            <a:endParaRPr lang="fr-FR"/>
          </a:p>
        </p:txBody>
      </p:sp>
      <p:sp>
        <p:nvSpPr>
          <p:cNvPr id="4" name="Slide Number Placeholder 3"/>
          <p:cNvSpPr>
            <a:spLocks noGrp="1"/>
          </p:cNvSpPr>
          <p:nvPr>
            <p:ph type="sldNum" sz="quarter" idx="12"/>
          </p:nvPr>
        </p:nvSpPr>
        <p:spPr>
          <a:xfrm>
            <a:off x="8321040" y="365760"/>
            <a:ext cx="609600" cy="365125"/>
          </a:xfrm>
        </p:spPr>
        <p:txBody>
          <a:bodyPr/>
          <a:lstStyle/>
          <a:p>
            <a:fld id="{1D5B7B8A-4B5F-A84A-94DF-4EFBA5BE4CB0}" type="slidenum">
              <a:rPr lang="fr-FR" smtClean="0"/>
              <a:pPr/>
              <a:t>‹N°›</a:t>
            </a:fld>
            <a:endParaRPr lang="fr-FR"/>
          </a:p>
        </p:txBody>
      </p:sp>
      <p:grpSp>
        <p:nvGrpSpPr>
          <p:cNvPr id="5" name="Group 7"/>
          <p:cNvGrpSpPr/>
          <p:nvPr/>
        </p:nvGrpSpPr>
        <p:grpSpPr>
          <a:xfrm>
            <a:off x="7418696" y="457200"/>
            <a:ext cx="914400" cy="914400"/>
            <a:chOff x="842682" y="2971800"/>
            <a:chExt cx="914400" cy="914400"/>
          </a:xfrm>
        </p:grpSpPr>
        <p:sp>
          <p:nvSpPr>
            <p:cNvPr id="9"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6" name="Group 10"/>
            <p:cNvGrpSpPr>
              <a:grpSpLocks noChangeAspect="1"/>
            </p:cNvGrpSpPr>
            <p:nvPr/>
          </p:nvGrpSpPr>
          <p:grpSpPr>
            <a:xfrm>
              <a:off x="948372" y="3034353"/>
              <a:ext cx="700732" cy="800823"/>
              <a:chOff x="1230573" y="1890215"/>
              <a:chExt cx="1444388" cy="1650696"/>
            </a:xfrm>
          </p:grpSpPr>
          <p:sp>
            <p:nvSpPr>
              <p:cNvPr id="11" name="Oval 10"/>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Oval 11"/>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nchor="b"/>
          <a:lstStyle>
            <a:lvl1pPr algn="l">
              <a:defRPr sz="2200" b="0"/>
            </a:lvl1pPr>
          </a:lstStyle>
          <a:p>
            <a:r>
              <a:rPr lang="fr-CA" smtClean="0"/>
              <a:t>Cliquez et modifiez le titre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596C62B0-287E-724E-A6F2-9555C29EC419}" type="datetime1">
              <a:rPr lang="fr-CA" smtClean="0"/>
              <a:pPr/>
              <a:t>2015-05-11</a:t>
            </a:fld>
            <a:endParaRPr lang="fr-FR"/>
          </a:p>
        </p:txBody>
      </p:sp>
      <p:sp>
        <p:nvSpPr>
          <p:cNvPr id="6" name="Footer Placeholder 5"/>
          <p:cNvSpPr>
            <a:spLocks noGrp="1"/>
          </p:cNvSpPr>
          <p:nvPr>
            <p:ph type="ftr" sz="quarter" idx="11"/>
          </p:nvPr>
        </p:nvSpPr>
        <p:spPr/>
        <p:txBody>
          <a:bodyPr/>
          <a:lstStyle/>
          <a:p>
            <a:r>
              <a:rPr lang="fr-FR" smtClean="0"/>
              <a:t>(c) Jean-Pierre Mercier, 2015</a:t>
            </a:r>
            <a:endParaRPr lang="fr-FR"/>
          </a:p>
        </p:txBody>
      </p:sp>
      <p:sp>
        <p:nvSpPr>
          <p:cNvPr id="7" name="Slide Number Placeholder 6"/>
          <p:cNvSpPr>
            <a:spLocks noGrp="1"/>
          </p:cNvSpPr>
          <p:nvPr>
            <p:ph type="sldNum" sz="quarter" idx="12"/>
          </p:nvPr>
        </p:nvSpPr>
        <p:spPr/>
        <p:txBody>
          <a:bodyPr/>
          <a:lstStyle/>
          <a:p>
            <a:fld id="{1D5B7B8A-4B5F-A84A-94DF-4EFBA5BE4CB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900" b="1">
                <a:solidFill>
                  <a:schemeClr val="bg1">
                    <a:lumMod val="75000"/>
                  </a:schemeClr>
                </a:solidFill>
              </a:defRPr>
            </a:lvl1pPr>
          </a:lstStyle>
          <a:p>
            <a:fld id="{73EC1317-B3D5-4A4A-9F75-6E6C85B97DDA}" type="datetime1">
              <a:rPr lang="fr-CA" smtClean="0"/>
              <a:pPr/>
              <a:t>2015-05-11</a:t>
            </a:fld>
            <a:endParaRPr lang="fr-FR"/>
          </a:p>
        </p:txBody>
      </p:sp>
      <p:sp>
        <p:nvSpPr>
          <p:cNvPr id="2" name="Title Placeholder 1"/>
          <p:cNvSpPr>
            <a:spLocks noGrp="1"/>
          </p:cNvSpPr>
          <p:nvPr>
            <p:ph type="title"/>
          </p:nvPr>
        </p:nvSpPr>
        <p:spPr>
          <a:xfrm>
            <a:off x="3429000" y="685800"/>
            <a:ext cx="4948238" cy="886968"/>
          </a:xfrm>
          <a:prstGeom prst="rect">
            <a:avLst/>
          </a:prstGeom>
        </p:spPr>
        <p:txBody>
          <a:bodyPr vert="horz" lIns="91440" tIns="45720" rIns="91440" bIns="45720" rtlCol="0" anchor="b" anchorCtr="0">
            <a:noAutofit/>
          </a:bodyPr>
          <a:lstStyle/>
          <a:p>
            <a:r>
              <a:rPr lang="fr-CA" smtClean="0"/>
              <a:t>Cliquez et modifiez le titre</a:t>
            </a:r>
            <a:endParaRPr/>
          </a:p>
        </p:txBody>
      </p:sp>
      <p:sp>
        <p:nvSpPr>
          <p:cNvPr id="3" name="Text Placeholder 2"/>
          <p:cNvSpPr>
            <a:spLocks noGrp="1"/>
          </p:cNvSpPr>
          <p:nvPr>
            <p:ph type="body" idx="1"/>
          </p:nvPr>
        </p:nvSpPr>
        <p:spPr>
          <a:xfrm>
            <a:off x="3429000" y="2020888"/>
            <a:ext cx="4946602" cy="4105275"/>
          </a:xfrm>
          <a:prstGeom prst="rect">
            <a:avLst/>
          </a:prstGeom>
        </p:spPr>
        <p:txBody>
          <a:bodyPr vert="horz" lIns="91440" tIns="45720" rIns="91440" bIns="45720" rtlCol="0">
            <a:normAutofit/>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a:defRPr sz="900" b="1">
                <a:solidFill>
                  <a:schemeClr val="bg1">
                    <a:lumMod val="75000"/>
                  </a:schemeClr>
                </a:solidFill>
              </a:defRPr>
            </a:lvl1pPr>
          </a:lstStyle>
          <a:p>
            <a:r>
              <a:rPr lang="fr-FR" smtClean="0"/>
              <a:t>(c) Jean-Pierre Mercier, 2015</a:t>
            </a:r>
            <a:endParaRPr lang="fr-FR"/>
          </a:p>
        </p:txBody>
      </p:sp>
      <p:sp>
        <p:nvSpPr>
          <p:cNvPr id="6" name="Slide Number Placeholder 5"/>
          <p:cNvSpPr>
            <a:spLocks noGrp="1"/>
          </p:cNvSpPr>
          <p:nvPr>
            <p:ph type="sldNum" sz="quarter" idx="4"/>
          </p:nvPr>
        </p:nvSpPr>
        <p:spPr>
          <a:xfrm>
            <a:off x="1752600" y="2877671"/>
            <a:ext cx="609600" cy="365125"/>
          </a:xfrm>
          <a:prstGeom prst="rect">
            <a:avLst/>
          </a:prstGeom>
        </p:spPr>
        <p:txBody>
          <a:bodyPr vert="horz" lIns="91440" tIns="45720" rIns="91440" bIns="45720" rtlCol="0" anchor="ctr"/>
          <a:lstStyle>
            <a:lvl1pPr algn="l">
              <a:defRPr sz="1800" b="1">
                <a:solidFill>
                  <a:schemeClr val="accent1"/>
                </a:solidFill>
              </a:defRPr>
            </a:lvl1pPr>
          </a:lstStyle>
          <a:p>
            <a:fld id="{1D5B7B8A-4B5F-A84A-94DF-4EFBA5BE4CB0}" type="slidenum">
              <a:rPr lang="fr-FR" smtClean="0"/>
              <a:pPr/>
              <a:t>‹N°›</a:t>
            </a:fld>
            <a:endParaRPr lang="fr-FR"/>
          </a:p>
        </p:txBody>
      </p:sp>
      <p:grpSp>
        <p:nvGrpSpPr>
          <p:cNvPr id="7" name="Group 18"/>
          <p:cNvGrpSpPr/>
          <p:nvPr/>
        </p:nvGrpSpPr>
        <p:grpSpPr>
          <a:xfrm>
            <a:off x="842682" y="2971800"/>
            <a:ext cx="914400" cy="914400"/>
            <a:chOff x="842682" y="2971800"/>
            <a:chExt cx="914400" cy="914400"/>
          </a:xfrm>
        </p:grpSpPr>
        <p:sp>
          <p:nvSpPr>
            <p:cNvPr id="8" name="Rounded Rectangle 7"/>
            <p:cNvSpPr/>
            <p:nvPr userDrawn="1"/>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10"/>
            <p:cNvGrpSpPr>
              <a:grpSpLocks noChangeAspect="1"/>
            </p:cNvGrpSpPr>
            <p:nvPr userDrawn="1"/>
          </p:nvGrpSpPr>
          <p:grpSpPr>
            <a:xfrm>
              <a:off x="948372" y="3034352"/>
              <a:ext cx="700732" cy="800822"/>
              <a:chOff x="1230573" y="1890215"/>
              <a:chExt cx="1444388" cy="1650696"/>
            </a:xfrm>
          </p:grpSpPr>
          <p:sp>
            <p:nvSpPr>
              <p:cNvPr id="12" name="Oval 11"/>
              <p:cNvSpPr/>
              <p:nvPr userDrawn="1"/>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userDrawn="1"/>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userDrawn="1"/>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userDrawn="1"/>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 id="2147483717" r:id="rId17"/>
  </p:sldLayoutIdLst>
  <p:hf sldNum="0" hdr="0" dt="0"/>
  <p:txStyles>
    <p:titleStyle>
      <a:lvl1pPr algn="l" defTabSz="914400" rtl="0" eaLnBrk="1" latinLnBrk="0" hangingPunct="1">
        <a:spcBef>
          <a:spcPct val="0"/>
        </a:spcBef>
        <a:buNone/>
        <a:defRPr sz="28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accent2"/>
        </a:buClr>
        <a:buSzPct val="130000"/>
        <a:buFont typeface="Wingdings" pitchFamily="2" charset="2"/>
        <a:buChar char="§"/>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accent2"/>
        </a:buClr>
        <a:buSzPct val="130000"/>
        <a:buFont typeface="Wingdings" pitchFamily="2" charset="2"/>
        <a:buChar char="§"/>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5pPr>
      <a:lvl6pPr marL="1377950" indent="-228600" algn="l" defTabSz="914400" rtl="0" eaLnBrk="1" latinLnBrk="0" hangingPunct="1">
        <a:spcBef>
          <a:spcPct val="20000"/>
        </a:spcBef>
        <a:buClr>
          <a:schemeClr val="accent2"/>
        </a:buClr>
        <a:buSzPct val="130000"/>
        <a:buFont typeface="Wingdings" pitchFamily="2" charset="2"/>
        <a:buChar char="§"/>
        <a:defRPr lang="en-US" sz="1800" kern="1200" dirty="0" smtClean="0">
          <a:solidFill>
            <a:schemeClr val="tx1">
              <a:lumMod val="75000"/>
              <a:lumOff val="25000"/>
            </a:schemeClr>
          </a:solidFill>
          <a:latin typeface="+mn-lt"/>
          <a:ea typeface="+mn-ea"/>
          <a:cs typeface="+mn-cs"/>
        </a:defRPr>
      </a:lvl6pPr>
      <a:lvl7pPr marL="1603375" indent="-228600" algn="l" defTabSz="914400" rtl="0" eaLnBrk="1" latinLnBrk="0" hangingPunct="1">
        <a:spcBef>
          <a:spcPct val="20000"/>
        </a:spcBef>
        <a:buClr>
          <a:schemeClr val="accent1"/>
        </a:buClr>
        <a:buSzPct val="130000"/>
        <a:buFont typeface="Wingdings" pitchFamily="2" charset="2"/>
        <a:buChar char="§"/>
        <a:defRPr lang="en-US" sz="1800" kern="1200" dirty="0" smtClean="0">
          <a:solidFill>
            <a:schemeClr val="tx1">
              <a:lumMod val="75000"/>
              <a:lumOff val="25000"/>
            </a:schemeClr>
          </a:solidFill>
          <a:latin typeface="+mn-lt"/>
          <a:ea typeface="+mn-ea"/>
          <a:cs typeface="+mn-cs"/>
        </a:defRPr>
      </a:lvl7pPr>
      <a:lvl8pPr marL="1828800" indent="-227013" algn="l" defTabSz="914400" rtl="0" eaLnBrk="1" latinLnBrk="0" hangingPunct="1">
        <a:spcBef>
          <a:spcPct val="20000"/>
        </a:spcBef>
        <a:buClr>
          <a:schemeClr val="accent2"/>
        </a:buClr>
        <a:buSzPct val="130000"/>
        <a:buFont typeface="Wingdings" pitchFamily="2" charset="2"/>
        <a:buChar char="§"/>
        <a:defRPr lang="en-US" sz="1800" kern="1200" dirty="0" smtClean="0">
          <a:solidFill>
            <a:schemeClr val="tx1">
              <a:lumMod val="75000"/>
              <a:lumOff val="25000"/>
            </a:schemeClr>
          </a:solidFill>
          <a:latin typeface="+mn-lt"/>
          <a:ea typeface="+mn-ea"/>
          <a:cs typeface="+mn-cs"/>
        </a:defRPr>
      </a:lvl8pPr>
      <a:lvl9pPr marL="2055813" indent="-227013" algn="l" defTabSz="914400" rtl="0" eaLnBrk="1" latinLnBrk="0" hangingPunct="1">
        <a:spcBef>
          <a:spcPct val="20000"/>
        </a:spcBef>
        <a:buClr>
          <a:schemeClr val="accent1"/>
        </a:buClr>
        <a:buSzPct val="130000"/>
        <a:buFont typeface="Wingdings" pitchFamily="2" charset="2"/>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16729" y="2225388"/>
            <a:ext cx="5808071" cy="875982"/>
          </a:xfrm>
        </p:spPr>
        <p:txBody>
          <a:bodyPr/>
          <a:lstStyle/>
          <a:p>
            <a:pPr>
              <a:lnSpc>
                <a:spcPct val="100000"/>
              </a:lnSpc>
            </a:pPr>
            <a:r>
              <a:rPr lang="fr-FR" sz="1800" dirty="0"/>
              <a:t>P</a:t>
            </a:r>
            <a:r>
              <a:rPr lang="fr-FR" sz="1800" dirty="0" smtClean="0"/>
              <a:t>ratiques </a:t>
            </a:r>
            <a:r>
              <a:rPr lang="fr-FR" sz="1800" dirty="0"/>
              <a:t>de </a:t>
            </a:r>
            <a:r>
              <a:rPr lang="fr-FR" sz="1800" dirty="0" smtClean="0"/>
              <a:t>l’écrit de </a:t>
            </a:r>
            <a:r>
              <a:rPr lang="fr-FR" sz="1800" dirty="0"/>
              <a:t>jeunes mères </a:t>
            </a:r>
            <a:r>
              <a:rPr lang="fr-FR" sz="1800" dirty="0" smtClean="0"/>
              <a:t>de Ma </a:t>
            </a:r>
            <a:r>
              <a:rPr lang="fr-FR" sz="1800" dirty="0"/>
              <a:t>place au soleil</a:t>
            </a:r>
          </a:p>
        </p:txBody>
      </p:sp>
      <p:sp>
        <p:nvSpPr>
          <p:cNvPr id="3" name="Espace réservé du texte 2"/>
          <p:cNvSpPr>
            <a:spLocks noGrp="1"/>
          </p:cNvSpPr>
          <p:nvPr>
            <p:ph type="body" idx="1"/>
          </p:nvPr>
        </p:nvSpPr>
        <p:spPr>
          <a:xfrm>
            <a:off x="2464091" y="3540636"/>
            <a:ext cx="5460710" cy="1387787"/>
          </a:xfrm>
        </p:spPr>
        <p:txBody>
          <a:bodyPr/>
          <a:lstStyle/>
          <a:p>
            <a:r>
              <a:rPr lang="fr-FR" dirty="0" smtClean="0"/>
              <a:t>AQIFGA</a:t>
            </a:r>
            <a:endParaRPr lang="fr-FR" dirty="0"/>
          </a:p>
          <a:p>
            <a:r>
              <a:rPr lang="fr-FR" dirty="0" smtClean="0"/>
              <a:t>1</a:t>
            </a:r>
            <a:r>
              <a:rPr lang="fr-FR" baseline="30000" dirty="0" smtClean="0"/>
              <a:t>er</a:t>
            </a:r>
            <a:r>
              <a:rPr lang="fr-FR" dirty="0" smtClean="0"/>
              <a:t> mai 2015</a:t>
            </a:r>
          </a:p>
          <a:p>
            <a:endParaRPr lang="fr-FR" dirty="0"/>
          </a:p>
          <a:p>
            <a:r>
              <a:rPr lang="fr-FR" dirty="0" smtClean="0"/>
              <a:t>Jean-Pierre Mercier</a:t>
            </a:r>
          </a:p>
          <a:p>
            <a:r>
              <a:rPr lang="fr-FR" dirty="0" smtClean="0"/>
              <a:t>membre étudiant du CÉRTA</a:t>
            </a:r>
            <a:endParaRPr lang="fr-FR" dirty="0"/>
          </a:p>
          <a:p>
            <a:endParaRPr lang="fr-FR" dirty="0"/>
          </a:p>
        </p:txBody>
      </p:sp>
      <p:pic>
        <p:nvPicPr>
          <p:cNvPr id="4" name="Image 3" descr="logo_petit.jp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312833" y="5136219"/>
            <a:ext cx="2743200" cy="307848"/>
          </a:xfrm>
          <a:prstGeom prst="rect">
            <a:avLst/>
          </a:prstGeom>
        </p:spPr>
      </p:pic>
      <p:pic>
        <p:nvPicPr>
          <p:cNvPr id="5" name="Image 4"/>
          <p:cNvPicPr>
            <a:picLocks noChangeAspect="1"/>
          </p:cNvPicPr>
          <p:nvPr/>
        </p:nvPicPr>
        <p:blipFill>
          <a:blip r:embed="rId4"/>
          <a:stretch>
            <a:fillRect/>
          </a:stretch>
        </p:blipFill>
        <p:spPr>
          <a:xfrm>
            <a:off x="5312833" y="5444067"/>
            <a:ext cx="2222500" cy="508000"/>
          </a:xfrm>
          <a:prstGeom prst="rect">
            <a:avLst/>
          </a:prstGeom>
        </p:spPr>
      </p:pic>
      <p:sp>
        <p:nvSpPr>
          <p:cNvPr id="6" name="Espace réservé du pied de page 5"/>
          <p:cNvSpPr>
            <a:spLocks noGrp="1"/>
          </p:cNvSpPr>
          <p:nvPr>
            <p:ph type="ftr" sz="quarter" idx="11"/>
          </p:nvPr>
        </p:nvSpPr>
        <p:spPr/>
        <p:txBody>
          <a:bodyPr/>
          <a:lstStyle/>
          <a:p>
            <a:r>
              <a:rPr lang="fr-FR" dirty="0" smtClean="0"/>
              <a:t>© Jean-Pierre Mercier, 2015</a:t>
            </a:r>
            <a:endParaRPr lang="fr-FR" dirty="0"/>
          </a:p>
        </p:txBody>
      </p:sp>
    </p:spTree>
    <p:extLst>
      <p:ext uri="{BB962C8B-B14F-4D97-AF65-F5344CB8AC3E}">
        <p14:creationId xmlns:p14="http://schemas.microsoft.com/office/powerpoint/2010/main" xmlns="" val="196334572"/>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5874" y="685800"/>
            <a:ext cx="6271364" cy="886968"/>
          </a:xfrm>
        </p:spPr>
        <p:txBody>
          <a:bodyPr/>
          <a:lstStyle/>
          <a:p>
            <a:r>
              <a:rPr lang="fr-FR" dirty="0" smtClean="0"/>
              <a:t>Méthodologie</a:t>
            </a:r>
            <a:endParaRPr lang="fr-FR" dirty="0"/>
          </a:p>
        </p:txBody>
      </p:sp>
      <p:sp>
        <p:nvSpPr>
          <p:cNvPr id="3" name="Espace réservé du contenu 2"/>
          <p:cNvSpPr>
            <a:spLocks noGrp="1"/>
          </p:cNvSpPr>
          <p:nvPr>
            <p:ph idx="1"/>
          </p:nvPr>
        </p:nvSpPr>
        <p:spPr>
          <a:xfrm>
            <a:off x="2105873" y="1726034"/>
            <a:ext cx="6909559" cy="4852435"/>
          </a:xfrm>
        </p:spPr>
        <p:txBody>
          <a:bodyPr>
            <a:normAutofit/>
          </a:bodyPr>
          <a:lstStyle/>
          <a:p>
            <a:r>
              <a:rPr lang="fr-FR" dirty="0" smtClean="0"/>
              <a:t>Analyse </a:t>
            </a:r>
            <a:r>
              <a:rPr lang="fr-FR" b="1" dirty="0" smtClean="0"/>
              <a:t>thématique</a:t>
            </a:r>
            <a:r>
              <a:rPr lang="fr-FR" dirty="0" smtClean="0"/>
              <a:t> (Paillé et </a:t>
            </a:r>
            <a:r>
              <a:rPr lang="fr-FR" dirty="0" err="1" smtClean="0"/>
              <a:t>Mucchielli</a:t>
            </a:r>
            <a:r>
              <a:rPr lang="fr-FR" dirty="0" smtClean="0"/>
              <a:t>, 2008), </a:t>
            </a:r>
            <a:r>
              <a:rPr lang="fr-FR" b="1" dirty="0" smtClean="0"/>
              <a:t>inductive et délibératoire </a:t>
            </a:r>
            <a:r>
              <a:rPr lang="fr-FR" dirty="0" smtClean="0"/>
              <a:t>(Savoie-</a:t>
            </a:r>
            <a:r>
              <a:rPr lang="fr-FR" dirty="0" err="1" smtClean="0"/>
              <a:t>Zajc</a:t>
            </a:r>
            <a:r>
              <a:rPr lang="fr-FR" dirty="0" smtClean="0"/>
              <a:t>, 2004)</a:t>
            </a:r>
          </a:p>
          <a:p>
            <a:pPr lvl="1"/>
            <a:endParaRPr lang="fr-FR" dirty="0" smtClean="0"/>
          </a:p>
          <a:p>
            <a:pPr lvl="1"/>
            <a:r>
              <a:rPr lang="fr-FR" dirty="0" smtClean="0"/>
              <a:t>pratiques de l’écrit analysées à partir des </a:t>
            </a:r>
            <a:r>
              <a:rPr lang="fr-FR" b="1" dirty="0" smtClean="0"/>
              <a:t>données synchroniques </a:t>
            </a:r>
            <a:r>
              <a:rPr lang="fr-FR" dirty="0" smtClean="0"/>
              <a:t>avec éclairage ponctuel de données référant à des périodes antérieures au retour en formation dans MPAS</a:t>
            </a:r>
            <a:endParaRPr lang="fr-FR" b="1" dirty="0" smtClean="0"/>
          </a:p>
          <a:p>
            <a:pPr lvl="1"/>
            <a:endParaRPr lang="fr-FR" dirty="0"/>
          </a:p>
          <a:p>
            <a:pPr lvl="1"/>
            <a:r>
              <a:rPr lang="fr-FR" dirty="0" smtClean="0"/>
              <a:t>temporalités analysées à partir d’un </a:t>
            </a:r>
            <a:r>
              <a:rPr lang="fr-FR" b="1" dirty="0" smtClean="0"/>
              <a:t>modèle </a:t>
            </a:r>
            <a:r>
              <a:rPr lang="fr-FR" b="1" dirty="0" err="1" smtClean="0"/>
              <a:t>polysynchronique</a:t>
            </a:r>
            <a:r>
              <a:rPr lang="fr-FR" b="1" dirty="0" smtClean="0"/>
              <a:t> </a:t>
            </a:r>
            <a:r>
              <a:rPr lang="fr-FR" dirty="0" smtClean="0"/>
              <a:t>en portant attention à l’aspect des temps verbaux</a:t>
            </a:r>
          </a:p>
          <a:p>
            <a:r>
              <a:rPr lang="fr-FR" dirty="0" smtClean="0"/>
              <a:t>Description des pratiques de l’écrit à partir du but des jeunes mères, repéré dans leur propos, ou de celui de l’institution auquel elles adhèrent.</a:t>
            </a:r>
            <a:endParaRPr lang="fr-FR" dirty="0"/>
          </a:p>
        </p:txBody>
      </p:sp>
      <p:sp>
        <p:nvSpPr>
          <p:cNvPr id="4" name="Espace réservé du pied de page 3"/>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1644168641"/>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465667" y="244501"/>
            <a:ext cx="8233833" cy="6319892"/>
          </a:xfrm>
          <a:prstGeom prst="roundRect">
            <a:avLst/>
          </a:prstGeom>
          <a:solidFill>
            <a:srgbClr val="FFFFFF"/>
          </a:solidFill>
          <a:ln w="19050" cmpd="sng">
            <a:solidFill>
              <a:srgbClr val="28AA09"/>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sz="1600"/>
          </a:p>
        </p:txBody>
      </p:sp>
      <p:sp>
        <p:nvSpPr>
          <p:cNvPr id="5" name="ZoneTexte 4"/>
          <p:cNvSpPr txBox="1"/>
          <p:nvPr/>
        </p:nvSpPr>
        <p:spPr>
          <a:xfrm>
            <a:off x="1098320" y="244501"/>
            <a:ext cx="6955750" cy="338554"/>
          </a:xfrm>
          <a:prstGeom prst="rect">
            <a:avLst/>
          </a:prstGeom>
          <a:noFill/>
          <a:ln>
            <a:noFill/>
          </a:ln>
        </p:spPr>
        <p:txBody>
          <a:bodyPr wrap="none" rtlCol="0">
            <a:spAutoFit/>
          </a:bodyPr>
          <a:lstStyle/>
          <a:p>
            <a:r>
              <a:rPr lang="fr-FR" sz="1600" dirty="0" smtClean="0"/>
              <a:t>Pratiques de l’écrit de jeunes mères participant à MPAS dans un CÉA</a:t>
            </a:r>
            <a:endParaRPr lang="fr-FR" sz="1600" dirty="0"/>
          </a:p>
        </p:txBody>
      </p:sp>
      <p:sp>
        <p:nvSpPr>
          <p:cNvPr id="7" name="Rectangle à coins arrondis 6"/>
          <p:cNvSpPr/>
          <p:nvPr/>
        </p:nvSpPr>
        <p:spPr>
          <a:xfrm>
            <a:off x="984250" y="2388223"/>
            <a:ext cx="7175500" cy="3844273"/>
          </a:xfrm>
          <a:prstGeom prst="roundRect">
            <a:avLst/>
          </a:prstGeom>
          <a:solidFill>
            <a:srgbClr val="FFFF00">
              <a:alpha val="50000"/>
            </a:srgb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600"/>
          </a:p>
        </p:txBody>
      </p:sp>
      <p:sp>
        <p:nvSpPr>
          <p:cNvPr id="39" name="Rectangle à coins arrondis 38"/>
          <p:cNvSpPr/>
          <p:nvPr/>
        </p:nvSpPr>
        <p:spPr>
          <a:xfrm>
            <a:off x="984250" y="613833"/>
            <a:ext cx="7175500" cy="1958935"/>
          </a:xfrm>
          <a:prstGeom prst="roundRect">
            <a:avLst/>
          </a:prstGeom>
          <a:solidFill>
            <a:srgbClr val="97ADFF">
              <a:alpha val="52000"/>
            </a:srgb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a:solidFill>
                  <a:srgbClr val="000000"/>
                </a:solidFill>
              </a:rPr>
              <a:t>Pratiques scolaires de </a:t>
            </a:r>
            <a:r>
              <a:rPr lang="fr-FR" sz="1600" dirty="0" smtClean="0">
                <a:solidFill>
                  <a:srgbClr val="000000"/>
                </a:solidFill>
              </a:rPr>
              <a:t>l’écrit</a:t>
            </a:r>
          </a:p>
          <a:p>
            <a:endParaRPr lang="fr-FR" sz="1600" dirty="0"/>
          </a:p>
          <a:p>
            <a:endParaRPr lang="fr-FR" sz="1600" dirty="0" smtClean="0"/>
          </a:p>
          <a:p>
            <a:endParaRPr lang="fr-FR" sz="1600" dirty="0"/>
          </a:p>
          <a:p>
            <a:endParaRPr lang="fr-FR" sz="1600" dirty="0" smtClean="0"/>
          </a:p>
          <a:p>
            <a:endParaRPr lang="fr-FR" sz="1600" dirty="0"/>
          </a:p>
          <a:p>
            <a:pPr algn="ctr"/>
            <a:endParaRPr lang="fr-FR" sz="1600" dirty="0"/>
          </a:p>
        </p:txBody>
      </p:sp>
      <p:sp>
        <p:nvSpPr>
          <p:cNvPr id="8" name="Rectangle à coins arrondis 7"/>
          <p:cNvSpPr/>
          <p:nvPr/>
        </p:nvSpPr>
        <p:spPr>
          <a:xfrm>
            <a:off x="1153590" y="994841"/>
            <a:ext cx="3249082" cy="1263115"/>
          </a:xfrm>
          <a:prstGeom prst="roundRect">
            <a:avLst/>
          </a:prstGeom>
          <a:solidFill>
            <a:srgbClr val="660066">
              <a:alpha val="29000"/>
            </a:srgb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t>Travail par modules</a:t>
            </a:r>
          </a:p>
          <a:p>
            <a:pPr algn="ctr"/>
            <a:endParaRPr lang="fr-FR" sz="1600" dirty="0"/>
          </a:p>
          <a:p>
            <a:pPr algn="ctr"/>
            <a:endParaRPr lang="fr-FR" sz="1600" dirty="0" smtClean="0"/>
          </a:p>
          <a:p>
            <a:pPr algn="ctr"/>
            <a:endParaRPr lang="fr-FR" sz="1600" dirty="0"/>
          </a:p>
        </p:txBody>
      </p:sp>
      <p:sp>
        <p:nvSpPr>
          <p:cNvPr id="10" name="Rectangle à coins arrondis 9"/>
          <p:cNvSpPr/>
          <p:nvPr/>
        </p:nvSpPr>
        <p:spPr>
          <a:xfrm>
            <a:off x="1308807" y="1403145"/>
            <a:ext cx="1415804" cy="709088"/>
          </a:xfrm>
          <a:prstGeom prst="roundRect">
            <a:avLst/>
          </a:prstGeom>
          <a:solidFill>
            <a:schemeClr val="bg1">
              <a:alpha val="88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rgbClr val="000000"/>
                </a:solidFill>
              </a:rPr>
              <a:t>Réalisations de modules</a:t>
            </a:r>
            <a:endParaRPr lang="fr-FR" sz="1600" dirty="0">
              <a:solidFill>
                <a:srgbClr val="000000"/>
              </a:solidFill>
            </a:endParaRPr>
          </a:p>
        </p:txBody>
      </p:sp>
      <p:sp>
        <p:nvSpPr>
          <p:cNvPr id="11" name="Rectangle à coins arrondis 10"/>
          <p:cNvSpPr/>
          <p:nvPr/>
        </p:nvSpPr>
        <p:spPr>
          <a:xfrm>
            <a:off x="2921942" y="1417648"/>
            <a:ext cx="1329512" cy="673097"/>
          </a:xfrm>
          <a:prstGeom prst="roundRect">
            <a:avLst/>
          </a:prstGeom>
          <a:solidFill>
            <a:schemeClr val="bg1">
              <a:alpha val="88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rgbClr val="000000"/>
                </a:solidFill>
              </a:rPr>
              <a:t>Évaluation</a:t>
            </a:r>
            <a:endParaRPr lang="fr-FR" sz="1600" dirty="0">
              <a:solidFill>
                <a:srgbClr val="000000"/>
              </a:solidFill>
            </a:endParaRPr>
          </a:p>
        </p:txBody>
      </p:sp>
      <p:sp>
        <p:nvSpPr>
          <p:cNvPr id="13" name="Rectangle à coins arrondis 12"/>
          <p:cNvSpPr/>
          <p:nvPr/>
        </p:nvSpPr>
        <p:spPr>
          <a:xfrm>
            <a:off x="4572595" y="1129342"/>
            <a:ext cx="1598083" cy="952500"/>
          </a:xfrm>
          <a:prstGeom prst="roundRect">
            <a:avLst/>
          </a:prstGeom>
          <a:solidFill>
            <a:srgbClr val="FFFFFF">
              <a:alpha val="83000"/>
            </a:srgb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Choix d’un métier</a:t>
            </a:r>
            <a:endParaRPr lang="fr-FR" sz="1600" dirty="0">
              <a:solidFill>
                <a:srgbClr val="000000"/>
              </a:solidFill>
            </a:endParaRPr>
          </a:p>
        </p:txBody>
      </p:sp>
      <p:sp>
        <p:nvSpPr>
          <p:cNvPr id="14" name="Rectangle à coins arrondis 13"/>
          <p:cNvSpPr/>
          <p:nvPr/>
        </p:nvSpPr>
        <p:spPr>
          <a:xfrm>
            <a:off x="6293521" y="1125113"/>
            <a:ext cx="1598083" cy="952500"/>
          </a:xfrm>
          <a:prstGeom prst="roundRect">
            <a:avLst/>
          </a:prstGeom>
          <a:solidFill>
            <a:srgbClr val="FFFFFF">
              <a:alpha val="83000"/>
            </a:srgb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Apprendre à vivre ensemble</a:t>
            </a:r>
            <a:endParaRPr lang="fr-FR" sz="1600" dirty="0">
              <a:solidFill>
                <a:srgbClr val="000000"/>
              </a:solidFill>
            </a:endParaRPr>
          </a:p>
        </p:txBody>
      </p:sp>
      <p:sp>
        <p:nvSpPr>
          <p:cNvPr id="15" name="Rectangle à coins arrondis 14"/>
          <p:cNvSpPr/>
          <p:nvPr/>
        </p:nvSpPr>
        <p:spPr>
          <a:xfrm>
            <a:off x="1206505" y="2985279"/>
            <a:ext cx="6752164" cy="1324173"/>
          </a:xfrm>
          <a:prstGeom prst="roundRect">
            <a:avLst/>
          </a:prstGeom>
          <a:solidFill>
            <a:srgbClr val="FFFFFF">
              <a:alpha val="42000"/>
            </a:srgb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sz="1600"/>
          </a:p>
        </p:txBody>
      </p:sp>
      <p:sp>
        <p:nvSpPr>
          <p:cNvPr id="19" name="ZoneTexte 18"/>
          <p:cNvSpPr txBox="1"/>
          <p:nvPr/>
        </p:nvSpPr>
        <p:spPr>
          <a:xfrm>
            <a:off x="2374418" y="2521293"/>
            <a:ext cx="4614665" cy="338554"/>
          </a:xfrm>
          <a:prstGeom prst="rect">
            <a:avLst/>
          </a:prstGeom>
          <a:noFill/>
        </p:spPr>
        <p:txBody>
          <a:bodyPr wrap="none" rtlCol="0">
            <a:spAutoFit/>
          </a:bodyPr>
          <a:lstStyle/>
          <a:p>
            <a:r>
              <a:rPr lang="fr-FR" sz="1600" dirty="0" smtClean="0"/>
              <a:t>Pratiques de l’écrit en appui à la vie courante</a:t>
            </a:r>
            <a:endParaRPr lang="fr-FR" sz="1600" dirty="0"/>
          </a:p>
        </p:txBody>
      </p:sp>
      <p:sp>
        <p:nvSpPr>
          <p:cNvPr id="35" name="Rectangle à coins arrondis 34"/>
          <p:cNvSpPr/>
          <p:nvPr/>
        </p:nvSpPr>
        <p:spPr>
          <a:xfrm>
            <a:off x="1153589" y="4051307"/>
            <a:ext cx="3640659" cy="1919252"/>
          </a:xfrm>
          <a:prstGeom prst="roundRect">
            <a:avLst/>
          </a:prstGeom>
          <a:solidFill>
            <a:srgbClr val="41B0C6">
              <a:alpha val="33000"/>
            </a:srgb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Autorégulation de l’affect</a:t>
            </a:r>
          </a:p>
          <a:p>
            <a:pPr algn="ctr"/>
            <a:endParaRPr lang="fr-FR" sz="1600" dirty="0">
              <a:solidFill>
                <a:schemeClr val="tx1"/>
              </a:solidFill>
            </a:endParaRPr>
          </a:p>
          <a:p>
            <a:pPr algn="ctr"/>
            <a:endParaRPr lang="fr-FR" sz="1600" dirty="0" smtClean="0">
              <a:solidFill>
                <a:schemeClr val="tx1"/>
              </a:solidFill>
            </a:endParaRPr>
          </a:p>
          <a:p>
            <a:pPr algn="ctr"/>
            <a:endParaRPr lang="fr-FR" sz="1600" dirty="0">
              <a:solidFill>
                <a:schemeClr val="tx1"/>
              </a:solidFill>
            </a:endParaRPr>
          </a:p>
          <a:p>
            <a:pPr algn="ctr"/>
            <a:endParaRPr lang="fr-FR" sz="1600" dirty="0" smtClean="0">
              <a:solidFill>
                <a:schemeClr val="tx1"/>
              </a:solidFill>
            </a:endParaRPr>
          </a:p>
          <a:p>
            <a:pPr algn="ctr"/>
            <a:endParaRPr lang="fr-FR" sz="1600" dirty="0">
              <a:solidFill>
                <a:schemeClr val="tx1"/>
              </a:solidFill>
            </a:endParaRPr>
          </a:p>
        </p:txBody>
      </p:sp>
      <p:sp>
        <p:nvSpPr>
          <p:cNvPr id="21" name="Rectangle à coins arrondis 20"/>
          <p:cNvSpPr/>
          <p:nvPr/>
        </p:nvSpPr>
        <p:spPr>
          <a:xfrm>
            <a:off x="2631191" y="5406068"/>
            <a:ext cx="920750" cy="376926"/>
          </a:xfrm>
          <a:prstGeom prst="roundRect">
            <a:avLst/>
          </a:prstGeom>
          <a:solidFill>
            <a:schemeClr val="bg1">
              <a:alpha val="41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Éveil</a:t>
            </a:r>
            <a:endParaRPr lang="fr-FR" sz="1600" dirty="0">
              <a:solidFill>
                <a:schemeClr val="tx1"/>
              </a:solidFill>
            </a:endParaRPr>
          </a:p>
        </p:txBody>
      </p:sp>
      <p:sp>
        <p:nvSpPr>
          <p:cNvPr id="22" name="ZoneTexte 21"/>
          <p:cNvSpPr txBox="1"/>
          <p:nvPr/>
        </p:nvSpPr>
        <p:spPr>
          <a:xfrm>
            <a:off x="3593732" y="2935332"/>
            <a:ext cx="2021908" cy="338554"/>
          </a:xfrm>
          <a:prstGeom prst="rect">
            <a:avLst/>
          </a:prstGeom>
          <a:noFill/>
        </p:spPr>
        <p:txBody>
          <a:bodyPr wrap="none" rtlCol="0">
            <a:spAutoFit/>
          </a:bodyPr>
          <a:lstStyle/>
          <a:p>
            <a:r>
              <a:rPr lang="fr-FR" sz="1600" dirty="0" smtClean="0"/>
              <a:t>Travail domestique</a:t>
            </a:r>
            <a:endParaRPr lang="fr-FR" sz="1600" dirty="0"/>
          </a:p>
        </p:txBody>
      </p:sp>
      <p:sp>
        <p:nvSpPr>
          <p:cNvPr id="25" name="Rectangle à coins arrondis 24"/>
          <p:cNvSpPr/>
          <p:nvPr/>
        </p:nvSpPr>
        <p:spPr>
          <a:xfrm>
            <a:off x="3195491" y="4862277"/>
            <a:ext cx="1304838" cy="413528"/>
          </a:xfrm>
          <a:prstGeom prst="roundRect">
            <a:avLst/>
          </a:prstGeom>
          <a:solidFill>
            <a:schemeClr val="bg1">
              <a:alpha val="41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Réconfort</a:t>
            </a:r>
            <a:endParaRPr lang="fr-FR" sz="1600" dirty="0">
              <a:solidFill>
                <a:schemeClr val="tx1"/>
              </a:solidFill>
            </a:endParaRPr>
          </a:p>
        </p:txBody>
      </p:sp>
      <p:sp>
        <p:nvSpPr>
          <p:cNvPr id="24" name="Rectangle à coins arrondis 23"/>
          <p:cNvSpPr/>
          <p:nvPr/>
        </p:nvSpPr>
        <p:spPr>
          <a:xfrm>
            <a:off x="1567560" y="4863290"/>
            <a:ext cx="1422914" cy="414975"/>
          </a:xfrm>
          <a:prstGeom prst="roundRect">
            <a:avLst/>
          </a:prstGeom>
          <a:solidFill>
            <a:schemeClr val="bg1">
              <a:alpha val="41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Apaisement</a:t>
            </a:r>
            <a:endParaRPr lang="fr-FR" sz="1600" dirty="0">
              <a:solidFill>
                <a:schemeClr val="tx1"/>
              </a:solidFill>
            </a:endParaRPr>
          </a:p>
        </p:txBody>
      </p:sp>
      <p:sp>
        <p:nvSpPr>
          <p:cNvPr id="36" name="Rectangle à coins arrondis 35"/>
          <p:cNvSpPr/>
          <p:nvPr/>
        </p:nvSpPr>
        <p:spPr>
          <a:xfrm>
            <a:off x="5012153" y="4207852"/>
            <a:ext cx="2802466" cy="1542175"/>
          </a:xfrm>
          <a:prstGeom prst="roundRect">
            <a:avLst/>
          </a:prstGeom>
          <a:solidFill>
            <a:srgbClr val="008000">
              <a:alpha val="33000"/>
            </a:srgb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rgbClr val="000000"/>
                </a:solidFill>
              </a:rPr>
              <a:t>Engagement</a:t>
            </a:r>
          </a:p>
          <a:p>
            <a:pPr algn="ctr"/>
            <a:endParaRPr lang="fr-FR" sz="1600" dirty="0">
              <a:solidFill>
                <a:srgbClr val="000000"/>
              </a:solidFill>
            </a:endParaRPr>
          </a:p>
          <a:p>
            <a:pPr algn="ctr"/>
            <a:endParaRPr lang="fr-FR" sz="1600" dirty="0" smtClean="0">
              <a:solidFill>
                <a:srgbClr val="000000"/>
              </a:solidFill>
            </a:endParaRPr>
          </a:p>
          <a:p>
            <a:pPr algn="ctr"/>
            <a:endParaRPr lang="fr-FR" sz="1600" dirty="0">
              <a:solidFill>
                <a:srgbClr val="000000"/>
              </a:solidFill>
            </a:endParaRPr>
          </a:p>
          <a:p>
            <a:pPr algn="ctr"/>
            <a:endParaRPr lang="fr-FR" sz="1600" dirty="0">
              <a:solidFill>
                <a:srgbClr val="000000"/>
              </a:solidFill>
            </a:endParaRPr>
          </a:p>
        </p:txBody>
      </p:sp>
      <p:sp>
        <p:nvSpPr>
          <p:cNvPr id="27" name="Rectangle à coins arrondis 26"/>
          <p:cNvSpPr/>
          <p:nvPr/>
        </p:nvSpPr>
        <p:spPr>
          <a:xfrm>
            <a:off x="5211104" y="4685702"/>
            <a:ext cx="1307708" cy="379942"/>
          </a:xfrm>
          <a:prstGeom prst="roundRect">
            <a:avLst/>
          </a:prstGeom>
          <a:solidFill>
            <a:schemeClr val="bg1">
              <a:alpha val="49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Inscription</a:t>
            </a:r>
            <a:endParaRPr lang="fr-FR" sz="1600" dirty="0">
              <a:solidFill>
                <a:schemeClr val="tx1"/>
              </a:solidFill>
            </a:endParaRPr>
          </a:p>
        </p:txBody>
      </p:sp>
      <p:sp>
        <p:nvSpPr>
          <p:cNvPr id="28" name="Rectangle à coins arrondis 27"/>
          <p:cNvSpPr/>
          <p:nvPr/>
        </p:nvSpPr>
        <p:spPr>
          <a:xfrm>
            <a:off x="6143943" y="5141634"/>
            <a:ext cx="1507693" cy="376240"/>
          </a:xfrm>
          <a:prstGeom prst="roundRect">
            <a:avLst/>
          </a:prstGeom>
          <a:solidFill>
            <a:schemeClr val="bg1">
              <a:alpha val="49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Participation</a:t>
            </a:r>
            <a:endParaRPr lang="fr-FR" sz="1600" dirty="0">
              <a:solidFill>
                <a:schemeClr val="tx1"/>
              </a:solidFill>
            </a:endParaRPr>
          </a:p>
        </p:txBody>
      </p:sp>
      <p:sp>
        <p:nvSpPr>
          <p:cNvPr id="37" name="Rectangle à coins arrondis 36"/>
          <p:cNvSpPr/>
          <p:nvPr/>
        </p:nvSpPr>
        <p:spPr>
          <a:xfrm>
            <a:off x="1449921" y="3389022"/>
            <a:ext cx="3630230" cy="780619"/>
          </a:xfrm>
          <a:prstGeom prst="roundRect">
            <a:avLst/>
          </a:prstGeom>
          <a:solidFill>
            <a:srgbClr val="FF6600">
              <a:alpha val="32000"/>
            </a:srgb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Soins</a:t>
            </a:r>
            <a:endParaRPr lang="fr-FR" sz="1600" dirty="0">
              <a:solidFill>
                <a:srgbClr val="000000"/>
              </a:solidFill>
            </a:endParaRPr>
          </a:p>
        </p:txBody>
      </p:sp>
      <p:sp>
        <p:nvSpPr>
          <p:cNvPr id="38" name="Rectangle à coins arrondis 37"/>
          <p:cNvSpPr/>
          <p:nvPr/>
        </p:nvSpPr>
        <p:spPr>
          <a:xfrm>
            <a:off x="4928180" y="3304664"/>
            <a:ext cx="2823052" cy="746643"/>
          </a:xfrm>
          <a:prstGeom prst="roundRect">
            <a:avLst/>
          </a:prstGeom>
          <a:solidFill>
            <a:srgbClr val="FF0000">
              <a:alpha val="29000"/>
            </a:srgb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Entretien</a:t>
            </a:r>
            <a:endParaRPr lang="fr-FR" sz="1600" dirty="0">
              <a:solidFill>
                <a:srgbClr val="000000"/>
              </a:solidFill>
            </a:endParaRPr>
          </a:p>
        </p:txBody>
      </p:sp>
      <p:sp>
        <p:nvSpPr>
          <p:cNvPr id="2" name="Espace réservé du pied de page 1"/>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480665814"/>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endParaRPr lang="fr-FR"/>
          </a:p>
        </p:txBody>
      </p:sp>
      <p:sp>
        <p:nvSpPr>
          <p:cNvPr id="5" name="Rectangle à coins arrondis 4"/>
          <p:cNvSpPr/>
          <p:nvPr/>
        </p:nvSpPr>
        <p:spPr>
          <a:xfrm>
            <a:off x="465667" y="244501"/>
            <a:ext cx="8233833" cy="6319892"/>
          </a:xfrm>
          <a:prstGeom prst="roundRect">
            <a:avLst/>
          </a:prstGeom>
          <a:solidFill>
            <a:srgbClr val="FFFFFF"/>
          </a:solidFill>
          <a:ln w="19050" cmpd="sng">
            <a:solidFill>
              <a:srgbClr val="28AA09"/>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sz="1600"/>
          </a:p>
        </p:txBody>
      </p:sp>
      <p:sp>
        <p:nvSpPr>
          <p:cNvPr id="6" name="ZoneTexte 5"/>
          <p:cNvSpPr txBox="1"/>
          <p:nvPr/>
        </p:nvSpPr>
        <p:spPr>
          <a:xfrm>
            <a:off x="1098320" y="244501"/>
            <a:ext cx="6955750" cy="338554"/>
          </a:xfrm>
          <a:prstGeom prst="rect">
            <a:avLst/>
          </a:prstGeom>
          <a:noFill/>
          <a:ln>
            <a:noFill/>
          </a:ln>
        </p:spPr>
        <p:txBody>
          <a:bodyPr wrap="none" rtlCol="0">
            <a:spAutoFit/>
          </a:bodyPr>
          <a:lstStyle/>
          <a:p>
            <a:r>
              <a:rPr lang="fr-FR" sz="1600" dirty="0" smtClean="0"/>
              <a:t>Pratiques de l’écrit de jeunes mères participant à MPAS dans un CÉA</a:t>
            </a:r>
            <a:endParaRPr lang="fr-FR" sz="1600" dirty="0"/>
          </a:p>
        </p:txBody>
      </p:sp>
      <p:sp>
        <p:nvSpPr>
          <p:cNvPr id="7" name="Rectangle à coins arrondis 6"/>
          <p:cNvSpPr/>
          <p:nvPr/>
        </p:nvSpPr>
        <p:spPr>
          <a:xfrm>
            <a:off x="984250" y="2388223"/>
            <a:ext cx="7175500" cy="3844273"/>
          </a:xfrm>
          <a:prstGeom prst="round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600"/>
          </a:p>
        </p:txBody>
      </p:sp>
      <p:sp>
        <p:nvSpPr>
          <p:cNvPr id="8" name="Rectangle à coins arrondis 7"/>
          <p:cNvSpPr/>
          <p:nvPr/>
        </p:nvSpPr>
        <p:spPr>
          <a:xfrm>
            <a:off x="984250" y="613833"/>
            <a:ext cx="7175500" cy="1958935"/>
          </a:xfrm>
          <a:prstGeom prst="roundRect">
            <a:avLst/>
          </a:prstGeom>
          <a:noFill/>
          <a:ln>
            <a:solidFill>
              <a:srgbClr val="749805"/>
            </a:solidFill>
          </a:ln>
          <a:scene3d>
            <a:camera prst="orthographicFront"/>
            <a:lightRig rig="threePt" dir="t"/>
          </a:scene3d>
          <a:sp3d>
            <a:bevelT/>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1600" dirty="0">
                <a:solidFill>
                  <a:srgbClr val="000000"/>
                </a:solidFill>
              </a:rPr>
              <a:t>Pratiques scolaires de </a:t>
            </a:r>
            <a:r>
              <a:rPr lang="fr-FR" sz="1600" dirty="0" smtClean="0">
                <a:solidFill>
                  <a:srgbClr val="000000"/>
                </a:solidFill>
              </a:rPr>
              <a:t>l’écrit</a:t>
            </a:r>
          </a:p>
          <a:p>
            <a:endParaRPr lang="fr-FR" sz="1600" dirty="0"/>
          </a:p>
          <a:p>
            <a:endParaRPr lang="fr-FR" sz="1600" dirty="0" smtClean="0"/>
          </a:p>
          <a:p>
            <a:endParaRPr lang="fr-FR" sz="1600" dirty="0"/>
          </a:p>
          <a:p>
            <a:endParaRPr lang="fr-FR" sz="1600" dirty="0" smtClean="0"/>
          </a:p>
          <a:p>
            <a:endParaRPr lang="fr-FR" sz="1600" dirty="0"/>
          </a:p>
          <a:p>
            <a:pPr algn="ctr"/>
            <a:endParaRPr lang="fr-FR" sz="1600" dirty="0"/>
          </a:p>
        </p:txBody>
      </p:sp>
      <p:sp>
        <p:nvSpPr>
          <p:cNvPr id="9" name="Rectangle à coins arrondis 8"/>
          <p:cNvSpPr/>
          <p:nvPr/>
        </p:nvSpPr>
        <p:spPr>
          <a:xfrm>
            <a:off x="1153590" y="994841"/>
            <a:ext cx="3249082" cy="1263115"/>
          </a:xfrm>
          <a:prstGeom prst="roundRect">
            <a:avLst/>
          </a:prstGeom>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t>Travail par modules</a:t>
            </a:r>
          </a:p>
          <a:p>
            <a:pPr algn="ctr"/>
            <a:endParaRPr lang="fr-FR" sz="1600" dirty="0"/>
          </a:p>
          <a:p>
            <a:pPr algn="ctr"/>
            <a:endParaRPr lang="fr-FR" sz="1600" dirty="0" smtClean="0"/>
          </a:p>
          <a:p>
            <a:pPr algn="ctr"/>
            <a:endParaRPr lang="fr-FR" sz="1600" dirty="0"/>
          </a:p>
        </p:txBody>
      </p:sp>
      <p:sp>
        <p:nvSpPr>
          <p:cNvPr id="10" name="Rectangle à coins arrondis 9"/>
          <p:cNvSpPr/>
          <p:nvPr/>
        </p:nvSpPr>
        <p:spPr>
          <a:xfrm>
            <a:off x="1308807" y="1403145"/>
            <a:ext cx="1415804" cy="709088"/>
          </a:xfrm>
          <a:prstGeom prst="roundRect">
            <a:avLst/>
          </a:prstGeom>
          <a:solidFill>
            <a:schemeClr val="accent3"/>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rgbClr val="000000"/>
                </a:solidFill>
              </a:rPr>
              <a:t>Réalisations de modules</a:t>
            </a:r>
            <a:endParaRPr lang="fr-FR" sz="1600" dirty="0">
              <a:solidFill>
                <a:srgbClr val="000000"/>
              </a:solidFill>
            </a:endParaRPr>
          </a:p>
        </p:txBody>
      </p:sp>
      <p:sp>
        <p:nvSpPr>
          <p:cNvPr id="11" name="Rectangle à coins arrondis 10"/>
          <p:cNvSpPr/>
          <p:nvPr/>
        </p:nvSpPr>
        <p:spPr>
          <a:xfrm>
            <a:off x="2921942" y="1417648"/>
            <a:ext cx="1329512" cy="673097"/>
          </a:xfrm>
          <a:prstGeom prst="roundRect">
            <a:avLst/>
          </a:prstGeom>
          <a:solidFill>
            <a:schemeClr val="accent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rgbClr val="000000"/>
                </a:solidFill>
              </a:rPr>
              <a:t>Évaluation</a:t>
            </a:r>
            <a:endParaRPr lang="fr-FR" sz="1600" dirty="0">
              <a:solidFill>
                <a:srgbClr val="000000"/>
              </a:solidFill>
            </a:endParaRPr>
          </a:p>
        </p:txBody>
      </p:sp>
      <p:sp>
        <p:nvSpPr>
          <p:cNvPr id="12" name="Rectangle à coins arrondis 11"/>
          <p:cNvSpPr/>
          <p:nvPr/>
        </p:nvSpPr>
        <p:spPr>
          <a:xfrm>
            <a:off x="4572595" y="1129342"/>
            <a:ext cx="1598083" cy="952500"/>
          </a:xfrm>
          <a:prstGeom prst="roundRect">
            <a:avLst/>
          </a:prstGeom>
          <a:solidFill>
            <a:schemeClr val="accent2"/>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Choix d’un métier</a:t>
            </a:r>
            <a:endParaRPr lang="fr-FR" sz="1600" dirty="0">
              <a:solidFill>
                <a:srgbClr val="000000"/>
              </a:solidFill>
            </a:endParaRPr>
          </a:p>
        </p:txBody>
      </p:sp>
      <p:sp>
        <p:nvSpPr>
          <p:cNvPr id="13" name="Rectangle à coins arrondis 12"/>
          <p:cNvSpPr/>
          <p:nvPr/>
        </p:nvSpPr>
        <p:spPr>
          <a:xfrm>
            <a:off x="6293521" y="1125113"/>
            <a:ext cx="1598083" cy="952500"/>
          </a:xfrm>
          <a:prstGeom prst="roundRect">
            <a:avLst/>
          </a:prstGeom>
          <a:solidFill>
            <a:schemeClr val="accent2"/>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Apprendre à vivre ensemble</a:t>
            </a:r>
            <a:endParaRPr lang="fr-FR" sz="1600" dirty="0">
              <a:solidFill>
                <a:srgbClr val="000000"/>
              </a:solidFill>
            </a:endParaRPr>
          </a:p>
        </p:txBody>
      </p:sp>
      <p:sp>
        <p:nvSpPr>
          <p:cNvPr id="14" name="Rectangle à coins arrondis 13"/>
          <p:cNvSpPr/>
          <p:nvPr/>
        </p:nvSpPr>
        <p:spPr>
          <a:xfrm>
            <a:off x="1206505" y="2985279"/>
            <a:ext cx="6752164" cy="1324173"/>
          </a:xfrm>
          <a:prstGeom prst="roundRect">
            <a:avLst/>
          </a:prstGeom>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sz="1600"/>
          </a:p>
        </p:txBody>
      </p:sp>
      <p:sp>
        <p:nvSpPr>
          <p:cNvPr id="15" name="ZoneTexte 14"/>
          <p:cNvSpPr txBox="1"/>
          <p:nvPr/>
        </p:nvSpPr>
        <p:spPr>
          <a:xfrm>
            <a:off x="2374418" y="2521293"/>
            <a:ext cx="4614665" cy="338554"/>
          </a:xfrm>
          <a:prstGeom prst="rect">
            <a:avLst/>
          </a:prstGeom>
          <a:noFill/>
        </p:spPr>
        <p:txBody>
          <a:bodyPr wrap="none" rtlCol="0">
            <a:spAutoFit/>
          </a:bodyPr>
          <a:lstStyle/>
          <a:p>
            <a:r>
              <a:rPr lang="fr-FR" sz="1600" dirty="0" smtClean="0"/>
              <a:t>Pratiques de l’écrit en appui à la vie courante</a:t>
            </a:r>
            <a:endParaRPr lang="fr-FR" sz="1600" dirty="0"/>
          </a:p>
        </p:txBody>
      </p:sp>
      <p:sp>
        <p:nvSpPr>
          <p:cNvPr id="16" name="Rectangle à coins arrondis 15"/>
          <p:cNvSpPr/>
          <p:nvPr/>
        </p:nvSpPr>
        <p:spPr>
          <a:xfrm>
            <a:off x="1153589" y="4051307"/>
            <a:ext cx="3640659" cy="1919252"/>
          </a:xfrm>
          <a:prstGeom prst="round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Autorégulation de l’affect</a:t>
            </a:r>
          </a:p>
          <a:p>
            <a:pPr algn="ctr"/>
            <a:endParaRPr lang="fr-FR" sz="1600" dirty="0">
              <a:solidFill>
                <a:schemeClr val="tx1"/>
              </a:solidFill>
            </a:endParaRPr>
          </a:p>
          <a:p>
            <a:pPr algn="ctr"/>
            <a:endParaRPr lang="fr-FR" sz="1600" dirty="0" smtClean="0">
              <a:solidFill>
                <a:schemeClr val="tx1"/>
              </a:solidFill>
            </a:endParaRPr>
          </a:p>
          <a:p>
            <a:pPr algn="ctr"/>
            <a:endParaRPr lang="fr-FR" sz="1600" dirty="0">
              <a:solidFill>
                <a:schemeClr val="tx1"/>
              </a:solidFill>
            </a:endParaRPr>
          </a:p>
          <a:p>
            <a:pPr algn="ctr"/>
            <a:endParaRPr lang="fr-FR" sz="1600" dirty="0" smtClean="0">
              <a:solidFill>
                <a:schemeClr val="tx1"/>
              </a:solidFill>
            </a:endParaRPr>
          </a:p>
          <a:p>
            <a:pPr algn="ctr"/>
            <a:endParaRPr lang="fr-FR" sz="1600" dirty="0">
              <a:solidFill>
                <a:schemeClr val="tx1"/>
              </a:solidFill>
            </a:endParaRPr>
          </a:p>
        </p:txBody>
      </p:sp>
      <p:sp>
        <p:nvSpPr>
          <p:cNvPr id="18" name="ZoneTexte 17"/>
          <p:cNvSpPr txBox="1"/>
          <p:nvPr/>
        </p:nvSpPr>
        <p:spPr>
          <a:xfrm>
            <a:off x="3593732" y="2935332"/>
            <a:ext cx="2021908" cy="338554"/>
          </a:xfrm>
          <a:prstGeom prst="rect">
            <a:avLst/>
          </a:prstGeom>
          <a:noFill/>
        </p:spPr>
        <p:txBody>
          <a:bodyPr wrap="none" rtlCol="0">
            <a:spAutoFit/>
          </a:bodyPr>
          <a:lstStyle/>
          <a:p>
            <a:r>
              <a:rPr lang="fr-FR" sz="1600" dirty="0" smtClean="0"/>
              <a:t>Travail domestique</a:t>
            </a:r>
            <a:endParaRPr lang="fr-FR" sz="1600" dirty="0"/>
          </a:p>
        </p:txBody>
      </p:sp>
      <p:sp>
        <p:nvSpPr>
          <p:cNvPr id="21" name="Rectangle à coins arrondis 20"/>
          <p:cNvSpPr/>
          <p:nvPr/>
        </p:nvSpPr>
        <p:spPr>
          <a:xfrm>
            <a:off x="5012153" y="4207852"/>
            <a:ext cx="2802466" cy="1542175"/>
          </a:xfrm>
          <a:prstGeom prst="round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rgbClr val="000000"/>
                </a:solidFill>
              </a:rPr>
              <a:t>Engagement</a:t>
            </a:r>
          </a:p>
          <a:p>
            <a:pPr algn="ctr"/>
            <a:endParaRPr lang="fr-FR" sz="1600" dirty="0">
              <a:solidFill>
                <a:srgbClr val="000000"/>
              </a:solidFill>
            </a:endParaRPr>
          </a:p>
          <a:p>
            <a:pPr algn="ctr"/>
            <a:endParaRPr lang="fr-FR" sz="1600" dirty="0" smtClean="0">
              <a:solidFill>
                <a:srgbClr val="000000"/>
              </a:solidFill>
            </a:endParaRPr>
          </a:p>
          <a:p>
            <a:pPr algn="ctr"/>
            <a:endParaRPr lang="fr-FR" sz="1600" dirty="0">
              <a:solidFill>
                <a:srgbClr val="000000"/>
              </a:solidFill>
            </a:endParaRPr>
          </a:p>
          <a:p>
            <a:pPr algn="ctr"/>
            <a:endParaRPr lang="fr-FR" sz="1600" dirty="0">
              <a:solidFill>
                <a:srgbClr val="000000"/>
              </a:solidFill>
            </a:endParaRPr>
          </a:p>
        </p:txBody>
      </p:sp>
      <p:sp>
        <p:nvSpPr>
          <p:cNvPr id="26" name="Rectangle à coins arrondis 25"/>
          <p:cNvSpPr/>
          <p:nvPr/>
        </p:nvSpPr>
        <p:spPr>
          <a:xfrm>
            <a:off x="1449921" y="3389022"/>
            <a:ext cx="3630230" cy="780619"/>
          </a:xfrm>
          <a:prstGeom prst="roundRect">
            <a:avLst/>
          </a:prstGeom>
          <a:solidFill>
            <a:srgbClr val="BACC82"/>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Soins</a:t>
            </a:r>
            <a:endParaRPr lang="fr-FR" sz="1600" dirty="0">
              <a:solidFill>
                <a:srgbClr val="000000"/>
              </a:solidFill>
            </a:endParaRPr>
          </a:p>
        </p:txBody>
      </p:sp>
      <p:sp>
        <p:nvSpPr>
          <p:cNvPr id="27" name="Rectangle à coins arrondis 26"/>
          <p:cNvSpPr/>
          <p:nvPr/>
        </p:nvSpPr>
        <p:spPr>
          <a:xfrm>
            <a:off x="4928180" y="3304664"/>
            <a:ext cx="2823052" cy="746643"/>
          </a:xfrm>
          <a:prstGeom prst="roundRect">
            <a:avLst/>
          </a:prstGeom>
          <a:solidFill>
            <a:schemeClr val="accent3"/>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Entretien</a:t>
            </a:r>
            <a:endParaRPr lang="fr-FR" sz="1600" dirty="0">
              <a:solidFill>
                <a:srgbClr val="000000"/>
              </a:solidFill>
            </a:endParaRPr>
          </a:p>
        </p:txBody>
      </p:sp>
      <p:sp>
        <p:nvSpPr>
          <p:cNvPr id="28" name="Rectangle à coins arrondis 27"/>
          <p:cNvSpPr/>
          <p:nvPr/>
        </p:nvSpPr>
        <p:spPr>
          <a:xfrm>
            <a:off x="2631191" y="5406068"/>
            <a:ext cx="920750" cy="376926"/>
          </a:xfrm>
          <a:prstGeom prst="roundRect">
            <a:avLst/>
          </a:prstGeom>
          <a:solidFill>
            <a:srgbClr val="BACC8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Éveil</a:t>
            </a:r>
            <a:endParaRPr lang="fr-FR" sz="1600" dirty="0">
              <a:solidFill>
                <a:schemeClr val="tx1"/>
              </a:solidFill>
            </a:endParaRPr>
          </a:p>
        </p:txBody>
      </p:sp>
      <p:sp>
        <p:nvSpPr>
          <p:cNvPr id="29" name="Rectangle à coins arrondis 28"/>
          <p:cNvSpPr/>
          <p:nvPr/>
        </p:nvSpPr>
        <p:spPr>
          <a:xfrm>
            <a:off x="3195491" y="4862277"/>
            <a:ext cx="1304838" cy="413528"/>
          </a:xfrm>
          <a:prstGeom prst="roundRect">
            <a:avLst/>
          </a:prstGeom>
          <a:solidFill>
            <a:srgbClr val="BACC8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Réconfort</a:t>
            </a:r>
            <a:endParaRPr lang="fr-FR" sz="1600" dirty="0">
              <a:solidFill>
                <a:schemeClr val="tx1"/>
              </a:solidFill>
            </a:endParaRPr>
          </a:p>
        </p:txBody>
      </p:sp>
      <p:sp>
        <p:nvSpPr>
          <p:cNvPr id="30" name="Rectangle à coins arrondis 29"/>
          <p:cNvSpPr/>
          <p:nvPr/>
        </p:nvSpPr>
        <p:spPr>
          <a:xfrm>
            <a:off x="1567560" y="4863290"/>
            <a:ext cx="1422914" cy="414975"/>
          </a:xfrm>
          <a:prstGeom prst="roundRect">
            <a:avLst/>
          </a:prstGeom>
          <a:solidFill>
            <a:srgbClr val="BACC8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Apaisement</a:t>
            </a:r>
            <a:endParaRPr lang="fr-FR" sz="1600" dirty="0">
              <a:solidFill>
                <a:schemeClr val="tx1"/>
              </a:solidFill>
            </a:endParaRPr>
          </a:p>
        </p:txBody>
      </p:sp>
      <p:sp>
        <p:nvSpPr>
          <p:cNvPr id="31" name="Rectangle à coins arrondis 30"/>
          <p:cNvSpPr/>
          <p:nvPr/>
        </p:nvSpPr>
        <p:spPr>
          <a:xfrm>
            <a:off x="5211104" y="4685702"/>
            <a:ext cx="1307708" cy="379942"/>
          </a:xfrm>
          <a:prstGeom prst="roundRect">
            <a:avLst/>
          </a:prstGeom>
          <a:solidFill>
            <a:schemeClr val="accent3"/>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Inscription</a:t>
            </a:r>
            <a:endParaRPr lang="fr-FR" sz="1600" dirty="0">
              <a:solidFill>
                <a:schemeClr val="tx1"/>
              </a:solidFill>
            </a:endParaRPr>
          </a:p>
        </p:txBody>
      </p:sp>
      <p:sp>
        <p:nvSpPr>
          <p:cNvPr id="32" name="Rectangle à coins arrondis 31"/>
          <p:cNvSpPr/>
          <p:nvPr/>
        </p:nvSpPr>
        <p:spPr>
          <a:xfrm>
            <a:off x="6143943" y="5141634"/>
            <a:ext cx="1507693" cy="376240"/>
          </a:xfrm>
          <a:prstGeom prst="roundRect">
            <a:avLst/>
          </a:prstGeom>
          <a:solidFill>
            <a:srgbClr val="BACC8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Participation</a:t>
            </a:r>
            <a:endParaRPr lang="fr-FR" sz="1600" dirty="0">
              <a:solidFill>
                <a:schemeClr val="tx1"/>
              </a:solidFill>
            </a:endParaRPr>
          </a:p>
        </p:txBody>
      </p:sp>
      <p:sp>
        <p:nvSpPr>
          <p:cNvPr id="2" name="Espace réservé du pied de page 1"/>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3836097143"/>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endParaRPr lang="fr-FR"/>
          </a:p>
        </p:txBody>
      </p:sp>
      <p:sp>
        <p:nvSpPr>
          <p:cNvPr id="5" name="Rectangle à coins arrondis 4"/>
          <p:cNvSpPr/>
          <p:nvPr/>
        </p:nvSpPr>
        <p:spPr>
          <a:xfrm>
            <a:off x="465667" y="244501"/>
            <a:ext cx="8233833" cy="6319892"/>
          </a:xfrm>
          <a:prstGeom prst="roundRect">
            <a:avLst/>
          </a:prstGeom>
          <a:solidFill>
            <a:srgbClr val="FFFFFF"/>
          </a:solidFill>
          <a:ln w="19050" cmpd="sng">
            <a:solidFill>
              <a:srgbClr val="28AA09"/>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sz="1600"/>
          </a:p>
        </p:txBody>
      </p:sp>
      <p:sp>
        <p:nvSpPr>
          <p:cNvPr id="6" name="ZoneTexte 5"/>
          <p:cNvSpPr txBox="1"/>
          <p:nvPr/>
        </p:nvSpPr>
        <p:spPr>
          <a:xfrm>
            <a:off x="1098320" y="244501"/>
            <a:ext cx="6955750" cy="338554"/>
          </a:xfrm>
          <a:prstGeom prst="rect">
            <a:avLst/>
          </a:prstGeom>
          <a:noFill/>
          <a:ln>
            <a:noFill/>
          </a:ln>
        </p:spPr>
        <p:txBody>
          <a:bodyPr wrap="none" rtlCol="0">
            <a:spAutoFit/>
          </a:bodyPr>
          <a:lstStyle/>
          <a:p>
            <a:r>
              <a:rPr lang="fr-FR" sz="1600" dirty="0" smtClean="0"/>
              <a:t>Pratiques de l’écrit de jeunes mères participant à MPAS dans un CÉA</a:t>
            </a:r>
            <a:endParaRPr lang="fr-FR" sz="1600" dirty="0"/>
          </a:p>
        </p:txBody>
      </p:sp>
      <p:sp>
        <p:nvSpPr>
          <p:cNvPr id="7" name="Rectangle à coins arrondis 6"/>
          <p:cNvSpPr/>
          <p:nvPr/>
        </p:nvSpPr>
        <p:spPr>
          <a:xfrm>
            <a:off x="984250" y="2388223"/>
            <a:ext cx="7175500" cy="3844273"/>
          </a:xfrm>
          <a:prstGeom prst="round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600"/>
          </a:p>
        </p:txBody>
      </p:sp>
      <p:sp>
        <p:nvSpPr>
          <p:cNvPr id="8" name="Rectangle à coins arrondis 7"/>
          <p:cNvSpPr/>
          <p:nvPr/>
        </p:nvSpPr>
        <p:spPr>
          <a:xfrm>
            <a:off x="984250" y="613833"/>
            <a:ext cx="7175500" cy="1958935"/>
          </a:xfrm>
          <a:prstGeom prst="roundRect">
            <a:avLst/>
          </a:prstGeom>
          <a:noFill/>
          <a:ln>
            <a:solidFill>
              <a:srgbClr val="749805"/>
            </a:solidFill>
          </a:ln>
          <a:scene3d>
            <a:camera prst="orthographicFront"/>
            <a:lightRig rig="threePt" dir="t"/>
          </a:scene3d>
          <a:sp3d>
            <a:bevelT/>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1600" dirty="0">
                <a:solidFill>
                  <a:srgbClr val="000000"/>
                </a:solidFill>
              </a:rPr>
              <a:t>Pratiques scolaires de </a:t>
            </a:r>
            <a:r>
              <a:rPr lang="fr-FR" sz="1600" dirty="0" smtClean="0">
                <a:solidFill>
                  <a:srgbClr val="000000"/>
                </a:solidFill>
              </a:rPr>
              <a:t>l’écrit</a:t>
            </a:r>
          </a:p>
          <a:p>
            <a:endParaRPr lang="fr-FR" sz="1600" dirty="0"/>
          </a:p>
          <a:p>
            <a:endParaRPr lang="fr-FR" sz="1600" dirty="0" smtClean="0"/>
          </a:p>
          <a:p>
            <a:endParaRPr lang="fr-FR" sz="1600" dirty="0"/>
          </a:p>
          <a:p>
            <a:endParaRPr lang="fr-FR" sz="1600" dirty="0" smtClean="0"/>
          </a:p>
          <a:p>
            <a:endParaRPr lang="fr-FR" sz="1600" dirty="0"/>
          </a:p>
          <a:p>
            <a:pPr algn="ctr"/>
            <a:endParaRPr lang="fr-FR" sz="1600" dirty="0"/>
          </a:p>
        </p:txBody>
      </p:sp>
      <p:sp>
        <p:nvSpPr>
          <p:cNvPr id="9" name="Rectangle à coins arrondis 8"/>
          <p:cNvSpPr/>
          <p:nvPr/>
        </p:nvSpPr>
        <p:spPr>
          <a:xfrm>
            <a:off x="1153590" y="994841"/>
            <a:ext cx="3249082" cy="1263115"/>
          </a:xfrm>
          <a:prstGeom prst="roundRect">
            <a:avLst/>
          </a:prstGeom>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t>Travail par modules</a:t>
            </a:r>
          </a:p>
          <a:p>
            <a:pPr algn="ctr"/>
            <a:endParaRPr lang="fr-FR" sz="1600" dirty="0"/>
          </a:p>
          <a:p>
            <a:pPr algn="ctr"/>
            <a:endParaRPr lang="fr-FR" sz="1600" dirty="0" smtClean="0"/>
          </a:p>
          <a:p>
            <a:pPr algn="ctr"/>
            <a:endParaRPr lang="fr-FR" sz="1600" dirty="0"/>
          </a:p>
        </p:txBody>
      </p:sp>
      <p:sp>
        <p:nvSpPr>
          <p:cNvPr id="10" name="Rectangle à coins arrondis 9"/>
          <p:cNvSpPr/>
          <p:nvPr/>
        </p:nvSpPr>
        <p:spPr>
          <a:xfrm>
            <a:off x="1308807" y="1403145"/>
            <a:ext cx="1415804" cy="709088"/>
          </a:xfrm>
          <a:prstGeom prst="roundRect">
            <a:avLst/>
          </a:prstGeom>
          <a:solidFill>
            <a:schemeClr val="accent3"/>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rgbClr val="000000"/>
                </a:solidFill>
              </a:rPr>
              <a:t>Réalisations de modules</a:t>
            </a:r>
            <a:endParaRPr lang="fr-FR" sz="1600" dirty="0">
              <a:solidFill>
                <a:srgbClr val="000000"/>
              </a:solidFill>
            </a:endParaRPr>
          </a:p>
        </p:txBody>
      </p:sp>
      <p:sp>
        <p:nvSpPr>
          <p:cNvPr id="11" name="Rectangle à coins arrondis 10"/>
          <p:cNvSpPr/>
          <p:nvPr/>
        </p:nvSpPr>
        <p:spPr>
          <a:xfrm>
            <a:off x="2921942" y="1417648"/>
            <a:ext cx="1329512" cy="673097"/>
          </a:xfrm>
          <a:prstGeom prst="roundRect">
            <a:avLst/>
          </a:prstGeom>
          <a:solidFill>
            <a:schemeClr val="accent5">
              <a:lumMod val="60000"/>
              <a:lumOff val="4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rgbClr val="000000"/>
                </a:solidFill>
              </a:rPr>
              <a:t>Évaluation</a:t>
            </a:r>
            <a:endParaRPr lang="fr-FR" sz="1600" dirty="0">
              <a:solidFill>
                <a:srgbClr val="000000"/>
              </a:solidFill>
            </a:endParaRPr>
          </a:p>
        </p:txBody>
      </p:sp>
      <p:sp>
        <p:nvSpPr>
          <p:cNvPr id="12" name="Rectangle à coins arrondis 11"/>
          <p:cNvSpPr/>
          <p:nvPr/>
        </p:nvSpPr>
        <p:spPr>
          <a:xfrm>
            <a:off x="4572595" y="1129342"/>
            <a:ext cx="1598083" cy="952500"/>
          </a:xfrm>
          <a:prstGeom prst="roundRect">
            <a:avLst/>
          </a:prstGeom>
          <a:solidFill>
            <a:schemeClr val="accent5">
              <a:lumMod val="60000"/>
              <a:lumOff val="40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Choix d’un métier</a:t>
            </a:r>
            <a:endParaRPr lang="fr-FR" sz="1600" dirty="0">
              <a:solidFill>
                <a:srgbClr val="000000"/>
              </a:solidFill>
            </a:endParaRPr>
          </a:p>
        </p:txBody>
      </p:sp>
      <p:sp>
        <p:nvSpPr>
          <p:cNvPr id="13" name="Rectangle à coins arrondis 12"/>
          <p:cNvSpPr/>
          <p:nvPr/>
        </p:nvSpPr>
        <p:spPr>
          <a:xfrm>
            <a:off x="6293521" y="1125113"/>
            <a:ext cx="1598083" cy="952500"/>
          </a:xfrm>
          <a:prstGeom prst="roundRect">
            <a:avLst/>
          </a:prstGeom>
          <a:solidFill>
            <a:schemeClr val="accent2"/>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Apprendre à vivre ensemble</a:t>
            </a:r>
            <a:endParaRPr lang="fr-FR" sz="1600" dirty="0">
              <a:solidFill>
                <a:srgbClr val="000000"/>
              </a:solidFill>
            </a:endParaRPr>
          </a:p>
        </p:txBody>
      </p:sp>
      <p:sp>
        <p:nvSpPr>
          <p:cNvPr id="14" name="Rectangle à coins arrondis 13"/>
          <p:cNvSpPr/>
          <p:nvPr/>
        </p:nvSpPr>
        <p:spPr>
          <a:xfrm>
            <a:off x="1206505" y="2985279"/>
            <a:ext cx="6752164" cy="1324173"/>
          </a:xfrm>
          <a:prstGeom prst="roundRect">
            <a:avLst/>
          </a:prstGeom>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sz="1600"/>
          </a:p>
        </p:txBody>
      </p:sp>
      <p:sp>
        <p:nvSpPr>
          <p:cNvPr id="15" name="ZoneTexte 14"/>
          <p:cNvSpPr txBox="1"/>
          <p:nvPr/>
        </p:nvSpPr>
        <p:spPr>
          <a:xfrm>
            <a:off x="2374418" y="2521293"/>
            <a:ext cx="4614665" cy="338554"/>
          </a:xfrm>
          <a:prstGeom prst="rect">
            <a:avLst/>
          </a:prstGeom>
          <a:noFill/>
        </p:spPr>
        <p:txBody>
          <a:bodyPr wrap="none" rtlCol="0">
            <a:spAutoFit/>
          </a:bodyPr>
          <a:lstStyle/>
          <a:p>
            <a:r>
              <a:rPr lang="fr-FR" sz="1600" dirty="0" smtClean="0"/>
              <a:t>Pratiques de l’écrit en appui à la vie courante</a:t>
            </a:r>
            <a:endParaRPr lang="fr-FR" sz="1600" dirty="0"/>
          </a:p>
        </p:txBody>
      </p:sp>
      <p:sp>
        <p:nvSpPr>
          <p:cNvPr id="16" name="Rectangle à coins arrondis 15"/>
          <p:cNvSpPr/>
          <p:nvPr/>
        </p:nvSpPr>
        <p:spPr>
          <a:xfrm>
            <a:off x="1153589" y="4051307"/>
            <a:ext cx="3640659" cy="1919252"/>
          </a:xfrm>
          <a:prstGeom prst="round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Autorégulation de l’affect</a:t>
            </a:r>
          </a:p>
          <a:p>
            <a:pPr algn="ctr"/>
            <a:endParaRPr lang="fr-FR" sz="1600" dirty="0">
              <a:solidFill>
                <a:schemeClr val="tx1"/>
              </a:solidFill>
            </a:endParaRPr>
          </a:p>
          <a:p>
            <a:pPr algn="ctr"/>
            <a:endParaRPr lang="fr-FR" sz="1600" dirty="0" smtClean="0">
              <a:solidFill>
                <a:schemeClr val="tx1"/>
              </a:solidFill>
            </a:endParaRPr>
          </a:p>
          <a:p>
            <a:pPr algn="ctr"/>
            <a:endParaRPr lang="fr-FR" sz="1600" dirty="0">
              <a:solidFill>
                <a:schemeClr val="tx1"/>
              </a:solidFill>
            </a:endParaRPr>
          </a:p>
          <a:p>
            <a:pPr algn="ctr"/>
            <a:endParaRPr lang="fr-FR" sz="1600" dirty="0" smtClean="0">
              <a:solidFill>
                <a:schemeClr val="tx1"/>
              </a:solidFill>
            </a:endParaRPr>
          </a:p>
          <a:p>
            <a:pPr algn="ctr"/>
            <a:endParaRPr lang="fr-FR" sz="1600" dirty="0">
              <a:solidFill>
                <a:schemeClr val="tx1"/>
              </a:solidFill>
            </a:endParaRPr>
          </a:p>
        </p:txBody>
      </p:sp>
      <p:sp>
        <p:nvSpPr>
          <p:cNvPr id="18" name="ZoneTexte 17"/>
          <p:cNvSpPr txBox="1"/>
          <p:nvPr/>
        </p:nvSpPr>
        <p:spPr>
          <a:xfrm>
            <a:off x="3593732" y="2935332"/>
            <a:ext cx="2021908" cy="338554"/>
          </a:xfrm>
          <a:prstGeom prst="rect">
            <a:avLst/>
          </a:prstGeom>
          <a:noFill/>
        </p:spPr>
        <p:txBody>
          <a:bodyPr wrap="none" rtlCol="0">
            <a:spAutoFit/>
          </a:bodyPr>
          <a:lstStyle/>
          <a:p>
            <a:r>
              <a:rPr lang="fr-FR" sz="1600" dirty="0" smtClean="0"/>
              <a:t>Travail domestique</a:t>
            </a:r>
            <a:endParaRPr lang="fr-FR" sz="1600" dirty="0"/>
          </a:p>
        </p:txBody>
      </p:sp>
      <p:sp>
        <p:nvSpPr>
          <p:cNvPr id="21" name="Rectangle à coins arrondis 20"/>
          <p:cNvSpPr/>
          <p:nvPr/>
        </p:nvSpPr>
        <p:spPr>
          <a:xfrm>
            <a:off x="5012153" y="4207852"/>
            <a:ext cx="2802466" cy="1542175"/>
          </a:xfrm>
          <a:prstGeom prst="round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rgbClr val="000000"/>
                </a:solidFill>
              </a:rPr>
              <a:t>Engagement</a:t>
            </a:r>
          </a:p>
          <a:p>
            <a:pPr algn="ctr"/>
            <a:endParaRPr lang="fr-FR" sz="1600" dirty="0">
              <a:solidFill>
                <a:srgbClr val="000000"/>
              </a:solidFill>
            </a:endParaRPr>
          </a:p>
          <a:p>
            <a:pPr algn="ctr"/>
            <a:endParaRPr lang="fr-FR" sz="1600" dirty="0" smtClean="0">
              <a:solidFill>
                <a:srgbClr val="000000"/>
              </a:solidFill>
            </a:endParaRPr>
          </a:p>
          <a:p>
            <a:pPr algn="ctr"/>
            <a:endParaRPr lang="fr-FR" sz="1600" dirty="0">
              <a:solidFill>
                <a:srgbClr val="000000"/>
              </a:solidFill>
            </a:endParaRPr>
          </a:p>
          <a:p>
            <a:pPr algn="ctr"/>
            <a:endParaRPr lang="fr-FR" sz="1600" dirty="0">
              <a:solidFill>
                <a:srgbClr val="000000"/>
              </a:solidFill>
            </a:endParaRPr>
          </a:p>
        </p:txBody>
      </p:sp>
      <p:sp>
        <p:nvSpPr>
          <p:cNvPr id="26" name="Rectangle à coins arrondis 25"/>
          <p:cNvSpPr/>
          <p:nvPr/>
        </p:nvSpPr>
        <p:spPr>
          <a:xfrm>
            <a:off x="1449921" y="3389022"/>
            <a:ext cx="3630230" cy="780619"/>
          </a:xfrm>
          <a:prstGeom prst="roundRect">
            <a:avLst/>
          </a:prstGeom>
          <a:solidFill>
            <a:schemeClr val="accent5">
              <a:lumMod val="60000"/>
              <a:lumOff val="40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Soins</a:t>
            </a:r>
            <a:endParaRPr lang="fr-FR" sz="1600" dirty="0">
              <a:solidFill>
                <a:srgbClr val="000000"/>
              </a:solidFill>
            </a:endParaRPr>
          </a:p>
        </p:txBody>
      </p:sp>
      <p:sp>
        <p:nvSpPr>
          <p:cNvPr id="27" name="Rectangle à coins arrondis 26"/>
          <p:cNvSpPr/>
          <p:nvPr/>
        </p:nvSpPr>
        <p:spPr>
          <a:xfrm>
            <a:off x="4928180" y="3304664"/>
            <a:ext cx="2823052" cy="746643"/>
          </a:xfrm>
          <a:prstGeom prst="roundRect">
            <a:avLst/>
          </a:prstGeom>
          <a:solidFill>
            <a:schemeClr val="accent3"/>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dirty="0" smtClean="0">
                <a:solidFill>
                  <a:srgbClr val="000000"/>
                </a:solidFill>
              </a:rPr>
              <a:t>Entretien</a:t>
            </a:r>
            <a:endParaRPr lang="fr-FR" sz="1600" dirty="0">
              <a:solidFill>
                <a:srgbClr val="000000"/>
              </a:solidFill>
            </a:endParaRPr>
          </a:p>
        </p:txBody>
      </p:sp>
      <p:sp>
        <p:nvSpPr>
          <p:cNvPr id="28" name="Rectangle à coins arrondis 27"/>
          <p:cNvSpPr/>
          <p:nvPr/>
        </p:nvSpPr>
        <p:spPr>
          <a:xfrm>
            <a:off x="2631191" y="5406068"/>
            <a:ext cx="920750" cy="376926"/>
          </a:xfrm>
          <a:prstGeom prst="roundRect">
            <a:avLst/>
          </a:prstGeom>
          <a:solidFill>
            <a:srgbClr val="BACC8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Éveil</a:t>
            </a:r>
            <a:endParaRPr lang="fr-FR" sz="1600" dirty="0">
              <a:solidFill>
                <a:schemeClr val="tx1"/>
              </a:solidFill>
            </a:endParaRPr>
          </a:p>
        </p:txBody>
      </p:sp>
      <p:sp>
        <p:nvSpPr>
          <p:cNvPr id="29" name="Rectangle à coins arrondis 28"/>
          <p:cNvSpPr/>
          <p:nvPr/>
        </p:nvSpPr>
        <p:spPr>
          <a:xfrm>
            <a:off x="3195491" y="4862277"/>
            <a:ext cx="1304838" cy="413528"/>
          </a:xfrm>
          <a:prstGeom prst="roundRect">
            <a:avLst/>
          </a:prstGeom>
          <a:solidFill>
            <a:srgbClr val="BACC8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Réconfort</a:t>
            </a:r>
            <a:endParaRPr lang="fr-FR" sz="1600" dirty="0">
              <a:solidFill>
                <a:schemeClr val="tx1"/>
              </a:solidFill>
            </a:endParaRPr>
          </a:p>
        </p:txBody>
      </p:sp>
      <p:sp>
        <p:nvSpPr>
          <p:cNvPr id="30" name="Rectangle à coins arrondis 29"/>
          <p:cNvSpPr/>
          <p:nvPr/>
        </p:nvSpPr>
        <p:spPr>
          <a:xfrm>
            <a:off x="1567560" y="4863290"/>
            <a:ext cx="1422914" cy="414975"/>
          </a:xfrm>
          <a:prstGeom prst="roundRect">
            <a:avLst/>
          </a:prstGeom>
          <a:solidFill>
            <a:srgbClr val="BACC8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Apaisement</a:t>
            </a:r>
            <a:endParaRPr lang="fr-FR" sz="1600" dirty="0">
              <a:solidFill>
                <a:schemeClr val="tx1"/>
              </a:solidFill>
            </a:endParaRPr>
          </a:p>
        </p:txBody>
      </p:sp>
      <p:sp>
        <p:nvSpPr>
          <p:cNvPr id="31" name="Rectangle à coins arrondis 30"/>
          <p:cNvSpPr/>
          <p:nvPr/>
        </p:nvSpPr>
        <p:spPr>
          <a:xfrm>
            <a:off x="5211104" y="4685702"/>
            <a:ext cx="1307708" cy="379942"/>
          </a:xfrm>
          <a:prstGeom prst="roundRect">
            <a:avLst/>
          </a:prstGeom>
          <a:solidFill>
            <a:schemeClr val="accent5">
              <a:lumMod val="60000"/>
              <a:lumOff val="4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Inscription</a:t>
            </a:r>
            <a:endParaRPr lang="fr-FR" sz="1600" dirty="0">
              <a:solidFill>
                <a:schemeClr val="tx1"/>
              </a:solidFill>
            </a:endParaRPr>
          </a:p>
        </p:txBody>
      </p:sp>
      <p:sp>
        <p:nvSpPr>
          <p:cNvPr id="32" name="Rectangle à coins arrondis 31"/>
          <p:cNvSpPr/>
          <p:nvPr/>
        </p:nvSpPr>
        <p:spPr>
          <a:xfrm>
            <a:off x="6143943" y="5141634"/>
            <a:ext cx="1507693" cy="376240"/>
          </a:xfrm>
          <a:prstGeom prst="roundRect">
            <a:avLst/>
          </a:prstGeom>
          <a:solidFill>
            <a:srgbClr val="BACC8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chemeClr val="tx1"/>
                </a:solidFill>
              </a:rPr>
              <a:t>Participation</a:t>
            </a:r>
            <a:endParaRPr lang="fr-FR" sz="1600" dirty="0">
              <a:solidFill>
                <a:schemeClr val="tx1"/>
              </a:solidFill>
            </a:endParaRPr>
          </a:p>
        </p:txBody>
      </p:sp>
      <p:sp>
        <p:nvSpPr>
          <p:cNvPr id="2" name="Espace réservé du pied de page 1"/>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2097073340"/>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5874" y="685800"/>
            <a:ext cx="6271364" cy="886968"/>
          </a:xfrm>
        </p:spPr>
        <p:txBody>
          <a:bodyPr/>
          <a:lstStyle/>
          <a:p>
            <a:r>
              <a:rPr lang="fr-FR" dirty="0" smtClean="0"/>
              <a:t>Buts de la présentation</a:t>
            </a:r>
            <a:endParaRPr lang="fr-FR" dirty="0"/>
          </a:p>
        </p:txBody>
      </p:sp>
      <p:sp>
        <p:nvSpPr>
          <p:cNvPr id="3" name="Espace réservé du contenu 2"/>
          <p:cNvSpPr>
            <a:spLocks noGrp="1"/>
          </p:cNvSpPr>
          <p:nvPr>
            <p:ph idx="1"/>
          </p:nvPr>
        </p:nvSpPr>
        <p:spPr>
          <a:xfrm>
            <a:off x="2105874" y="2020888"/>
            <a:ext cx="7038126" cy="4105275"/>
          </a:xfrm>
        </p:spPr>
        <p:txBody>
          <a:bodyPr>
            <a:normAutofit/>
          </a:bodyPr>
          <a:lstStyle/>
          <a:p>
            <a:r>
              <a:rPr lang="fr-CA" sz="2400" dirty="0" smtClean="0">
                <a:solidFill>
                  <a:schemeClr val="tx1"/>
                </a:solidFill>
              </a:rPr>
              <a:t>présenter l’étude, ses concepts et méthodes</a:t>
            </a:r>
          </a:p>
          <a:p>
            <a:r>
              <a:rPr lang="fr-CA" sz="2400" dirty="0" smtClean="0">
                <a:solidFill>
                  <a:schemeClr val="tx1"/>
                </a:solidFill>
              </a:rPr>
              <a:t>présenter en synthèse la variété des pratiques de l’écrit documentées et les temporalités auxquelles les jeunes mères rencontrées articulent ces pratiques</a:t>
            </a:r>
          </a:p>
          <a:p>
            <a:r>
              <a:rPr lang="fr-CA" sz="2400" smtClean="0">
                <a:solidFill>
                  <a:schemeClr val="tx1"/>
                </a:solidFill>
              </a:rPr>
              <a:t>entrer </a:t>
            </a:r>
            <a:r>
              <a:rPr lang="fr-CA" sz="2400" dirty="0" smtClean="0">
                <a:solidFill>
                  <a:schemeClr val="tx1"/>
                </a:solidFill>
              </a:rPr>
              <a:t>dans la discussion avec les personnes présentes sur les retombées potentielles des résultats dans leur contexte d’intervention</a:t>
            </a:r>
          </a:p>
        </p:txBody>
      </p:sp>
      <p:sp>
        <p:nvSpPr>
          <p:cNvPr id="4" name="Espace réservé du pied de page 3"/>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3100153716"/>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5874" y="685800"/>
            <a:ext cx="6271364" cy="886968"/>
          </a:xfrm>
        </p:spPr>
        <p:txBody>
          <a:bodyPr/>
          <a:lstStyle/>
          <a:p>
            <a:r>
              <a:rPr lang="fr-FR" dirty="0" smtClean="0"/>
              <a:t>Problématique</a:t>
            </a:r>
            <a:endParaRPr lang="fr-FR" dirty="0"/>
          </a:p>
        </p:txBody>
      </p:sp>
      <p:sp>
        <p:nvSpPr>
          <p:cNvPr id="3" name="Espace réservé du contenu 2"/>
          <p:cNvSpPr>
            <a:spLocks noGrp="1"/>
          </p:cNvSpPr>
          <p:nvPr>
            <p:ph idx="1"/>
          </p:nvPr>
        </p:nvSpPr>
        <p:spPr>
          <a:xfrm>
            <a:off x="2105874" y="1726034"/>
            <a:ext cx="6269728" cy="4400129"/>
          </a:xfrm>
        </p:spPr>
        <p:txBody>
          <a:bodyPr>
            <a:normAutofit/>
          </a:bodyPr>
          <a:lstStyle/>
          <a:p>
            <a:r>
              <a:rPr lang="fr-FR" dirty="0" smtClean="0"/>
              <a:t>La situation des jeunes mères est l’objet de préoccupations sociales </a:t>
            </a:r>
            <a:r>
              <a:rPr lang="fr-CA" dirty="0" smtClean="0"/>
              <a:t>(Gouvernement du Québec, 2002), d’études et de recherches </a:t>
            </a:r>
            <a:r>
              <a:rPr lang="fr-FR" dirty="0" smtClean="0"/>
              <a:t>:</a:t>
            </a:r>
          </a:p>
          <a:p>
            <a:pPr lvl="1"/>
            <a:endParaRPr lang="fr-FR" b="1" dirty="0" smtClean="0"/>
          </a:p>
          <a:p>
            <a:pPr lvl="1"/>
            <a:r>
              <a:rPr lang="fr-FR" b="1" dirty="0" smtClean="0"/>
              <a:t>conditions de vie difficiles </a:t>
            </a:r>
            <a:r>
              <a:rPr lang="fr-FR" dirty="0" smtClean="0"/>
              <a:t>(</a:t>
            </a:r>
            <a:r>
              <a:rPr lang="fr-CA" dirty="0" smtClean="0"/>
              <a:t>Conseil </a:t>
            </a:r>
            <a:r>
              <a:rPr lang="fr-CA" dirty="0"/>
              <a:t>du statut de la femme, 2004</a:t>
            </a:r>
            <a:r>
              <a:rPr lang="fr-CA" dirty="0" smtClean="0"/>
              <a:t>)</a:t>
            </a:r>
          </a:p>
          <a:p>
            <a:pPr marL="228600" lvl="1" indent="0">
              <a:buNone/>
            </a:pPr>
            <a:endParaRPr lang="fr-CA" dirty="0" smtClean="0"/>
          </a:p>
          <a:p>
            <a:pPr lvl="1"/>
            <a:r>
              <a:rPr lang="fr-FR" b="1" dirty="0" smtClean="0"/>
              <a:t>obstacles à la participation à la formation </a:t>
            </a:r>
            <a:r>
              <a:rPr lang="fr-CA" dirty="0"/>
              <a:t>(Larue, </a:t>
            </a:r>
            <a:r>
              <a:rPr lang="fr-CA" dirty="0" err="1"/>
              <a:t>Malenfant</a:t>
            </a:r>
            <a:r>
              <a:rPr lang="fr-CA" dirty="0"/>
              <a:t>, </a:t>
            </a:r>
            <a:r>
              <a:rPr lang="fr-CA" dirty="0" err="1"/>
              <a:t>Lazure</a:t>
            </a:r>
            <a:r>
              <a:rPr lang="fr-CA" dirty="0"/>
              <a:t>, Côté, </a:t>
            </a:r>
            <a:r>
              <a:rPr lang="fr-CA" dirty="0" err="1"/>
              <a:t>Jetté</a:t>
            </a:r>
            <a:r>
              <a:rPr lang="fr-CA" dirty="0"/>
              <a:t> et </a:t>
            </a:r>
            <a:r>
              <a:rPr lang="fr-CA" dirty="0" err="1"/>
              <a:t>Beauparlant</a:t>
            </a:r>
            <a:r>
              <a:rPr lang="fr-CA" dirty="0"/>
              <a:t>, 2008</a:t>
            </a:r>
            <a:r>
              <a:rPr lang="fr-CA" dirty="0" smtClean="0"/>
              <a:t>)</a:t>
            </a:r>
          </a:p>
          <a:p>
            <a:pPr marL="228600" lvl="1" indent="0">
              <a:buNone/>
            </a:pPr>
            <a:endParaRPr lang="fr-CA" dirty="0" smtClean="0"/>
          </a:p>
          <a:p>
            <a:pPr lvl="1"/>
            <a:r>
              <a:rPr lang="fr-CA" b="1" dirty="0" smtClean="0"/>
              <a:t>transmission intergénérationnelle de l’écrit </a:t>
            </a:r>
            <a:r>
              <a:rPr lang="fr-CA" dirty="0"/>
              <a:t>(Desrosiers et Ducharme, 2006; Lemelin et Boivin, 2007) </a:t>
            </a:r>
            <a:endParaRPr lang="fr-FR" dirty="0"/>
          </a:p>
        </p:txBody>
      </p:sp>
      <p:sp>
        <p:nvSpPr>
          <p:cNvPr id="4" name="Espace réservé du pied de page 3"/>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3815387193"/>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5874" y="685800"/>
            <a:ext cx="6271364" cy="886968"/>
          </a:xfrm>
        </p:spPr>
        <p:txBody>
          <a:bodyPr/>
          <a:lstStyle/>
          <a:p>
            <a:r>
              <a:rPr lang="fr-FR" dirty="0"/>
              <a:t>Problématique</a:t>
            </a:r>
          </a:p>
        </p:txBody>
      </p:sp>
      <p:sp>
        <p:nvSpPr>
          <p:cNvPr id="3" name="Espace réservé du contenu 2"/>
          <p:cNvSpPr>
            <a:spLocks noGrp="1"/>
          </p:cNvSpPr>
          <p:nvPr>
            <p:ph idx="1"/>
          </p:nvPr>
        </p:nvSpPr>
        <p:spPr>
          <a:xfrm>
            <a:off x="2105874" y="1726034"/>
            <a:ext cx="6632420" cy="5131966"/>
          </a:xfrm>
        </p:spPr>
        <p:txBody>
          <a:bodyPr>
            <a:noAutofit/>
          </a:bodyPr>
          <a:lstStyle/>
          <a:p>
            <a:r>
              <a:rPr lang="fr-FR" dirty="0" smtClean="0"/>
              <a:t>Les pratiques ou activités de l’écrit des jeunes adultes non diplômés, incluant celles des jeunes mères de ce groupe, sont aussi préoccupantes et l’objet d’études ou de recherches dans différents organismes:</a:t>
            </a:r>
            <a:endParaRPr lang="fr-FR" b="1" dirty="0" smtClean="0"/>
          </a:p>
          <a:p>
            <a:pPr lvl="1"/>
            <a:r>
              <a:rPr lang="fr-FR" b="1" dirty="0" smtClean="0"/>
              <a:t>intégration sociale et professionnelle </a:t>
            </a:r>
            <a:r>
              <a:rPr lang="fr-FR" dirty="0" smtClean="0"/>
              <a:t>(par ex., Bélisle, 2003, 2004)</a:t>
            </a:r>
            <a:endParaRPr lang="fr-FR" b="1" dirty="0" smtClean="0"/>
          </a:p>
          <a:p>
            <a:pPr lvl="1"/>
            <a:r>
              <a:rPr lang="fr-FR" b="1" dirty="0" smtClean="0"/>
              <a:t>alphabétisation</a:t>
            </a:r>
            <a:r>
              <a:rPr lang="fr-FR" dirty="0" smtClean="0"/>
              <a:t> (par ex., Daneau</a:t>
            </a:r>
            <a:r>
              <a:rPr lang="fr-FR" dirty="0"/>
              <a:t> </a:t>
            </a:r>
            <a:r>
              <a:rPr lang="fr-FR" i="1" dirty="0" smtClean="0"/>
              <a:t>et al.</a:t>
            </a:r>
            <a:r>
              <a:rPr lang="fr-CA" dirty="0" smtClean="0"/>
              <a:t>, </a:t>
            </a:r>
            <a:r>
              <a:rPr lang="fr-CA" dirty="0"/>
              <a:t>2002</a:t>
            </a:r>
            <a:r>
              <a:rPr lang="fr-CA" dirty="0" smtClean="0"/>
              <a:t>)</a:t>
            </a:r>
            <a:endParaRPr lang="fr-CA" b="1" dirty="0" smtClean="0"/>
          </a:p>
          <a:p>
            <a:pPr lvl="1"/>
            <a:r>
              <a:rPr lang="fr-CA" b="1" dirty="0" smtClean="0"/>
              <a:t>scolaires</a:t>
            </a:r>
            <a:r>
              <a:rPr lang="fr-CA" dirty="0" smtClean="0"/>
              <a:t>(</a:t>
            </a:r>
            <a:r>
              <a:rPr lang="fr-CA" dirty="0"/>
              <a:t>par ex., </a:t>
            </a:r>
            <a:r>
              <a:rPr lang="fr-CA" dirty="0" err="1"/>
              <a:t>Chodkiewicz</a:t>
            </a:r>
            <a:r>
              <a:rPr lang="fr-CA" dirty="0"/>
              <a:t>, </a:t>
            </a:r>
            <a:r>
              <a:rPr lang="fr-CA" dirty="0" err="1"/>
              <a:t>Widin</a:t>
            </a:r>
            <a:r>
              <a:rPr lang="fr-CA" dirty="0"/>
              <a:t> et </a:t>
            </a:r>
            <a:r>
              <a:rPr lang="fr-CA" dirty="0" err="1"/>
              <a:t>Yasukawa</a:t>
            </a:r>
            <a:r>
              <a:rPr lang="fr-CA" dirty="0"/>
              <a:t>, 2010</a:t>
            </a:r>
            <a:r>
              <a:rPr lang="fr-CA" dirty="0" smtClean="0"/>
              <a:t>)</a:t>
            </a:r>
            <a:endParaRPr lang="fr-CA" b="1" dirty="0"/>
          </a:p>
          <a:p>
            <a:r>
              <a:rPr lang="fr-CA" dirty="0" smtClean="0"/>
              <a:t>Appel à </a:t>
            </a:r>
            <a:r>
              <a:rPr lang="fr-CA" b="1" dirty="0" smtClean="0"/>
              <a:t>l’écrit</a:t>
            </a:r>
            <a:r>
              <a:rPr lang="fr-CA" dirty="0" smtClean="0"/>
              <a:t> </a:t>
            </a:r>
            <a:r>
              <a:rPr lang="fr-CA" b="1" dirty="0" smtClean="0"/>
              <a:t>pour apprendre dans un moment important </a:t>
            </a:r>
            <a:r>
              <a:rPr lang="fr-CA" dirty="0" smtClean="0"/>
              <a:t>comme la grossesse (par ex., Barton </a:t>
            </a:r>
            <a:r>
              <a:rPr lang="fr-CA" i="1" dirty="0" smtClean="0"/>
              <a:t>et al</a:t>
            </a:r>
            <a:r>
              <a:rPr lang="fr-CA" dirty="0" smtClean="0"/>
              <a:t>., 2007; Thériault et Bélisle, 2012)</a:t>
            </a:r>
          </a:p>
          <a:p>
            <a:r>
              <a:rPr lang="fr-CA" b="1" dirty="0" smtClean="0"/>
              <a:t>Changements dans les pratiques de l’écrit </a:t>
            </a:r>
            <a:r>
              <a:rPr lang="fr-CA" dirty="0" smtClean="0"/>
              <a:t>en les orientant vers les soins ou la préparation à l’emploi dès la grossesse et le début de la parentalité (</a:t>
            </a:r>
            <a:r>
              <a:rPr lang="fr-CA" dirty="0" err="1" smtClean="0"/>
              <a:t>Lycke</a:t>
            </a:r>
            <a:r>
              <a:rPr lang="fr-CA" dirty="0" smtClean="0"/>
              <a:t>, 2010)</a:t>
            </a:r>
            <a:endParaRPr lang="fr-FR" dirty="0" smtClean="0"/>
          </a:p>
          <a:p>
            <a:pPr lvl="1"/>
            <a:endParaRPr lang="fr-FR" dirty="0"/>
          </a:p>
        </p:txBody>
      </p:sp>
      <p:sp>
        <p:nvSpPr>
          <p:cNvPr id="4" name="Espace réservé du pied de page 3"/>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1997769856"/>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5874" y="685800"/>
            <a:ext cx="6271364" cy="886968"/>
          </a:xfrm>
        </p:spPr>
        <p:txBody>
          <a:bodyPr/>
          <a:lstStyle/>
          <a:p>
            <a:r>
              <a:rPr lang="fr-FR" dirty="0" smtClean="0"/>
              <a:t>Question et objectifs de recherche</a:t>
            </a:r>
            <a:endParaRPr lang="fr-FR" dirty="0"/>
          </a:p>
        </p:txBody>
      </p:sp>
      <p:sp>
        <p:nvSpPr>
          <p:cNvPr id="3" name="Espace réservé du contenu 2"/>
          <p:cNvSpPr>
            <a:spLocks noGrp="1"/>
          </p:cNvSpPr>
          <p:nvPr>
            <p:ph idx="1"/>
          </p:nvPr>
        </p:nvSpPr>
        <p:spPr>
          <a:xfrm>
            <a:off x="2105874" y="1769456"/>
            <a:ext cx="6719260" cy="4356707"/>
          </a:xfrm>
        </p:spPr>
        <p:txBody>
          <a:bodyPr/>
          <a:lstStyle/>
          <a:p>
            <a:r>
              <a:rPr lang="fr-FR" dirty="0" smtClean="0"/>
              <a:t>Quelles sont les pratiques de l’écrit de jeunes mères de retour en formation dans la mesure Ma place au soleil?</a:t>
            </a:r>
          </a:p>
          <a:p>
            <a:endParaRPr lang="fr-FR" dirty="0"/>
          </a:p>
          <a:p>
            <a:pPr lvl="1"/>
            <a:r>
              <a:rPr lang="fr-FR" dirty="0" smtClean="0"/>
              <a:t>Objectif 1</a:t>
            </a:r>
          </a:p>
          <a:p>
            <a:pPr marL="457200" lvl="2" indent="0">
              <a:buNone/>
            </a:pPr>
            <a:r>
              <a:rPr lang="fr-FR" dirty="0" smtClean="0"/>
              <a:t>décrire des pratiques de l’écrit de jeunes mères de retour en formation dans la mesure Ma place au soleil</a:t>
            </a:r>
          </a:p>
          <a:p>
            <a:pPr marL="457200" lvl="2" indent="0">
              <a:buNone/>
            </a:pPr>
            <a:endParaRPr lang="fr-FR" dirty="0"/>
          </a:p>
          <a:p>
            <a:pPr lvl="1"/>
            <a:r>
              <a:rPr lang="fr-FR" dirty="0" smtClean="0"/>
              <a:t>Objectif 2</a:t>
            </a:r>
            <a:endParaRPr lang="fr-FR" dirty="0"/>
          </a:p>
          <a:p>
            <a:pPr marL="457200" lvl="2" indent="0">
              <a:buNone/>
            </a:pPr>
            <a:r>
              <a:rPr lang="fr-FR" dirty="0" smtClean="0"/>
              <a:t>dégager des liens entre ces pratiques</a:t>
            </a:r>
          </a:p>
        </p:txBody>
      </p:sp>
      <p:sp>
        <p:nvSpPr>
          <p:cNvPr id="4" name="Espace réservé du pied de page 3"/>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3510850651"/>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5874" y="685800"/>
            <a:ext cx="6271364" cy="886968"/>
          </a:xfrm>
        </p:spPr>
        <p:txBody>
          <a:bodyPr/>
          <a:lstStyle/>
          <a:p>
            <a:r>
              <a:rPr lang="fr-FR" dirty="0" smtClean="0"/>
              <a:t>Ma place au soleil</a:t>
            </a:r>
            <a:endParaRPr lang="fr-FR" dirty="0"/>
          </a:p>
        </p:txBody>
      </p:sp>
      <p:sp>
        <p:nvSpPr>
          <p:cNvPr id="3" name="Espace réservé du contenu 2"/>
          <p:cNvSpPr>
            <a:spLocks noGrp="1"/>
          </p:cNvSpPr>
          <p:nvPr>
            <p:ph idx="1"/>
          </p:nvPr>
        </p:nvSpPr>
        <p:spPr>
          <a:xfrm>
            <a:off x="2105874" y="1769456"/>
            <a:ext cx="6719260" cy="4841894"/>
          </a:xfrm>
        </p:spPr>
        <p:txBody>
          <a:bodyPr>
            <a:normAutofit/>
          </a:bodyPr>
          <a:lstStyle/>
          <a:p>
            <a:r>
              <a:rPr lang="fr-CA" dirty="0">
                <a:solidFill>
                  <a:schemeClr val="tx1"/>
                </a:solidFill>
              </a:rPr>
              <a:t>Ma place au soleil </a:t>
            </a:r>
            <a:r>
              <a:rPr lang="fr-CA" dirty="0" smtClean="0">
                <a:solidFill>
                  <a:schemeClr val="tx1"/>
                </a:solidFill>
              </a:rPr>
              <a:t>(MPAS) est </a:t>
            </a:r>
            <a:r>
              <a:rPr lang="fr-CA" dirty="0">
                <a:solidFill>
                  <a:schemeClr val="tx1"/>
                </a:solidFill>
              </a:rPr>
              <a:t>une mesure intersectorielle découlant d’un partenariat et d’une concertation </a:t>
            </a:r>
            <a:r>
              <a:rPr lang="fr-CA" dirty="0" smtClean="0">
                <a:solidFill>
                  <a:schemeClr val="tx1"/>
                </a:solidFill>
              </a:rPr>
              <a:t>entre</a:t>
            </a:r>
          </a:p>
          <a:p>
            <a:pPr lvl="1"/>
            <a:r>
              <a:rPr lang="fr-CA" dirty="0" smtClean="0">
                <a:solidFill>
                  <a:schemeClr val="tx1"/>
                </a:solidFill>
              </a:rPr>
              <a:t>le </a:t>
            </a:r>
            <a:r>
              <a:rPr lang="fr-CA" dirty="0">
                <a:solidFill>
                  <a:schemeClr val="tx1"/>
                </a:solidFill>
              </a:rPr>
              <a:t>MESS et le </a:t>
            </a:r>
            <a:r>
              <a:rPr lang="fr-CA" dirty="0" smtClean="0">
                <a:solidFill>
                  <a:schemeClr val="tx1"/>
                </a:solidFill>
              </a:rPr>
              <a:t>MEESR</a:t>
            </a:r>
            <a:endParaRPr lang="fr-CA" dirty="0">
              <a:solidFill>
                <a:schemeClr val="tx1"/>
              </a:solidFill>
            </a:endParaRPr>
          </a:p>
          <a:p>
            <a:pPr lvl="1"/>
            <a:r>
              <a:rPr lang="fr-CA" dirty="0">
                <a:solidFill>
                  <a:schemeClr val="tx1"/>
                </a:solidFill>
              </a:rPr>
              <a:t>des instances scolaires et des instances éducatives non scolaires (CPE, CLSC, organismes communautaires</a:t>
            </a:r>
            <a:r>
              <a:rPr lang="fr-CA" dirty="0" smtClean="0">
                <a:solidFill>
                  <a:schemeClr val="tx1"/>
                </a:solidFill>
              </a:rPr>
              <a:t>)</a:t>
            </a:r>
          </a:p>
          <a:p>
            <a:r>
              <a:rPr lang="fr-CA" dirty="0">
                <a:solidFill>
                  <a:schemeClr val="tx1"/>
                </a:solidFill>
              </a:rPr>
              <a:t>Ma place au soleil fédère des ressources pour </a:t>
            </a:r>
            <a:r>
              <a:rPr lang="fr-CA" dirty="0"/>
              <a:t>favoriser </a:t>
            </a:r>
          </a:p>
          <a:p>
            <a:pPr lvl="1"/>
            <a:r>
              <a:rPr lang="fr-CA" dirty="0"/>
              <a:t>la persévérance scolaire de jeunes parents non </a:t>
            </a:r>
            <a:r>
              <a:rPr lang="fr-CA" dirty="0" smtClean="0"/>
              <a:t>diplômés</a:t>
            </a:r>
            <a:endParaRPr lang="fr-CA" dirty="0"/>
          </a:p>
          <a:p>
            <a:pPr lvl="1"/>
            <a:r>
              <a:rPr lang="fr-CA" dirty="0"/>
              <a:t>leur réussite de la formation structurée préalable à la formation professionnelle ou </a:t>
            </a:r>
            <a:r>
              <a:rPr lang="fr-CA" dirty="0" smtClean="0"/>
              <a:t>technique</a:t>
            </a:r>
            <a:endParaRPr lang="fr-CA" dirty="0"/>
          </a:p>
          <a:p>
            <a:pPr lvl="1"/>
            <a:r>
              <a:rPr lang="fr-CA" dirty="0"/>
              <a:t>leur intégration durable au marché du </a:t>
            </a:r>
            <a:r>
              <a:rPr lang="fr-CA" dirty="0" smtClean="0"/>
              <a:t>travail</a:t>
            </a:r>
            <a:endParaRPr lang="fr-CA" dirty="0"/>
          </a:p>
          <a:p>
            <a:pPr lvl="1"/>
            <a:r>
              <a:rPr lang="fr-CA" dirty="0"/>
              <a:t>MPAS est aussi une mesure de lutte contre la transmission intergénérationnelle de la pauvreté</a:t>
            </a:r>
            <a:endParaRPr lang="fr-CA" dirty="0">
              <a:solidFill>
                <a:schemeClr val="tx1"/>
              </a:solidFill>
            </a:endParaRPr>
          </a:p>
          <a:p>
            <a:pPr lvl="1"/>
            <a:endParaRPr lang="fr-CA" dirty="0" smtClean="0">
              <a:solidFill>
                <a:schemeClr val="tx1"/>
              </a:solidFill>
            </a:endParaRPr>
          </a:p>
        </p:txBody>
      </p:sp>
      <p:sp>
        <p:nvSpPr>
          <p:cNvPr id="4" name="Espace réservé du pied de page 3"/>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2054804693"/>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31896" y="412502"/>
            <a:ext cx="8141267" cy="622025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solidFill>
                  <a:srgbClr val="000000"/>
                </a:solidFill>
              </a:rPr>
              <a:t>Pratiques sociales</a:t>
            </a:r>
          </a:p>
          <a:p>
            <a:endParaRPr lang="fr-FR" dirty="0">
              <a:solidFill>
                <a:srgbClr val="000000"/>
              </a:solidFill>
            </a:endParaRPr>
          </a:p>
          <a:p>
            <a:endParaRPr lang="fr-FR" dirty="0" smtClean="0">
              <a:solidFill>
                <a:srgbClr val="000000"/>
              </a:solidFill>
            </a:endParaRPr>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a:p>
        </p:txBody>
      </p:sp>
      <p:sp>
        <p:nvSpPr>
          <p:cNvPr id="5" name="Rectangle à coins arrondis 4"/>
          <p:cNvSpPr/>
          <p:nvPr/>
        </p:nvSpPr>
        <p:spPr>
          <a:xfrm>
            <a:off x="759852" y="727323"/>
            <a:ext cx="7685356" cy="5720890"/>
          </a:xfrm>
          <a:prstGeom prst="roundRect">
            <a:avLst/>
          </a:prstGeom>
          <a:solidFill>
            <a:schemeClr val="accent2">
              <a:lumMod val="20000"/>
              <a:lumOff val="80000"/>
              <a:alpha val="8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solidFill>
                  <a:schemeClr val="tx1"/>
                </a:solidFill>
              </a:rPr>
              <a:t>Pratiques de l’écrit</a:t>
            </a:r>
          </a:p>
          <a:p>
            <a:endParaRPr lang="fr-FR" dirty="0">
              <a:solidFill>
                <a:schemeClr val="tx1"/>
              </a:solidFill>
            </a:endParaRPr>
          </a:p>
          <a:p>
            <a:endParaRPr lang="fr-FR" dirty="0" smtClean="0">
              <a:solidFill>
                <a:schemeClr val="tx1"/>
              </a:solidFill>
            </a:endParaRPr>
          </a:p>
          <a:p>
            <a:pPr algn="ctr"/>
            <a:endParaRPr lang="fr-FR" dirty="0">
              <a:solidFill>
                <a:schemeClr val="tx1"/>
              </a:solidFill>
            </a:endParaRPr>
          </a:p>
          <a:p>
            <a:pPr algn="ctr"/>
            <a:endParaRPr lang="fr-FR" dirty="0" smtClean="0">
              <a:solidFill>
                <a:schemeClr val="tx1"/>
              </a:solidFill>
            </a:endParaRPr>
          </a:p>
          <a:p>
            <a:pPr algn="ctr"/>
            <a:endParaRPr lang="fr-FR" dirty="0" smtClean="0">
              <a:solidFill>
                <a:schemeClr val="tx1"/>
              </a:solidFill>
            </a:endParaRPr>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p:txBody>
      </p:sp>
      <p:sp>
        <p:nvSpPr>
          <p:cNvPr id="6" name="ZoneTexte 5"/>
          <p:cNvSpPr txBox="1"/>
          <p:nvPr/>
        </p:nvSpPr>
        <p:spPr>
          <a:xfrm>
            <a:off x="3538737" y="43170"/>
            <a:ext cx="2134005" cy="369332"/>
          </a:xfrm>
          <a:prstGeom prst="rect">
            <a:avLst/>
          </a:prstGeom>
          <a:noFill/>
        </p:spPr>
        <p:txBody>
          <a:bodyPr wrap="none" rtlCol="0">
            <a:spAutoFit/>
          </a:bodyPr>
          <a:lstStyle/>
          <a:p>
            <a:r>
              <a:rPr lang="fr-FR" b="1" dirty="0" smtClean="0"/>
              <a:t>Cadre conceptuel</a:t>
            </a:r>
            <a:endParaRPr lang="fr-FR" b="1" dirty="0"/>
          </a:p>
        </p:txBody>
      </p:sp>
      <p:sp>
        <p:nvSpPr>
          <p:cNvPr id="7" name="Rectangle à coins arrondis 6"/>
          <p:cNvSpPr/>
          <p:nvPr/>
        </p:nvSpPr>
        <p:spPr>
          <a:xfrm>
            <a:off x="1002589" y="1129812"/>
            <a:ext cx="7186343" cy="4925687"/>
          </a:xfrm>
          <a:prstGeom prst="roundRect">
            <a:avLst/>
          </a:prstGeom>
          <a:solidFill>
            <a:schemeClr val="accent2">
              <a:alpha val="8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4" name="ZoneTexte 13"/>
          <p:cNvSpPr txBox="1"/>
          <p:nvPr/>
        </p:nvSpPr>
        <p:spPr>
          <a:xfrm>
            <a:off x="861933" y="2877302"/>
            <a:ext cx="2399714" cy="369332"/>
          </a:xfrm>
          <a:prstGeom prst="rect">
            <a:avLst/>
          </a:prstGeom>
          <a:noFill/>
        </p:spPr>
        <p:txBody>
          <a:bodyPr wrap="square" rtlCol="0">
            <a:spAutoFit/>
          </a:bodyPr>
          <a:lstStyle/>
          <a:p>
            <a:pPr algn="ctr"/>
            <a:r>
              <a:rPr lang="fr-FR" dirty="0" smtClean="0"/>
              <a:t>Demandes</a:t>
            </a:r>
            <a:endParaRPr lang="fr-FR" dirty="0"/>
          </a:p>
        </p:txBody>
      </p:sp>
      <p:sp>
        <p:nvSpPr>
          <p:cNvPr id="15" name="ZoneTexte 14"/>
          <p:cNvSpPr txBox="1"/>
          <p:nvPr/>
        </p:nvSpPr>
        <p:spPr>
          <a:xfrm>
            <a:off x="3118407" y="1927167"/>
            <a:ext cx="2928318" cy="369332"/>
          </a:xfrm>
          <a:prstGeom prst="rect">
            <a:avLst/>
          </a:prstGeom>
          <a:noFill/>
        </p:spPr>
        <p:txBody>
          <a:bodyPr wrap="square" rtlCol="0">
            <a:spAutoFit/>
          </a:bodyPr>
          <a:lstStyle/>
          <a:p>
            <a:pPr algn="ctr"/>
            <a:r>
              <a:rPr lang="fr-FR" dirty="0" smtClean="0"/>
              <a:t>Légitimes/dominantes</a:t>
            </a:r>
            <a:endParaRPr lang="fr-FR" dirty="0"/>
          </a:p>
        </p:txBody>
      </p:sp>
      <p:sp>
        <p:nvSpPr>
          <p:cNvPr id="16" name="ZoneTexte 15"/>
          <p:cNvSpPr txBox="1"/>
          <p:nvPr/>
        </p:nvSpPr>
        <p:spPr>
          <a:xfrm>
            <a:off x="861933" y="3557993"/>
            <a:ext cx="2395277" cy="369332"/>
          </a:xfrm>
          <a:prstGeom prst="rect">
            <a:avLst/>
          </a:prstGeom>
          <a:noFill/>
        </p:spPr>
        <p:txBody>
          <a:bodyPr wrap="square" rtlCol="0">
            <a:spAutoFit/>
          </a:bodyPr>
          <a:lstStyle/>
          <a:p>
            <a:pPr algn="ctr"/>
            <a:r>
              <a:rPr lang="fr-FR" dirty="0" smtClean="0"/>
              <a:t>Environnement</a:t>
            </a:r>
            <a:endParaRPr lang="fr-FR" dirty="0"/>
          </a:p>
        </p:txBody>
      </p:sp>
      <p:sp>
        <p:nvSpPr>
          <p:cNvPr id="17" name="ZoneTexte 16"/>
          <p:cNvSpPr txBox="1"/>
          <p:nvPr/>
        </p:nvSpPr>
        <p:spPr>
          <a:xfrm>
            <a:off x="979071" y="4154691"/>
            <a:ext cx="2399713" cy="646331"/>
          </a:xfrm>
          <a:prstGeom prst="rect">
            <a:avLst/>
          </a:prstGeom>
          <a:noFill/>
        </p:spPr>
        <p:txBody>
          <a:bodyPr wrap="square" rtlCol="0">
            <a:spAutoFit/>
          </a:bodyPr>
          <a:lstStyle/>
          <a:p>
            <a:pPr algn="ctr"/>
            <a:r>
              <a:rPr lang="fr-FR" dirty="0" smtClean="0"/>
              <a:t>Cadre temporel imposé</a:t>
            </a:r>
            <a:endParaRPr lang="fr-FR" dirty="0"/>
          </a:p>
        </p:txBody>
      </p:sp>
      <p:sp>
        <p:nvSpPr>
          <p:cNvPr id="18" name="ZoneTexte 17"/>
          <p:cNvSpPr txBox="1"/>
          <p:nvPr/>
        </p:nvSpPr>
        <p:spPr>
          <a:xfrm>
            <a:off x="5765701" y="2890795"/>
            <a:ext cx="2399714" cy="553998"/>
          </a:xfrm>
          <a:prstGeom prst="rect">
            <a:avLst/>
          </a:prstGeom>
          <a:noFill/>
        </p:spPr>
        <p:txBody>
          <a:bodyPr wrap="square" rtlCol="0">
            <a:spAutoFit/>
          </a:bodyPr>
          <a:lstStyle/>
          <a:p>
            <a:pPr algn="ctr"/>
            <a:r>
              <a:rPr lang="fr-FR" dirty="0" smtClean="0"/>
              <a:t>Initiatives</a:t>
            </a:r>
          </a:p>
          <a:p>
            <a:pPr algn="ctr"/>
            <a:r>
              <a:rPr lang="fr-FR" sz="1200" dirty="0" smtClean="0"/>
              <a:t>(Bélisle, 2007)</a:t>
            </a:r>
            <a:endParaRPr lang="fr-FR" sz="1200" dirty="0"/>
          </a:p>
        </p:txBody>
      </p:sp>
      <p:sp>
        <p:nvSpPr>
          <p:cNvPr id="19" name="ZoneTexte 18"/>
          <p:cNvSpPr txBox="1"/>
          <p:nvPr/>
        </p:nvSpPr>
        <p:spPr>
          <a:xfrm>
            <a:off x="2939720" y="5313369"/>
            <a:ext cx="3327028" cy="553998"/>
          </a:xfrm>
          <a:prstGeom prst="rect">
            <a:avLst/>
          </a:prstGeom>
          <a:noFill/>
        </p:spPr>
        <p:txBody>
          <a:bodyPr wrap="square" rtlCol="0">
            <a:spAutoFit/>
          </a:bodyPr>
          <a:lstStyle/>
          <a:p>
            <a:pPr algn="ctr"/>
            <a:r>
              <a:rPr lang="fr-FR" dirty="0" smtClean="0"/>
              <a:t>Ordinaires/vernaculaires</a:t>
            </a:r>
          </a:p>
          <a:p>
            <a:pPr algn="ctr"/>
            <a:r>
              <a:rPr lang="fr-FR" sz="1200" dirty="0" smtClean="0"/>
              <a:t>(Bélisle, 2007; Barton et Hamilton, 1998)</a:t>
            </a:r>
            <a:endParaRPr lang="fr-FR" sz="1200" dirty="0"/>
          </a:p>
        </p:txBody>
      </p:sp>
      <p:sp>
        <p:nvSpPr>
          <p:cNvPr id="20" name="ZoneTexte 19"/>
          <p:cNvSpPr txBox="1"/>
          <p:nvPr/>
        </p:nvSpPr>
        <p:spPr>
          <a:xfrm>
            <a:off x="5765701" y="3557993"/>
            <a:ext cx="2395278" cy="553998"/>
          </a:xfrm>
          <a:prstGeom prst="rect">
            <a:avLst/>
          </a:prstGeom>
          <a:noFill/>
        </p:spPr>
        <p:txBody>
          <a:bodyPr wrap="square" rtlCol="0">
            <a:spAutoFit/>
          </a:bodyPr>
          <a:lstStyle/>
          <a:p>
            <a:pPr algn="ctr"/>
            <a:r>
              <a:rPr lang="fr-FR" dirty="0" smtClean="0"/>
              <a:t>Individu</a:t>
            </a:r>
          </a:p>
          <a:p>
            <a:pPr algn="ctr"/>
            <a:r>
              <a:rPr lang="fr-FR" sz="1200" dirty="0" smtClean="0"/>
              <a:t>(</a:t>
            </a:r>
            <a:r>
              <a:rPr lang="fr-FR" sz="1200" dirty="0" err="1" smtClean="0"/>
              <a:t>Illeris</a:t>
            </a:r>
            <a:r>
              <a:rPr lang="fr-FR" sz="1200" dirty="0" smtClean="0"/>
              <a:t>, 2007)</a:t>
            </a:r>
            <a:endParaRPr lang="fr-FR" sz="1200" dirty="0"/>
          </a:p>
        </p:txBody>
      </p:sp>
      <p:sp>
        <p:nvSpPr>
          <p:cNvPr id="21" name="ZoneTexte 20"/>
          <p:cNvSpPr txBox="1"/>
          <p:nvPr/>
        </p:nvSpPr>
        <p:spPr>
          <a:xfrm>
            <a:off x="5762208" y="4154691"/>
            <a:ext cx="2399714" cy="1107996"/>
          </a:xfrm>
          <a:prstGeom prst="rect">
            <a:avLst/>
          </a:prstGeom>
          <a:noFill/>
        </p:spPr>
        <p:txBody>
          <a:bodyPr wrap="square" rtlCol="0">
            <a:spAutoFit/>
          </a:bodyPr>
          <a:lstStyle/>
          <a:p>
            <a:pPr algn="ctr"/>
            <a:r>
              <a:rPr lang="fr-FR" dirty="0" smtClean="0"/>
              <a:t>Cadre temporel</a:t>
            </a:r>
          </a:p>
          <a:p>
            <a:pPr algn="ctr"/>
            <a:r>
              <a:rPr lang="fr-FR" dirty="0" smtClean="0"/>
              <a:t>que les personnes se donnent</a:t>
            </a:r>
          </a:p>
          <a:p>
            <a:pPr algn="ctr"/>
            <a:r>
              <a:rPr lang="fr-FR" sz="1200" dirty="0" smtClean="0"/>
              <a:t>(</a:t>
            </a:r>
            <a:r>
              <a:rPr lang="fr-FR" sz="1200" dirty="0" err="1" smtClean="0"/>
              <a:t>Boutinet</a:t>
            </a:r>
            <a:r>
              <a:rPr lang="fr-FR" sz="1200" dirty="0" smtClean="0"/>
              <a:t>, 2004)</a:t>
            </a:r>
            <a:endParaRPr lang="fr-FR" sz="1200" dirty="0"/>
          </a:p>
        </p:txBody>
      </p:sp>
      <p:sp>
        <p:nvSpPr>
          <p:cNvPr id="22" name="ZoneTexte 21"/>
          <p:cNvSpPr txBox="1"/>
          <p:nvPr/>
        </p:nvSpPr>
        <p:spPr>
          <a:xfrm>
            <a:off x="3147887" y="2749553"/>
            <a:ext cx="2963238" cy="307777"/>
          </a:xfrm>
          <a:prstGeom prst="rect">
            <a:avLst/>
          </a:prstGeom>
          <a:noFill/>
        </p:spPr>
        <p:txBody>
          <a:bodyPr wrap="square" rtlCol="0">
            <a:spAutoFit/>
          </a:bodyPr>
          <a:lstStyle/>
          <a:p>
            <a:pPr algn="ctr"/>
            <a:r>
              <a:rPr lang="fr-FR" sz="1400" dirty="0" smtClean="0"/>
              <a:t>but comme mouvement</a:t>
            </a:r>
            <a:endParaRPr lang="fr-FR" sz="1400" dirty="0"/>
          </a:p>
        </p:txBody>
      </p:sp>
      <p:sp>
        <p:nvSpPr>
          <p:cNvPr id="24" name="ZoneTexte 23"/>
          <p:cNvSpPr txBox="1"/>
          <p:nvPr/>
        </p:nvSpPr>
        <p:spPr>
          <a:xfrm>
            <a:off x="3046285" y="3396843"/>
            <a:ext cx="3185921" cy="307777"/>
          </a:xfrm>
          <a:prstGeom prst="rect">
            <a:avLst/>
          </a:prstGeom>
          <a:noFill/>
        </p:spPr>
        <p:txBody>
          <a:bodyPr wrap="square" rtlCol="0">
            <a:spAutoFit/>
          </a:bodyPr>
          <a:lstStyle/>
          <a:p>
            <a:pPr algn="ctr"/>
            <a:r>
              <a:rPr lang="fr-FR" sz="1400" dirty="0" smtClean="0"/>
              <a:t>apprentissage comme participation</a:t>
            </a:r>
            <a:endParaRPr lang="fr-FR" sz="1400" dirty="0"/>
          </a:p>
        </p:txBody>
      </p:sp>
      <p:sp>
        <p:nvSpPr>
          <p:cNvPr id="25" name="ZoneTexte 24"/>
          <p:cNvSpPr txBox="1"/>
          <p:nvPr/>
        </p:nvSpPr>
        <p:spPr>
          <a:xfrm>
            <a:off x="3611106" y="4135906"/>
            <a:ext cx="1921341" cy="307777"/>
          </a:xfrm>
          <a:prstGeom prst="rect">
            <a:avLst/>
          </a:prstGeom>
          <a:noFill/>
        </p:spPr>
        <p:txBody>
          <a:bodyPr wrap="square" rtlCol="0">
            <a:spAutoFit/>
          </a:bodyPr>
          <a:lstStyle/>
          <a:p>
            <a:pPr algn="ctr"/>
            <a:r>
              <a:rPr lang="fr-FR" sz="1400" dirty="0"/>
              <a:t>t</a:t>
            </a:r>
            <a:r>
              <a:rPr lang="fr-FR" sz="1400" dirty="0" smtClean="0"/>
              <a:t>emporalité</a:t>
            </a:r>
            <a:endParaRPr lang="fr-FR" sz="1400" dirty="0"/>
          </a:p>
        </p:txBody>
      </p:sp>
      <p:cxnSp>
        <p:nvCxnSpPr>
          <p:cNvPr id="54" name="Connecteur droit avec flèche 53"/>
          <p:cNvCxnSpPr/>
          <p:nvPr/>
        </p:nvCxnSpPr>
        <p:spPr>
          <a:xfrm>
            <a:off x="2939720" y="3075461"/>
            <a:ext cx="3433593"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5" name="Connecteur droit avec flèche 54"/>
          <p:cNvCxnSpPr/>
          <p:nvPr/>
        </p:nvCxnSpPr>
        <p:spPr>
          <a:xfrm>
            <a:off x="2939720" y="3755306"/>
            <a:ext cx="3433593"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6" name="Connecteur droit avec flèche 55"/>
          <p:cNvCxnSpPr/>
          <p:nvPr/>
        </p:nvCxnSpPr>
        <p:spPr>
          <a:xfrm>
            <a:off x="3147887" y="4481722"/>
            <a:ext cx="2916889"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7" name="Connecteur droit avec flèche 56"/>
          <p:cNvCxnSpPr/>
          <p:nvPr/>
        </p:nvCxnSpPr>
        <p:spPr>
          <a:xfrm>
            <a:off x="4582566" y="2339892"/>
            <a:ext cx="0" cy="284549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9" name="ZoneTexte 48"/>
          <p:cNvSpPr txBox="1"/>
          <p:nvPr/>
        </p:nvSpPr>
        <p:spPr>
          <a:xfrm>
            <a:off x="1199407" y="1080238"/>
            <a:ext cx="6761356" cy="646331"/>
          </a:xfrm>
          <a:prstGeom prst="rect">
            <a:avLst/>
          </a:prstGeom>
          <a:noFill/>
        </p:spPr>
        <p:txBody>
          <a:bodyPr wrap="square" rtlCol="0">
            <a:spAutoFit/>
          </a:bodyPr>
          <a:lstStyle/>
          <a:p>
            <a:pPr algn="ctr"/>
            <a:r>
              <a:rPr lang="fr-FR" dirty="0" smtClean="0"/>
              <a:t>L’écrit comme outil </a:t>
            </a:r>
            <a:r>
              <a:rPr lang="fr-FR" sz="1200" dirty="0" smtClean="0"/>
              <a:t>(</a:t>
            </a:r>
            <a:r>
              <a:rPr lang="fr-FR" sz="1200" dirty="0" err="1" smtClean="0"/>
              <a:t>Vygotski</a:t>
            </a:r>
            <a:r>
              <a:rPr lang="fr-FR" sz="1200" dirty="0" smtClean="0"/>
              <a:t>, 1997)</a:t>
            </a:r>
          </a:p>
          <a:p>
            <a:pPr algn="ctr"/>
            <a:r>
              <a:rPr lang="fr-FR" dirty="0" smtClean="0"/>
              <a:t>approprié ou en appui à l’activité orientée vers un but</a:t>
            </a:r>
            <a:endParaRPr lang="fr-FR" dirty="0"/>
          </a:p>
        </p:txBody>
      </p:sp>
      <p:sp>
        <p:nvSpPr>
          <p:cNvPr id="2" name="Espace réservé du pied de page 1"/>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1450185750"/>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5874" y="685800"/>
            <a:ext cx="6271364" cy="886968"/>
          </a:xfrm>
        </p:spPr>
        <p:txBody>
          <a:bodyPr/>
          <a:lstStyle/>
          <a:p>
            <a:r>
              <a:rPr lang="fr-FR" dirty="0" smtClean="0"/>
              <a:t>Méthodologie</a:t>
            </a:r>
            <a:endParaRPr lang="fr-FR" dirty="0"/>
          </a:p>
        </p:txBody>
      </p:sp>
      <p:sp>
        <p:nvSpPr>
          <p:cNvPr id="3" name="Espace réservé du contenu 2"/>
          <p:cNvSpPr>
            <a:spLocks noGrp="1"/>
          </p:cNvSpPr>
          <p:nvPr>
            <p:ph idx="1"/>
          </p:nvPr>
        </p:nvSpPr>
        <p:spPr>
          <a:xfrm>
            <a:off x="2105874" y="1726034"/>
            <a:ext cx="6675840" cy="4852435"/>
          </a:xfrm>
        </p:spPr>
        <p:txBody>
          <a:bodyPr/>
          <a:lstStyle/>
          <a:p>
            <a:r>
              <a:rPr lang="fr-FR" dirty="0" smtClean="0"/>
              <a:t>Étude de cas ethnographique (</a:t>
            </a:r>
            <a:r>
              <a:rPr lang="fr-FR" dirty="0" err="1" smtClean="0"/>
              <a:t>Merriam</a:t>
            </a:r>
            <a:r>
              <a:rPr lang="fr-FR" dirty="0" smtClean="0"/>
              <a:t>, 1998)</a:t>
            </a:r>
          </a:p>
          <a:p>
            <a:pPr lvl="1"/>
            <a:endParaRPr lang="fr-FR" dirty="0" smtClean="0"/>
          </a:p>
          <a:p>
            <a:pPr lvl="1"/>
            <a:r>
              <a:rPr lang="fr-FR" b="1" dirty="0" smtClean="0"/>
              <a:t>Enquête de terrain</a:t>
            </a:r>
            <a:r>
              <a:rPr lang="fr-FR" dirty="0" smtClean="0"/>
              <a:t>: </a:t>
            </a:r>
          </a:p>
          <a:p>
            <a:pPr lvl="2"/>
            <a:r>
              <a:rPr lang="fr-FR" dirty="0" smtClean="0"/>
              <a:t>49 séances d’octobre 2012 à mai 2013</a:t>
            </a:r>
          </a:p>
          <a:p>
            <a:pPr lvl="2"/>
            <a:r>
              <a:rPr lang="fr-FR" dirty="0" smtClean="0"/>
              <a:t>Centre d’éducation des adultes francophone en milieu urbain</a:t>
            </a:r>
          </a:p>
          <a:p>
            <a:pPr marL="457200" lvl="2" indent="0">
              <a:buNone/>
            </a:pPr>
            <a:endParaRPr lang="fr-FR" dirty="0" smtClean="0"/>
          </a:p>
          <a:p>
            <a:pPr lvl="1"/>
            <a:r>
              <a:rPr lang="fr-FR" b="1" dirty="0" smtClean="0"/>
              <a:t>Groupe de Ma place au soleil</a:t>
            </a:r>
            <a:r>
              <a:rPr lang="fr-FR" dirty="0" smtClean="0"/>
              <a:t>: </a:t>
            </a:r>
          </a:p>
          <a:p>
            <a:pPr lvl="2"/>
            <a:r>
              <a:rPr lang="fr-FR" dirty="0" smtClean="0"/>
              <a:t>31 jeunes mères, 3 jeunes pères</a:t>
            </a:r>
          </a:p>
          <a:p>
            <a:pPr marL="457200" lvl="2" indent="0">
              <a:buNone/>
            </a:pPr>
            <a:endParaRPr lang="fr-FR" dirty="0" smtClean="0"/>
          </a:p>
          <a:p>
            <a:pPr lvl="1"/>
            <a:r>
              <a:rPr lang="fr-FR" b="1" dirty="0" smtClean="0"/>
              <a:t>Groupe des personnes intervenantes</a:t>
            </a:r>
            <a:r>
              <a:rPr lang="fr-FR" dirty="0" smtClean="0"/>
              <a:t>:</a:t>
            </a:r>
          </a:p>
          <a:p>
            <a:pPr lvl="2"/>
            <a:r>
              <a:rPr lang="fr-FR" dirty="0" smtClean="0"/>
              <a:t>6 personnes enseignantes, </a:t>
            </a:r>
            <a:r>
              <a:rPr lang="fr-FR" dirty="0"/>
              <a:t>la CO de </a:t>
            </a:r>
            <a:r>
              <a:rPr lang="fr-FR" dirty="0" smtClean="0"/>
              <a:t>MPAS, 2 éducatrices du CLSC</a:t>
            </a:r>
          </a:p>
        </p:txBody>
      </p:sp>
      <p:sp>
        <p:nvSpPr>
          <p:cNvPr id="4" name="Espace réservé du pied de page 3"/>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3352700005"/>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5874" y="685800"/>
            <a:ext cx="6271364" cy="886968"/>
          </a:xfrm>
        </p:spPr>
        <p:txBody>
          <a:bodyPr/>
          <a:lstStyle/>
          <a:p>
            <a:r>
              <a:rPr lang="fr-FR" dirty="0" smtClean="0"/>
              <a:t>Méthodologie</a:t>
            </a:r>
            <a:endParaRPr lang="fr-FR" dirty="0"/>
          </a:p>
        </p:txBody>
      </p:sp>
      <p:sp>
        <p:nvSpPr>
          <p:cNvPr id="3" name="Espace réservé du contenu 2"/>
          <p:cNvSpPr>
            <a:spLocks noGrp="1"/>
          </p:cNvSpPr>
          <p:nvPr>
            <p:ph idx="1"/>
          </p:nvPr>
        </p:nvSpPr>
        <p:spPr>
          <a:xfrm>
            <a:off x="2105874" y="1726034"/>
            <a:ext cx="6675840" cy="4852435"/>
          </a:xfrm>
        </p:spPr>
        <p:txBody>
          <a:bodyPr>
            <a:normAutofit lnSpcReduction="10000"/>
          </a:bodyPr>
          <a:lstStyle/>
          <a:p>
            <a:pPr marL="228600" lvl="1">
              <a:spcBef>
                <a:spcPts val="1800"/>
              </a:spcBef>
              <a:buClr>
                <a:schemeClr val="accent1"/>
              </a:buClr>
            </a:pPr>
            <a:r>
              <a:rPr lang="fr-FR" dirty="0"/>
              <a:t>Données produites par</a:t>
            </a:r>
          </a:p>
          <a:p>
            <a:pPr lvl="1"/>
            <a:r>
              <a:rPr lang="fr-FR" b="1" dirty="0" smtClean="0"/>
              <a:t>observation participante périphérique </a:t>
            </a:r>
            <a:r>
              <a:rPr lang="fr-FR" dirty="0" smtClean="0"/>
              <a:t>(Adler et Adler, 1987) avec </a:t>
            </a:r>
            <a:r>
              <a:rPr lang="fr-FR" b="1" dirty="0" smtClean="0"/>
              <a:t>entretiens informels </a:t>
            </a:r>
            <a:r>
              <a:rPr lang="fr-CA" dirty="0"/>
              <a:t>(</a:t>
            </a:r>
            <a:r>
              <a:rPr lang="fr-CA" dirty="0" err="1"/>
              <a:t>Bruneteaux</a:t>
            </a:r>
            <a:r>
              <a:rPr lang="fr-CA" dirty="0"/>
              <a:t> et </a:t>
            </a:r>
            <a:r>
              <a:rPr lang="fr-CA" dirty="0" err="1"/>
              <a:t>Lanzarini</a:t>
            </a:r>
            <a:r>
              <a:rPr lang="fr-CA" dirty="0"/>
              <a:t>, 1998</a:t>
            </a:r>
            <a:r>
              <a:rPr lang="fr-CA" dirty="0" smtClean="0"/>
              <a:t>)</a:t>
            </a:r>
            <a:r>
              <a:rPr lang="fr-FR" dirty="0" smtClean="0"/>
              <a:t> </a:t>
            </a:r>
            <a:r>
              <a:rPr lang="fr-CA" dirty="0" smtClean="0"/>
              <a:t>consignés dans un </a:t>
            </a:r>
            <a:r>
              <a:rPr lang="fr-FR" b="1" dirty="0" smtClean="0"/>
              <a:t>carnet, puis un journal de terrain</a:t>
            </a:r>
            <a:r>
              <a:rPr lang="fr-FR" dirty="0" smtClean="0"/>
              <a:t> (</a:t>
            </a:r>
            <a:r>
              <a:rPr lang="fr-FR" dirty="0"/>
              <a:t>Bélisle, </a:t>
            </a:r>
            <a:r>
              <a:rPr lang="fr-FR" dirty="0" smtClean="0"/>
              <a:t>2001; </a:t>
            </a:r>
            <a:r>
              <a:rPr lang="fr-FR" dirty="0" err="1" smtClean="0"/>
              <a:t>Peretz</a:t>
            </a:r>
            <a:r>
              <a:rPr lang="fr-FR" dirty="0" smtClean="0"/>
              <a:t>, 2004)</a:t>
            </a:r>
          </a:p>
          <a:p>
            <a:pPr lvl="1"/>
            <a:endParaRPr lang="fr-FR" dirty="0" smtClean="0"/>
          </a:p>
          <a:p>
            <a:pPr lvl="1"/>
            <a:r>
              <a:rPr lang="fr-FR" b="1" dirty="0" smtClean="0"/>
              <a:t>photographies des lieux</a:t>
            </a:r>
            <a:r>
              <a:rPr lang="fr-FR" dirty="0" smtClean="0"/>
              <a:t> (Bourdon et Bélisle, 2011)</a:t>
            </a:r>
          </a:p>
          <a:p>
            <a:pPr lvl="1"/>
            <a:endParaRPr lang="fr-FR" dirty="0" smtClean="0"/>
          </a:p>
          <a:p>
            <a:pPr lvl="1"/>
            <a:r>
              <a:rPr lang="fr-FR" b="1" dirty="0" smtClean="0"/>
              <a:t>collecte d’artefacts </a:t>
            </a:r>
            <a:r>
              <a:rPr lang="fr-FR" dirty="0" smtClean="0"/>
              <a:t>(Purcell-Gates, 2004)</a:t>
            </a:r>
          </a:p>
          <a:p>
            <a:pPr lvl="1"/>
            <a:endParaRPr lang="fr-FR" dirty="0" smtClean="0"/>
          </a:p>
          <a:p>
            <a:pPr lvl="1"/>
            <a:r>
              <a:rPr lang="fr-FR" b="1" dirty="0" smtClean="0"/>
              <a:t>entretiens semi-dirigés </a:t>
            </a:r>
            <a:r>
              <a:rPr lang="fr-FR" dirty="0" smtClean="0"/>
              <a:t>(</a:t>
            </a:r>
            <a:r>
              <a:rPr lang="fr-CA" dirty="0"/>
              <a:t>Savoie-</a:t>
            </a:r>
            <a:r>
              <a:rPr lang="fr-CA" dirty="0" err="1"/>
              <a:t>Zajc</a:t>
            </a:r>
            <a:r>
              <a:rPr lang="fr-CA" dirty="0"/>
              <a:t>, </a:t>
            </a:r>
            <a:r>
              <a:rPr lang="fr-CA" dirty="0" smtClean="0"/>
              <a:t>2003)</a:t>
            </a:r>
            <a:r>
              <a:rPr lang="fr-FR" dirty="0" smtClean="0"/>
              <a:t> (jeunes mères = 13; 4 personnes enseignantes = 4; CO = 1)</a:t>
            </a:r>
          </a:p>
          <a:p>
            <a:pPr lvl="1"/>
            <a:endParaRPr lang="fr-FR" dirty="0" smtClean="0"/>
          </a:p>
          <a:p>
            <a:pPr lvl="1"/>
            <a:r>
              <a:rPr lang="fr-FR" dirty="0" smtClean="0"/>
              <a:t>deux rencontres de </a:t>
            </a:r>
            <a:r>
              <a:rPr lang="fr-FR" b="1" dirty="0" smtClean="0"/>
              <a:t>restitution heuristique </a:t>
            </a:r>
            <a:r>
              <a:rPr lang="fr-FR" dirty="0" smtClean="0"/>
              <a:t>(</a:t>
            </a:r>
            <a:r>
              <a:rPr lang="fr-FR" dirty="0" err="1" smtClean="0"/>
              <a:t>Bergier</a:t>
            </a:r>
            <a:r>
              <a:rPr lang="fr-FR" dirty="0" smtClean="0"/>
              <a:t>, 2000) d’analyses préliminaires</a:t>
            </a:r>
            <a:endParaRPr lang="fr-FR" dirty="0"/>
          </a:p>
        </p:txBody>
      </p:sp>
      <p:sp>
        <p:nvSpPr>
          <p:cNvPr id="4" name="Espace réservé du pied de page 3"/>
          <p:cNvSpPr>
            <a:spLocks noGrp="1"/>
          </p:cNvSpPr>
          <p:nvPr>
            <p:ph type="ftr" sz="quarter" idx="11"/>
          </p:nvPr>
        </p:nvSpPr>
        <p:spPr/>
        <p:txBody>
          <a:bodyPr/>
          <a:lstStyle/>
          <a:p>
            <a:r>
              <a:rPr lang="fr-FR" smtClean="0"/>
              <a:t>(c) Jean-Pierre Mercier, 2015</a:t>
            </a:r>
            <a:endParaRPr lang="fr-FR"/>
          </a:p>
        </p:txBody>
      </p:sp>
    </p:spTree>
    <p:extLst>
      <p:ext uri="{BB962C8B-B14F-4D97-AF65-F5344CB8AC3E}">
        <p14:creationId xmlns:p14="http://schemas.microsoft.com/office/powerpoint/2010/main" xmlns="" val="3678319675"/>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font script="Hans" typeface="宋体"/>
        <a:font script="Hant" typeface="新細明體"/>
      </a:majorFont>
      <a:minorFont>
        <a:latin typeface="News Gothic MT"/>
        <a:ea typeface=""/>
        <a:cs typeface=""/>
        <a:font script="Jpan" typeface="メイリオ"/>
        <a:font script="Hans" typeface="宋体"/>
        <a:font script="Hant" typeface="新細明體"/>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3850</TotalTime>
  <Words>973</Words>
  <Application>Microsoft Office PowerPoint</Application>
  <PresentationFormat>Affichage à l'écran (4:3)</PresentationFormat>
  <Paragraphs>241</Paragraphs>
  <Slides>13</Slides>
  <Notes>13</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Inspiration</vt:lpstr>
      <vt:lpstr>Pratiques de l’écrit de jeunes mères de Ma place au soleil</vt:lpstr>
      <vt:lpstr>Buts de la présentation</vt:lpstr>
      <vt:lpstr>Problématique</vt:lpstr>
      <vt:lpstr>Problématique</vt:lpstr>
      <vt:lpstr>Question et objectifs de recherche</vt:lpstr>
      <vt:lpstr>Ma place au soleil</vt:lpstr>
      <vt:lpstr>Diapositive 7</vt:lpstr>
      <vt:lpstr>Méthodologie</vt:lpstr>
      <vt:lpstr>Méthodologie</vt:lpstr>
      <vt:lpstr>Méthodologie</vt:lpstr>
      <vt:lpstr>Diapositive 11</vt:lpstr>
      <vt:lpstr>Diapositive 12</vt:lpstr>
      <vt:lpstr>Diapositive 13</vt:lpstr>
    </vt:vector>
  </TitlesOfParts>
  <Company>Utilisation familiale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Expressions de collaboration dans des pratiques de l’écrit de jeunes mères de Ma place au soleil</dc:title>
  <dc:creator>Jean-Pierre  Mercier</dc:creator>
  <cp:lastModifiedBy>Danielle Gilbert</cp:lastModifiedBy>
  <cp:revision>337</cp:revision>
  <cp:lastPrinted>2015-04-28T02:07:45Z</cp:lastPrinted>
  <dcterms:created xsi:type="dcterms:W3CDTF">2015-02-14T14:00:20Z</dcterms:created>
  <dcterms:modified xsi:type="dcterms:W3CDTF">2015-05-11T15:35:24Z</dcterms:modified>
</cp:coreProperties>
</file>