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5"/>
  </p:notesMasterIdLst>
  <p:handoutMasterIdLst>
    <p:handoutMasterId r:id="rId16"/>
  </p:handoutMasterIdLst>
  <p:sldIdLst>
    <p:sldId id="258" r:id="rId2"/>
    <p:sldId id="296" r:id="rId3"/>
    <p:sldId id="283" r:id="rId4"/>
    <p:sldId id="284" r:id="rId5"/>
    <p:sldId id="293" r:id="rId6"/>
    <p:sldId id="295" r:id="rId7"/>
    <p:sldId id="342" r:id="rId8"/>
    <p:sldId id="263" r:id="rId9"/>
    <p:sldId id="297" r:id="rId10"/>
    <p:sldId id="294" r:id="rId11"/>
    <p:sldId id="321" r:id="rId12"/>
    <p:sldId id="349" r:id="rId13"/>
    <p:sldId id="350"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3285C6"/>
    <a:srgbClr val="41B0C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20" autoAdjust="0"/>
    <p:restoredTop sz="83528" autoAdjust="0"/>
  </p:normalViewPr>
  <p:slideViewPr>
    <p:cSldViewPr snapToGrid="0" snapToObjects="1">
      <p:cViewPr>
        <p:scale>
          <a:sx n="112" d="100"/>
          <a:sy n="112" d="100"/>
        </p:scale>
        <p:origin x="-7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5C7E44-0E11-1846-A096-67079C76AA93}" type="datetimeFigureOut">
              <a:rPr lang="fr-FR" smtClean="0"/>
              <a:pPr/>
              <a:t>11/05/2015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1F1CF0-0F4D-3249-B54D-909CDA98B5E9}" type="slidenum">
              <a:rPr lang="fr-FR" smtClean="0"/>
              <a:pPr/>
              <a:t>‹N°›</a:t>
            </a:fld>
            <a:endParaRPr lang="fr-FR"/>
          </a:p>
        </p:txBody>
      </p:sp>
    </p:spTree>
    <p:extLst>
      <p:ext uri="{BB962C8B-B14F-4D97-AF65-F5344CB8AC3E}">
        <p14:creationId xmlns:p14="http://schemas.microsoft.com/office/powerpoint/2010/main" xmlns="" val="2580977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155A43-3C42-FE47-9399-294F1709E560}" type="datetimeFigureOut">
              <a:rPr lang="fr-FR" smtClean="0"/>
              <a:pPr/>
              <a:t>11/05/2015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4D5583-A03E-1646-8CD9-867DD3DB5285}" type="slidenum">
              <a:rPr lang="fr-FR" smtClean="0"/>
              <a:pPr/>
              <a:t>‹N°›</a:t>
            </a:fld>
            <a:endParaRPr lang="fr-FR"/>
          </a:p>
        </p:txBody>
      </p:sp>
    </p:spTree>
    <p:extLst>
      <p:ext uri="{BB962C8B-B14F-4D97-AF65-F5344CB8AC3E}">
        <p14:creationId xmlns:p14="http://schemas.microsoft.com/office/powerpoint/2010/main" xmlns="" val="42176277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1</a:t>
            </a:fld>
            <a:endParaRPr lang="fr-FR"/>
          </a:p>
        </p:txBody>
      </p:sp>
    </p:spTree>
    <p:extLst>
      <p:ext uri="{BB962C8B-B14F-4D97-AF65-F5344CB8AC3E}">
        <p14:creationId xmlns:p14="http://schemas.microsoft.com/office/powerpoint/2010/main" xmlns="" val="587222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10</a:t>
            </a:fld>
            <a:endParaRPr lang="fr-FR"/>
          </a:p>
        </p:txBody>
      </p:sp>
    </p:spTree>
    <p:extLst>
      <p:ext uri="{BB962C8B-B14F-4D97-AF65-F5344CB8AC3E}">
        <p14:creationId xmlns:p14="http://schemas.microsoft.com/office/powerpoint/2010/main" xmlns="" val="962313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11</a:t>
            </a:fld>
            <a:endParaRPr lang="fr-FR"/>
          </a:p>
        </p:txBody>
      </p:sp>
    </p:spTree>
    <p:extLst>
      <p:ext uri="{BB962C8B-B14F-4D97-AF65-F5344CB8AC3E}">
        <p14:creationId xmlns:p14="http://schemas.microsoft.com/office/powerpoint/2010/main" xmlns="" val="2860965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12</a:t>
            </a:fld>
            <a:endParaRPr lang="fr-FR"/>
          </a:p>
        </p:txBody>
      </p:sp>
    </p:spTree>
    <p:extLst>
      <p:ext uri="{BB962C8B-B14F-4D97-AF65-F5344CB8AC3E}">
        <p14:creationId xmlns:p14="http://schemas.microsoft.com/office/powerpoint/2010/main" xmlns="" val="554551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13</a:t>
            </a:fld>
            <a:endParaRPr lang="fr-FR"/>
          </a:p>
        </p:txBody>
      </p:sp>
    </p:spTree>
    <p:extLst>
      <p:ext uri="{BB962C8B-B14F-4D97-AF65-F5344CB8AC3E}">
        <p14:creationId xmlns:p14="http://schemas.microsoft.com/office/powerpoint/2010/main" xmlns="" val="55455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2</a:t>
            </a:fld>
            <a:endParaRPr lang="fr-FR"/>
          </a:p>
        </p:txBody>
      </p:sp>
    </p:spTree>
    <p:extLst>
      <p:ext uri="{BB962C8B-B14F-4D97-AF65-F5344CB8AC3E}">
        <p14:creationId xmlns:p14="http://schemas.microsoft.com/office/powerpoint/2010/main" xmlns="" val="3553880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3</a:t>
            </a:fld>
            <a:endParaRPr lang="fr-FR"/>
          </a:p>
        </p:txBody>
      </p:sp>
    </p:spTree>
    <p:extLst>
      <p:ext uri="{BB962C8B-B14F-4D97-AF65-F5344CB8AC3E}">
        <p14:creationId xmlns:p14="http://schemas.microsoft.com/office/powerpoint/2010/main" xmlns="" val="1263720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4</a:t>
            </a:fld>
            <a:endParaRPr lang="fr-FR"/>
          </a:p>
        </p:txBody>
      </p:sp>
    </p:spTree>
    <p:extLst>
      <p:ext uri="{BB962C8B-B14F-4D97-AF65-F5344CB8AC3E}">
        <p14:creationId xmlns:p14="http://schemas.microsoft.com/office/powerpoint/2010/main" xmlns="" val="2462062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5</a:t>
            </a:fld>
            <a:endParaRPr lang="fr-FR"/>
          </a:p>
        </p:txBody>
      </p:sp>
    </p:spTree>
    <p:extLst>
      <p:ext uri="{BB962C8B-B14F-4D97-AF65-F5344CB8AC3E}">
        <p14:creationId xmlns:p14="http://schemas.microsoft.com/office/powerpoint/2010/main" xmlns="" val="119148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6</a:t>
            </a:fld>
            <a:endParaRPr lang="fr-FR"/>
          </a:p>
        </p:txBody>
      </p:sp>
    </p:spTree>
    <p:extLst>
      <p:ext uri="{BB962C8B-B14F-4D97-AF65-F5344CB8AC3E}">
        <p14:creationId xmlns:p14="http://schemas.microsoft.com/office/powerpoint/2010/main" xmlns="" val="2710767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7</a:t>
            </a:fld>
            <a:endParaRPr lang="fr-FR"/>
          </a:p>
        </p:txBody>
      </p:sp>
    </p:spTree>
    <p:extLst>
      <p:ext uri="{BB962C8B-B14F-4D97-AF65-F5344CB8AC3E}">
        <p14:creationId xmlns:p14="http://schemas.microsoft.com/office/powerpoint/2010/main" xmlns="" val="2237226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8</a:t>
            </a:fld>
            <a:endParaRPr lang="fr-FR"/>
          </a:p>
        </p:txBody>
      </p:sp>
    </p:spTree>
    <p:extLst>
      <p:ext uri="{BB962C8B-B14F-4D97-AF65-F5344CB8AC3E}">
        <p14:creationId xmlns:p14="http://schemas.microsoft.com/office/powerpoint/2010/main" xmlns="" val="3102556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4D5583-A03E-1646-8CD9-867DD3DB5285}" type="slidenum">
              <a:rPr lang="fr-FR" smtClean="0"/>
              <a:pPr/>
              <a:t>9</a:t>
            </a:fld>
            <a:endParaRPr lang="fr-FR"/>
          </a:p>
        </p:txBody>
      </p:sp>
    </p:spTree>
    <p:extLst>
      <p:ext uri="{BB962C8B-B14F-4D97-AF65-F5344CB8AC3E}">
        <p14:creationId xmlns:p14="http://schemas.microsoft.com/office/powerpoint/2010/main" xmlns="" val="48524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FCD1D090-D865-0046-8B47-08A7F19F0972}" type="datetime1">
              <a:rPr lang="fr-CA" smtClean="0"/>
              <a:pPr/>
              <a:t>2015-05-11</a:t>
            </a:fld>
            <a:endParaRPr lang="fr-FR"/>
          </a:p>
        </p:txBody>
      </p:sp>
      <p:sp>
        <p:nvSpPr>
          <p:cNvPr id="5" name="Footer Placeholder 4"/>
          <p:cNvSpPr>
            <a:spLocks noGrp="1"/>
          </p:cNvSpPr>
          <p:nvPr>
            <p:ph type="ftr" sz="quarter" idx="11"/>
          </p:nvPr>
        </p:nvSpPr>
        <p:spPr>
          <a:xfrm>
            <a:off x="457200" y="6356350"/>
            <a:ext cx="2895600" cy="365125"/>
          </a:xfrm>
        </p:spPr>
        <p:txBody>
          <a:bodyPr/>
          <a:lstStyle/>
          <a:p>
            <a:r>
              <a:rPr lang="fr-FR" smtClean="0"/>
              <a:t>(c) Jean-Pierre Mercier, 2015</a:t>
            </a:r>
            <a:endParaRPr lang="fr-FR"/>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1D5B7B8A-4B5F-A84A-94DF-4EFBA5BE4CB0}" type="slidenum">
              <a:rPr lang="fr-FR" smtClean="0"/>
              <a:pPr/>
              <a:t>‹N°›</a:t>
            </a:fld>
            <a:endParaRPr lang="fr-FR"/>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fr-CA" smtClean="0"/>
              <a:t>Cliquez et modifiez le titre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fr-CA" smtClean="0"/>
              <a:t>Faire glisser l'image vers l'espace réservé ou cliquer sur l'icône pour l'ajouter</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fr-CA" smtClean="0"/>
              <a:t>Cliquez et modifiez le titre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0465AAB8-06BA-7D4C-BB7B-3913BDC7E8B8}"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p:txBody>
          <a:bodyPr/>
          <a:lstStyle/>
          <a:p>
            <a:fld id="{1D5B7B8A-4B5F-A84A-94DF-4EFBA5BE4C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vec légende,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fr-CA" smtClean="0"/>
              <a:t>Faire glisser l'image vers l'espace réservé ou cliquer sur l'icône pour l'ajouter</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fr-CA" smtClean="0"/>
              <a:t>Cliquez et modifiez le titre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1E54CF61-DD65-F44D-8F7A-12D0DBD516A2}"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p:txBody>
          <a:bodyPr/>
          <a:lstStyle/>
          <a:p>
            <a:fld id="{1D5B7B8A-4B5F-A84A-94DF-4EFBA5BE4CB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fr-CA" smtClean="0"/>
              <a:t>Faire glisser l'image vers l'espace réservé ou cliquer sur l'icône pour l'ajouter</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fr-CA" smtClean="0"/>
              <a:t>Cliquez et modifiez le titre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18FB9621-005B-9F47-9E5B-9C9013C2894D}"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p:txBody>
          <a:bodyPr/>
          <a:lstStyle/>
          <a:p>
            <a:fld id="{1D5B7B8A-4B5F-A84A-94DF-4EFBA5BE4CB0}" type="slidenum">
              <a:rPr lang="fr-FR" smtClean="0"/>
              <a:pPr/>
              <a:t>‹N°›</a:t>
            </a:fld>
            <a:endParaRPr lang="fr-F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fr-CA" smtClean="0"/>
              <a:t>Faire glisser l'image vers l'espace réservé ou cliquer sur l'icône pour l'ajouter</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fr-CA" smtClean="0"/>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images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fr-CA" smtClean="0"/>
              <a:t>Cliquez et modifiez le titre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BE3371C3-0A0D-C74A-BD3C-D2FF2ADEF7B4}"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p:txBody>
          <a:bodyPr/>
          <a:lstStyle/>
          <a:p>
            <a:fld id="{1D5B7B8A-4B5F-A84A-94DF-4EFBA5BE4CB0}" type="slidenum">
              <a:rPr lang="fr-FR" smtClean="0"/>
              <a:pPr/>
              <a:t>‹N°›</a:t>
            </a:fld>
            <a:endParaRPr lang="fr-F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fr-CA" smtClean="0"/>
              <a:t>Faire glisser l'image vers l'espace réservé ou cliquer sur l'icône pour l'ajouter</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fr-CA" smtClean="0"/>
              <a:t>Faire glisser l'image vers l'espace réservé ou cliquer sur l'icône pour l'ajouter</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fr-CA" smtClean="0"/>
              <a:t>Faire glisser l'image vers l'espace réservé ou cliquer sur l'icône pour l'ajouter</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fr-CA" smtClean="0"/>
              <a:t>Faire glisser l'image vers l'espace réservé ou cliquer sur l'icône pour l'ajouter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images, 2 légende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D8CEFCEB-26F4-EB41-A907-55549782C756}"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p:txBody>
          <a:bodyPr/>
          <a:lstStyle/>
          <a:p>
            <a:fld id="{1D5B7B8A-4B5F-A84A-94DF-4EFBA5BE4CB0}" type="slidenum">
              <a:rPr lang="fr-FR" smtClean="0"/>
              <a:pPr/>
              <a:t>‹N°›</a:t>
            </a:fld>
            <a:endParaRPr lang="fr-FR"/>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fr-CA" smtClean="0"/>
              <a:t>Faire glisser l'image vers l'espace réservé ou cliquer sur l'icône pour l'ajouter</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fr-CA" smtClean="0"/>
              <a:t>Faire glisser l'image vers l'espace réservé ou cliquer sur l'icône pour l'ajouter</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images, 3 légende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353058B1-70C4-204A-9FBA-5B6729C92518}"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p:txBody>
          <a:bodyPr/>
          <a:lstStyle/>
          <a:p>
            <a:fld id="{1D5B7B8A-4B5F-A84A-94DF-4EFBA5BE4CB0}" type="slidenum">
              <a:rPr lang="fr-FR" smtClean="0"/>
              <a:pPr/>
              <a:t>‹N°›</a:t>
            </a:fld>
            <a:endParaRPr lang="fr-FR"/>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fr-CA" smtClean="0"/>
              <a:t>Faire glisser l'image vers l'espace réservé ou cliquer sur l'icône pour l'ajouter</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fr-CA" smtClean="0"/>
              <a:t>Faire glisser l'image vers l'espace réservé ou cliquer sur l'icône pour l'ajouter</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fr-CA" smtClean="0"/>
              <a:t>Faire glisser l'image vers l'espace réservé ou cliquer sur l'icône pour l'ajouter</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fr-CA" smtClean="0"/>
              <a:t>Cliquez et modifiez le titre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D7BF9902-9BAE-4945-9836-0B09ACA70A7D}" type="datetime1">
              <a:rPr lang="fr-CA" smtClean="0"/>
              <a:pPr/>
              <a:t>2015-05-11</a:t>
            </a:fld>
            <a:endParaRPr lang="fr-FR"/>
          </a:p>
        </p:txBody>
      </p:sp>
      <p:sp>
        <p:nvSpPr>
          <p:cNvPr id="5" name="Footer Placeholder 4"/>
          <p:cNvSpPr>
            <a:spLocks noGrp="1"/>
          </p:cNvSpPr>
          <p:nvPr>
            <p:ph type="ftr" sz="quarter" idx="11"/>
          </p:nvPr>
        </p:nvSpPr>
        <p:spPr/>
        <p:txBody>
          <a:bodyPr/>
          <a:lstStyle/>
          <a:p>
            <a:r>
              <a:rPr lang="fr-FR" smtClean="0"/>
              <a:t>(c) Jean-Pierre Mercier, 2015</a:t>
            </a:r>
            <a:endParaRPr lang="fr-FR"/>
          </a:p>
        </p:txBody>
      </p:sp>
      <p:sp>
        <p:nvSpPr>
          <p:cNvPr id="6" name="Slide Number Placeholder 5"/>
          <p:cNvSpPr>
            <a:spLocks noGrp="1"/>
          </p:cNvSpPr>
          <p:nvPr>
            <p:ph type="sldNum" sz="quarter" idx="12"/>
          </p:nvPr>
        </p:nvSpPr>
        <p:spPr/>
        <p:txBody>
          <a:bodyPr/>
          <a:lstStyle/>
          <a:p>
            <a:fld id="{1D5B7B8A-4B5F-A84A-94DF-4EFBA5BE4CB0}"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fr-CA" smtClean="0"/>
              <a:t>Cliquez et modifiez le titre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0F9D446A-C05E-F548-89D1-C9D7270141F8}" type="datetime1">
              <a:rPr lang="fr-CA" smtClean="0"/>
              <a:pPr/>
              <a:t>2015-05-11</a:t>
            </a:fld>
            <a:endParaRPr lang="fr-FR"/>
          </a:p>
        </p:txBody>
      </p:sp>
      <p:sp>
        <p:nvSpPr>
          <p:cNvPr id="5" name="Footer Placeholder 4"/>
          <p:cNvSpPr>
            <a:spLocks noGrp="1"/>
          </p:cNvSpPr>
          <p:nvPr>
            <p:ph type="ftr" sz="quarter" idx="11"/>
          </p:nvPr>
        </p:nvSpPr>
        <p:spPr/>
        <p:txBody>
          <a:bodyPr/>
          <a:lstStyle/>
          <a:p>
            <a:r>
              <a:rPr lang="fr-FR" smtClean="0"/>
              <a:t>(c) Jean-Pierre Mercier, 2015</a:t>
            </a:r>
            <a:endParaRPr lang="fr-FR"/>
          </a:p>
        </p:txBody>
      </p:sp>
      <p:sp>
        <p:nvSpPr>
          <p:cNvPr id="6" name="Slide Number Placeholder 5"/>
          <p:cNvSpPr>
            <a:spLocks noGrp="1"/>
          </p:cNvSpPr>
          <p:nvPr>
            <p:ph type="sldNum" sz="quarter" idx="12"/>
          </p:nvPr>
        </p:nvSpPr>
        <p:spPr/>
        <p:txBody>
          <a:bodyPr/>
          <a:lstStyle/>
          <a:p>
            <a:fld id="{1D5B7B8A-4B5F-A84A-94DF-4EFBA5BE4CB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idx="1"/>
          </p:nvPr>
        </p:nvSpPr>
        <p:spPr/>
        <p:txBody>
          <a:bodyPr>
            <a:normAutofit/>
          </a:bodyPr>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54415A5A-97A7-3748-B948-E8349A18D5B3}" type="datetime1">
              <a:rPr lang="fr-CA" smtClean="0"/>
              <a:pPr/>
              <a:t>2015-05-11</a:t>
            </a:fld>
            <a:endParaRPr lang="fr-FR"/>
          </a:p>
        </p:txBody>
      </p:sp>
      <p:sp>
        <p:nvSpPr>
          <p:cNvPr id="5" name="Footer Placeholder 4"/>
          <p:cNvSpPr>
            <a:spLocks noGrp="1"/>
          </p:cNvSpPr>
          <p:nvPr>
            <p:ph type="ftr" sz="quarter" idx="11"/>
          </p:nvPr>
        </p:nvSpPr>
        <p:spPr/>
        <p:txBody>
          <a:bodyPr/>
          <a:lstStyle/>
          <a:p>
            <a:r>
              <a:rPr lang="fr-FR" smtClean="0"/>
              <a:t>(c) Jean-Pierre Mercier, 2015</a:t>
            </a:r>
            <a:endParaRPr lang="fr-FR"/>
          </a:p>
        </p:txBody>
      </p:sp>
      <p:sp>
        <p:nvSpPr>
          <p:cNvPr id="6" name="Slide Number Placeholder 5"/>
          <p:cNvSpPr>
            <a:spLocks noGrp="1"/>
          </p:cNvSpPr>
          <p:nvPr>
            <p:ph type="sldNum" sz="quarter" idx="12"/>
          </p:nvPr>
        </p:nvSpPr>
        <p:spPr/>
        <p:txBody>
          <a:bodyPr/>
          <a:lstStyle/>
          <a:p>
            <a:fld id="{1D5B7B8A-4B5F-A84A-94DF-4EFBA5BE4CB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33AEC1-3728-8440-8565-C962A5904668}" type="datetime1">
              <a:rPr lang="fr-CA" smtClean="0"/>
              <a:pPr/>
              <a:t>2015-05-11</a:t>
            </a:fld>
            <a:endParaRPr lang="fr-FR"/>
          </a:p>
        </p:txBody>
      </p:sp>
      <p:sp>
        <p:nvSpPr>
          <p:cNvPr id="5" name="Footer Placeholder 4"/>
          <p:cNvSpPr>
            <a:spLocks noGrp="1"/>
          </p:cNvSpPr>
          <p:nvPr>
            <p:ph type="ftr" sz="quarter" idx="11"/>
          </p:nvPr>
        </p:nvSpPr>
        <p:spPr/>
        <p:txBody>
          <a:bodyPr/>
          <a:lstStyle/>
          <a:p>
            <a:r>
              <a:rPr lang="fr-FR" smtClean="0"/>
              <a:t>(c) Jean-Pierre Mercier, 2015</a:t>
            </a:r>
            <a:endParaRPr lang="fr-FR"/>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1D5B7B8A-4B5F-A84A-94DF-4EFBA5BE4CB0}" type="slidenum">
              <a:rPr lang="fr-FR" smtClean="0"/>
              <a:pPr/>
              <a:t>‹N°›</a:t>
            </a:fld>
            <a:endParaRPr lang="fr-FR"/>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fr-CA" smtClean="0"/>
              <a:t>Faire glisser l'image vers l'espace réservé ou cliquer sur l'icône pour l'ajouter</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fr-CA" smtClean="0"/>
              <a:t>Cliquez et modifiez le titre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En-tête de section">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fr-CA" smtClean="0"/>
              <a:t>Cliquez et modifiez le titre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a:xfrm>
            <a:off x="6553200" y="6356350"/>
            <a:ext cx="2133600" cy="365125"/>
          </a:xfrm>
        </p:spPr>
        <p:txBody>
          <a:bodyPr/>
          <a:lstStyle/>
          <a:p>
            <a:fld id="{B3071626-B416-2848-8C92-E52CCCE3B52A}" type="datetime1">
              <a:rPr lang="fr-CA" smtClean="0"/>
              <a:pPr/>
              <a:t>2015-05-11</a:t>
            </a:fld>
            <a:endParaRPr lang="fr-FR"/>
          </a:p>
        </p:txBody>
      </p:sp>
      <p:sp>
        <p:nvSpPr>
          <p:cNvPr id="5" name="Footer Placeholder 4"/>
          <p:cNvSpPr>
            <a:spLocks noGrp="1"/>
          </p:cNvSpPr>
          <p:nvPr>
            <p:ph type="ftr" sz="quarter" idx="11"/>
          </p:nvPr>
        </p:nvSpPr>
        <p:spPr/>
        <p:txBody>
          <a:bodyPr/>
          <a:lstStyle/>
          <a:p>
            <a:r>
              <a:rPr lang="fr-FR" smtClean="0"/>
              <a:t>(c) Jean-Pierre Mercier, 2015</a:t>
            </a:r>
            <a:endParaRPr lang="fr-FR"/>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1D5B7B8A-4B5F-A84A-94DF-4EFBA5BE4C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fr-CA" smtClean="0"/>
              <a:t>Cliquez et modifiez le titre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284E6CB9-FFDF-6E44-ABCB-BA920BF65CCE}"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a:xfrm>
            <a:off x="8321040" y="363071"/>
            <a:ext cx="609600" cy="365125"/>
          </a:xfrm>
        </p:spPr>
        <p:txBody>
          <a:bodyPr/>
          <a:lstStyle/>
          <a:p>
            <a:fld id="{1D5B7B8A-4B5F-A84A-94DF-4EFBA5BE4C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fr-CA" smtClean="0"/>
              <a:t>Cliquez et modifiez le titre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7" name="Date Placeholder 6"/>
          <p:cNvSpPr>
            <a:spLocks noGrp="1"/>
          </p:cNvSpPr>
          <p:nvPr>
            <p:ph type="dt" sz="half" idx="10"/>
          </p:nvPr>
        </p:nvSpPr>
        <p:spPr/>
        <p:txBody>
          <a:bodyPr/>
          <a:lstStyle/>
          <a:p>
            <a:fld id="{3D9F4A77-7C23-E148-8C40-CE3D83080CFE}" type="datetime1">
              <a:rPr lang="fr-CA" smtClean="0"/>
              <a:pPr/>
              <a:t>2015-05-11</a:t>
            </a:fld>
            <a:endParaRPr lang="fr-FR"/>
          </a:p>
        </p:txBody>
      </p:sp>
      <p:sp>
        <p:nvSpPr>
          <p:cNvPr id="8" name="Footer Placeholder 7"/>
          <p:cNvSpPr>
            <a:spLocks noGrp="1"/>
          </p:cNvSpPr>
          <p:nvPr>
            <p:ph type="ftr" sz="quarter" idx="11"/>
          </p:nvPr>
        </p:nvSpPr>
        <p:spPr/>
        <p:txBody>
          <a:bodyPr/>
          <a:lstStyle/>
          <a:p>
            <a:r>
              <a:rPr lang="fr-FR" smtClean="0"/>
              <a:t>(c) Jean-Pierre Mercier, 2015</a:t>
            </a:r>
            <a:endParaRPr lang="fr-FR"/>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1D5B7B8A-4B5F-A84A-94DF-4EFBA5BE4CB0}" type="slidenum">
              <a:rPr lang="fr-FR" smtClean="0"/>
              <a:pPr/>
              <a:t>‹N°›</a:t>
            </a:fld>
            <a:endParaRPr lang="fr-FR"/>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fr-CA" smtClean="0"/>
              <a:t>Cliquez et modifiez le titre</a:t>
            </a:r>
            <a:endParaRPr/>
          </a:p>
        </p:txBody>
      </p:sp>
      <p:sp>
        <p:nvSpPr>
          <p:cNvPr id="3" name="Date Placeholder 2"/>
          <p:cNvSpPr>
            <a:spLocks noGrp="1"/>
          </p:cNvSpPr>
          <p:nvPr>
            <p:ph type="dt" sz="half" idx="10"/>
          </p:nvPr>
        </p:nvSpPr>
        <p:spPr/>
        <p:txBody>
          <a:bodyPr/>
          <a:lstStyle/>
          <a:p>
            <a:fld id="{12F142E4-72FC-134D-B46B-75874D1A4B92}" type="datetime1">
              <a:rPr lang="fr-CA" smtClean="0"/>
              <a:pPr/>
              <a:t>2015-05-11</a:t>
            </a:fld>
            <a:endParaRPr lang="fr-FR"/>
          </a:p>
        </p:txBody>
      </p:sp>
      <p:sp>
        <p:nvSpPr>
          <p:cNvPr id="4" name="Footer Placeholder 3"/>
          <p:cNvSpPr>
            <a:spLocks noGrp="1"/>
          </p:cNvSpPr>
          <p:nvPr>
            <p:ph type="ftr" sz="quarter" idx="11"/>
          </p:nvPr>
        </p:nvSpPr>
        <p:spPr/>
        <p:txBody>
          <a:bodyPr/>
          <a:lstStyle/>
          <a:p>
            <a:r>
              <a:rPr lang="fr-FR" smtClean="0"/>
              <a:t>(c) Jean-Pierre Mercier, 2015</a:t>
            </a:r>
            <a:endParaRPr lang="fr-FR"/>
          </a:p>
        </p:txBody>
      </p:sp>
      <p:sp>
        <p:nvSpPr>
          <p:cNvPr id="5" name="Slide Number Placeholder 4"/>
          <p:cNvSpPr>
            <a:spLocks noGrp="1"/>
          </p:cNvSpPr>
          <p:nvPr>
            <p:ph type="sldNum" sz="quarter" idx="12"/>
          </p:nvPr>
        </p:nvSpPr>
        <p:spPr>
          <a:xfrm>
            <a:off x="8321040" y="365760"/>
            <a:ext cx="609600" cy="365125"/>
          </a:xfrm>
        </p:spPr>
        <p:txBody>
          <a:bodyPr/>
          <a:lstStyle/>
          <a:p>
            <a:fld id="{1D5B7B8A-4B5F-A84A-94DF-4EFBA5BE4CB0}" type="slidenum">
              <a:rPr lang="fr-FR" smtClean="0"/>
              <a:pPr/>
              <a:t>‹N°›</a:t>
            </a:fld>
            <a:endParaRPr lang="fr-FR"/>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B9A31-8128-0146-969D-706E98D5F596}" type="datetime1">
              <a:rPr lang="fr-CA" smtClean="0"/>
              <a:pPr/>
              <a:t>2015-05-11</a:t>
            </a:fld>
            <a:endParaRPr lang="fr-FR"/>
          </a:p>
        </p:txBody>
      </p:sp>
      <p:sp>
        <p:nvSpPr>
          <p:cNvPr id="3" name="Footer Placeholder 2"/>
          <p:cNvSpPr>
            <a:spLocks noGrp="1"/>
          </p:cNvSpPr>
          <p:nvPr>
            <p:ph type="ftr" sz="quarter" idx="11"/>
          </p:nvPr>
        </p:nvSpPr>
        <p:spPr/>
        <p:txBody>
          <a:bodyPr/>
          <a:lstStyle/>
          <a:p>
            <a:r>
              <a:rPr lang="fr-FR" smtClean="0"/>
              <a:t>(c) Jean-Pierre Mercier, 2015</a:t>
            </a:r>
            <a:endParaRPr lang="fr-FR"/>
          </a:p>
        </p:txBody>
      </p:sp>
      <p:sp>
        <p:nvSpPr>
          <p:cNvPr id="4" name="Slide Number Placeholder 3"/>
          <p:cNvSpPr>
            <a:spLocks noGrp="1"/>
          </p:cNvSpPr>
          <p:nvPr>
            <p:ph type="sldNum" sz="quarter" idx="12"/>
          </p:nvPr>
        </p:nvSpPr>
        <p:spPr>
          <a:xfrm>
            <a:off x="8321040" y="365760"/>
            <a:ext cx="609600" cy="365125"/>
          </a:xfrm>
        </p:spPr>
        <p:txBody>
          <a:bodyPr/>
          <a:lstStyle/>
          <a:p>
            <a:fld id="{1D5B7B8A-4B5F-A84A-94DF-4EFBA5BE4CB0}" type="slidenum">
              <a:rPr lang="fr-FR" smtClean="0"/>
              <a:pPr/>
              <a:t>‹N°›</a:t>
            </a:fld>
            <a:endParaRPr lang="fr-FR"/>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fr-CA" smtClean="0"/>
              <a:t>Cliquez et modifiez le titre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596C62B0-287E-724E-A6F2-9555C29EC419}" type="datetime1">
              <a:rPr lang="fr-CA" smtClean="0"/>
              <a:pPr/>
              <a:t>2015-05-11</a:t>
            </a:fld>
            <a:endParaRPr lang="fr-FR"/>
          </a:p>
        </p:txBody>
      </p:sp>
      <p:sp>
        <p:nvSpPr>
          <p:cNvPr id="6" name="Footer Placeholder 5"/>
          <p:cNvSpPr>
            <a:spLocks noGrp="1"/>
          </p:cNvSpPr>
          <p:nvPr>
            <p:ph type="ftr" sz="quarter" idx="11"/>
          </p:nvPr>
        </p:nvSpPr>
        <p:spPr/>
        <p:txBody>
          <a:bodyPr/>
          <a:lstStyle/>
          <a:p>
            <a:r>
              <a:rPr lang="fr-FR" smtClean="0"/>
              <a:t>(c) Jean-Pierre Mercier, 2015</a:t>
            </a:r>
            <a:endParaRPr lang="fr-FR"/>
          </a:p>
        </p:txBody>
      </p:sp>
      <p:sp>
        <p:nvSpPr>
          <p:cNvPr id="7" name="Slide Number Placeholder 6"/>
          <p:cNvSpPr>
            <a:spLocks noGrp="1"/>
          </p:cNvSpPr>
          <p:nvPr>
            <p:ph type="sldNum" sz="quarter" idx="12"/>
          </p:nvPr>
        </p:nvSpPr>
        <p:spPr/>
        <p:txBody>
          <a:bodyPr/>
          <a:lstStyle/>
          <a:p>
            <a:fld id="{1D5B7B8A-4B5F-A84A-94DF-4EFBA5BE4C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73EC1317-B3D5-4A4A-9F75-6E6C85B97DDA}" type="datetime1">
              <a:rPr lang="fr-CA" smtClean="0"/>
              <a:pPr/>
              <a:t>2015-05-11</a:t>
            </a:fld>
            <a:endParaRPr lang="fr-FR"/>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fr-CA" smtClean="0"/>
              <a:t>Cliquez et modifiez le titre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r>
              <a:rPr lang="fr-FR" smtClean="0"/>
              <a:t>(c) Jean-Pierre Mercier, 2015</a:t>
            </a:r>
            <a:endParaRPr lang="fr-FR"/>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1D5B7B8A-4B5F-A84A-94DF-4EFBA5BE4CB0}" type="slidenum">
              <a:rPr lang="fr-FR" smtClean="0"/>
              <a:pPr/>
              <a:t>‹N°›</a:t>
            </a:fld>
            <a:endParaRPr lang="fr-FR"/>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hf sldNum="0" hdr="0" dt="0"/>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16729" y="2225388"/>
            <a:ext cx="5808071" cy="875982"/>
          </a:xfrm>
        </p:spPr>
        <p:txBody>
          <a:bodyPr/>
          <a:lstStyle/>
          <a:p>
            <a:pPr>
              <a:lnSpc>
                <a:spcPct val="100000"/>
              </a:lnSpc>
            </a:pPr>
            <a:r>
              <a:rPr lang="fr-FR" sz="1800" dirty="0"/>
              <a:t>P</a:t>
            </a:r>
            <a:r>
              <a:rPr lang="fr-FR" sz="1800" dirty="0" smtClean="0"/>
              <a:t>ratiques </a:t>
            </a:r>
            <a:r>
              <a:rPr lang="fr-FR" sz="1800" dirty="0"/>
              <a:t>de </a:t>
            </a:r>
            <a:r>
              <a:rPr lang="fr-FR" sz="1800" dirty="0" smtClean="0"/>
              <a:t>l’écrit de </a:t>
            </a:r>
            <a:r>
              <a:rPr lang="fr-FR" sz="1800" dirty="0"/>
              <a:t>jeunes mères </a:t>
            </a:r>
            <a:r>
              <a:rPr lang="fr-FR" sz="1800" dirty="0" smtClean="0"/>
              <a:t>de Ma </a:t>
            </a:r>
            <a:r>
              <a:rPr lang="fr-FR" sz="1800" dirty="0"/>
              <a:t>place au soleil</a:t>
            </a:r>
          </a:p>
        </p:txBody>
      </p:sp>
      <p:sp>
        <p:nvSpPr>
          <p:cNvPr id="3" name="Espace réservé du texte 2"/>
          <p:cNvSpPr>
            <a:spLocks noGrp="1"/>
          </p:cNvSpPr>
          <p:nvPr>
            <p:ph type="body" idx="1"/>
          </p:nvPr>
        </p:nvSpPr>
        <p:spPr>
          <a:xfrm>
            <a:off x="2464091" y="3540636"/>
            <a:ext cx="5460710" cy="1387787"/>
          </a:xfrm>
        </p:spPr>
        <p:txBody>
          <a:bodyPr/>
          <a:lstStyle/>
          <a:p>
            <a:r>
              <a:rPr lang="fr-FR" dirty="0" smtClean="0"/>
              <a:t>AQIFGA</a:t>
            </a:r>
            <a:endParaRPr lang="fr-FR" dirty="0"/>
          </a:p>
          <a:p>
            <a:r>
              <a:rPr lang="fr-FR" dirty="0" smtClean="0"/>
              <a:t>1</a:t>
            </a:r>
            <a:r>
              <a:rPr lang="fr-FR" baseline="30000" dirty="0" smtClean="0"/>
              <a:t>er</a:t>
            </a:r>
            <a:r>
              <a:rPr lang="fr-FR" dirty="0" smtClean="0"/>
              <a:t> mai 2015</a:t>
            </a:r>
          </a:p>
          <a:p>
            <a:endParaRPr lang="fr-FR" dirty="0"/>
          </a:p>
          <a:p>
            <a:r>
              <a:rPr lang="fr-FR" dirty="0" smtClean="0"/>
              <a:t>Jean-Pierre Mercier</a:t>
            </a:r>
          </a:p>
          <a:p>
            <a:r>
              <a:rPr lang="fr-FR" dirty="0" smtClean="0"/>
              <a:t>membre étudiant du CÉRTA</a:t>
            </a:r>
            <a:endParaRPr lang="fr-FR" dirty="0"/>
          </a:p>
          <a:p>
            <a:endParaRPr lang="fr-FR" dirty="0"/>
          </a:p>
        </p:txBody>
      </p:sp>
      <p:pic>
        <p:nvPicPr>
          <p:cNvPr id="4" name="Image 3" descr="logo_petit.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312833" y="5136219"/>
            <a:ext cx="2743200" cy="307848"/>
          </a:xfrm>
          <a:prstGeom prst="rect">
            <a:avLst/>
          </a:prstGeom>
        </p:spPr>
      </p:pic>
      <p:pic>
        <p:nvPicPr>
          <p:cNvPr id="5" name="Image 4"/>
          <p:cNvPicPr>
            <a:picLocks noChangeAspect="1"/>
          </p:cNvPicPr>
          <p:nvPr/>
        </p:nvPicPr>
        <p:blipFill>
          <a:blip r:embed="rId4"/>
          <a:stretch>
            <a:fillRect/>
          </a:stretch>
        </p:blipFill>
        <p:spPr>
          <a:xfrm>
            <a:off x="5312833" y="5444067"/>
            <a:ext cx="2222500" cy="508000"/>
          </a:xfrm>
          <a:prstGeom prst="rect">
            <a:avLst/>
          </a:prstGeom>
        </p:spPr>
      </p:pic>
      <p:sp>
        <p:nvSpPr>
          <p:cNvPr id="6" name="Espace réservé du pied de page 5"/>
          <p:cNvSpPr>
            <a:spLocks noGrp="1"/>
          </p:cNvSpPr>
          <p:nvPr>
            <p:ph type="ftr" sz="quarter" idx="11"/>
          </p:nvPr>
        </p:nvSpPr>
        <p:spPr/>
        <p:txBody>
          <a:bodyPr/>
          <a:lstStyle/>
          <a:p>
            <a:r>
              <a:rPr lang="fr-FR" dirty="0" smtClean="0"/>
              <a:t>© Jean-Pierre Mercier, 2015</a:t>
            </a:r>
            <a:endParaRPr lang="fr-FR" dirty="0"/>
          </a:p>
        </p:txBody>
      </p:sp>
    </p:spTree>
    <p:extLst>
      <p:ext uri="{BB962C8B-B14F-4D97-AF65-F5344CB8AC3E}">
        <p14:creationId xmlns:p14="http://schemas.microsoft.com/office/powerpoint/2010/main" xmlns="" val="19633457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smtClean="0"/>
              <a:t>Méthodologie</a:t>
            </a:r>
            <a:endParaRPr lang="fr-FR" dirty="0"/>
          </a:p>
        </p:txBody>
      </p:sp>
      <p:sp>
        <p:nvSpPr>
          <p:cNvPr id="3" name="Espace réservé du contenu 2"/>
          <p:cNvSpPr>
            <a:spLocks noGrp="1"/>
          </p:cNvSpPr>
          <p:nvPr>
            <p:ph idx="1"/>
          </p:nvPr>
        </p:nvSpPr>
        <p:spPr>
          <a:xfrm>
            <a:off x="2105873" y="1726034"/>
            <a:ext cx="6909559" cy="4852435"/>
          </a:xfrm>
        </p:spPr>
        <p:txBody>
          <a:bodyPr>
            <a:normAutofit/>
          </a:bodyPr>
          <a:lstStyle/>
          <a:p>
            <a:r>
              <a:rPr lang="fr-FR" dirty="0" smtClean="0"/>
              <a:t>Analyse </a:t>
            </a:r>
            <a:r>
              <a:rPr lang="fr-FR" b="1" dirty="0" smtClean="0"/>
              <a:t>thématique</a:t>
            </a:r>
            <a:r>
              <a:rPr lang="fr-FR" dirty="0" smtClean="0"/>
              <a:t> (Paillé et </a:t>
            </a:r>
            <a:r>
              <a:rPr lang="fr-FR" dirty="0" err="1" smtClean="0"/>
              <a:t>Mucchielli</a:t>
            </a:r>
            <a:r>
              <a:rPr lang="fr-FR" dirty="0" smtClean="0"/>
              <a:t>, 2008), </a:t>
            </a:r>
            <a:r>
              <a:rPr lang="fr-FR" b="1" dirty="0" smtClean="0"/>
              <a:t>inductive et délibératoire </a:t>
            </a:r>
            <a:r>
              <a:rPr lang="fr-FR" dirty="0" smtClean="0"/>
              <a:t>(Savoie-</a:t>
            </a:r>
            <a:r>
              <a:rPr lang="fr-FR" dirty="0" err="1" smtClean="0"/>
              <a:t>Zajc</a:t>
            </a:r>
            <a:r>
              <a:rPr lang="fr-FR" dirty="0" smtClean="0"/>
              <a:t>, 2004)</a:t>
            </a:r>
          </a:p>
          <a:p>
            <a:pPr lvl="1"/>
            <a:endParaRPr lang="fr-FR" dirty="0" smtClean="0"/>
          </a:p>
          <a:p>
            <a:pPr lvl="1"/>
            <a:r>
              <a:rPr lang="fr-FR" dirty="0" smtClean="0"/>
              <a:t>pratiques de l’écrit analysées à partir des </a:t>
            </a:r>
            <a:r>
              <a:rPr lang="fr-FR" b="1" dirty="0" smtClean="0"/>
              <a:t>données synchroniques </a:t>
            </a:r>
            <a:r>
              <a:rPr lang="fr-FR" dirty="0" smtClean="0"/>
              <a:t>avec éclairage ponctuel de données référant à des périodes antérieures au retour en formation dans MPAS</a:t>
            </a:r>
            <a:endParaRPr lang="fr-FR" b="1" dirty="0" smtClean="0"/>
          </a:p>
          <a:p>
            <a:pPr lvl="1"/>
            <a:endParaRPr lang="fr-FR" dirty="0"/>
          </a:p>
          <a:p>
            <a:pPr lvl="1"/>
            <a:r>
              <a:rPr lang="fr-FR" dirty="0" smtClean="0"/>
              <a:t>temporalités analysées à partir d’un </a:t>
            </a:r>
            <a:r>
              <a:rPr lang="fr-FR" b="1" dirty="0" smtClean="0"/>
              <a:t>modèle </a:t>
            </a:r>
            <a:r>
              <a:rPr lang="fr-FR" b="1" dirty="0" err="1" smtClean="0"/>
              <a:t>polysynchronique</a:t>
            </a:r>
            <a:r>
              <a:rPr lang="fr-FR" b="1" dirty="0" smtClean="0"/>
              <a:t> </a:t>
            </a:r>
            <a:r>
              <a:rPr lang="fr-FR" dirty="0" smtClean="0"/>
              <a:t>en portant attention à l’aspect des temps verbaux</a:t>
            </a:r>
          </a:p>
          <a:p>
            <a:r>
              <a:rPr lang="fr-FR" dirty="0" smtClean="0"/>
              <a:t>Description des pratiques de l’écrit à partir du but des jeunes mères, repéré dans leur propos, ou de celui de l’institution auquel elles adhèrent.</a:t>
            </a:r>
            <a:endParaRPr lang="fr-FR" dirty="0"/>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164416864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65667" y="244501"/>
            <a:ext cx="8233833" cy="6319892"/>
          </a:xfrm>
          <a:prstGeom prst="roundRect">
            <a:avLst/>
          </a:prstGeom>
          <a:solidFill>
            <a:srgbClr val="FFFFFF"/>
          </a:solidFill>
          <a:ln w="19050" cmpd="sng">
            <a:solidFill>
              <a:srgbClr val="28AA09"/>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600"/>
          </a:p>
        </p:txBody>
      </p:sp>
      <p:sp>
        <p:nvSpPr>
          <p:cNvPr id="5" name="ZoneTexte 4"/>
          <p:cNvSpPr txBox="1"/>
          <p:nvPr/>
        </p:nvSpPr>
        <p:spPr>
          <a:xfrm>
            <a:off x="1098320" y="244501"/>
            <a:ext cx="6955750" cy="338554"/>
          </a:xfrm>
          <a:prstGeom prst="rect">
            <a:avLst/>
          </a:prstGeom>
          <a:noFill/>
          <a:ln>
            <a:noFill/>
          </a:ln>
        </p:spPr>
        <p:txBody>
          <a:bodyPr wrap="none" rtlCol="0">
            <a:spAutoFit/>
          </a:bodyPr>
          <a:lstStyle/>
          <a:p>
            <a:r>
              <a:rPr lang="fr-FR" sz="1600" dirty="0" smtClean="0"/>
              <a:t>Pratiques de l’écrit de jeunes mères participant à MPAS dans un CÉA</a:t>
            </a:r>
            <a:endParaRPr lang="fr-FR" sz="1600" dirty="0"/>
          </a:p>
        </p:txBody>
      </p:sp>
      <p:sp>
        <p:nvSpPr>
          <p:cNvPr id="7" name="Rectangle à coins arrondis 6"/>
          <p:cNvSpPr/>
          <p:nvPr/>
        </p:nvSpPr>
        <p:spPr>
          <a:xfrm>
            <a:off x="984250" y="2388223"/>
            <a:ext cx="7175500" cy="3844273"/>
          </a:xfrm>
          <a:prstGeom prst="roundRect">
            <a:avLst/>
          </a:prstGeom>
          <a:solidFill>
            <a:srgbClr val="FFFF00">
              <a:alpha val="50000"/>
            </a:srgb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600"/>
          </a:p>
        </p:txBody>
      </p:sp>
      <p:sp>
        <p:nvSpPr>
          <p:cNvPr id="39" name="Rectangle à coins arrondis 38"/>
          <p:cNvSpPr/>
          <p:nvPr/>
        </p:nvSpPr>
        <p:spPr>
          <a:xfrm>
            <a:off x="984250" y="613833"/>
            <a:ext cx="7175500" cy="1958935"/>
          </a:xfrm>
          <a:prstGeom prst="roundRect">
            <a:avLst/>
          </a:prstGeom>
          <a:solidFill>
            <a:srgbClr val="97ADFF">
              <a:alpha val="52000"/>
            </a:srgb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solidFill>
                  <a:srgbClr val="000000"/>
                </a:solidFill>
              </a:rPr>
              <a:t>Pratiques scolaires de </a:t>
            </a:r>
            <a:r>
              <a:rPr lang="fr-FR" sz="1600" dirty="0" smtClean="0">
                <a:solidFill>
                  <a:srgbClr val="000000"/>
                </a:solidFill>
              </a:rPr>
              <a:t>l’écrit</a:t>
            </a:r>
          </a:p>
          <a:p>
            <a:endParaRPr lang="fr-FR" sz="1600" dirty="0"/>
          </a:p>
          <a:p>
            <a:endParaRPr lang="fr-FR" sz="1600" dirty="0" smtClean="0"/>
          </a:p>
          <a:p>
            <a:endParaRPr lang="fr-FR" sz="1600" dirty="0"/>
          </a:p>
          <a:p>
            <a:endParaRPr lang="fr-FR" sz="1600" dirty="0" smtClean="0"/>
          </a:p>
          <a:p>
            <a:endParaRPr lang="fr-FR" sz="1600" dirty="0"/>
          </a:p>
          <a:p>
            <a:pPr algn="ctr"/>
            <a:endParaRPr lang="fr-FR" sz="1600" dirty="0"/>
          </a:p>
        </p:txBody>
      </p:sp>
      <p:sp>
        <p:nvSpPr>
          <p:cNvPr id="8" name="Rectangle à coins arrondis 7"/>
          <p:cNvSpPr/>
          <p:nvPr/>
        </p:nvSpPr>
        <p:spPr>
          <a:xfrm>
            <a:off x="1153590" y="994841"/>
            <a:ext cx="3249082" cy="1263115"/>
          </a:xfrm>
          <a:prstGeom prst="roundRect">
            <a:avLst/>
          </a:prstGeom>
          <a:solidFill>
            <a:srgbClr val="660066">
              <a:alpha val="29000"/>
            </a:srgb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Travail par modules</a:t>
            </a:r>
          </a:p>
          <a:p>
            <a:pPr algn="ctr"/>
            <a:endParaRPr lang="fr-FR" sz="1600" dirty="0"/>
          </a:p>
          <a:p>
            <a:pPr algn="ctr"/>
            <a:endParaRPr lang="fr-FR" sz="1600" dirty="0" smtClean="0"/>
          </a:p>
          <a:p>
            <a:pPr algn="ctr"/>
            <a:endParaRPr lang="fr-FR" sz="1600" dirty="0"/>
          </a:p>
        </p:txBody>
      </p:sp>
      <p:sp>
        <p:nvSpPr>
          <p:cNvPr id="10" name="Rectangle à coins arrondis 9"/>
          <p:cNvSpPr/>
          <p:nvPr/>
        </p:nvSpPr>
        <p:spPr>
          <a:xfrm>
            <a:off x="1308807" y="1403145"/>
            <a:ext cx="1415804" cy="709088"/>
          </a:xfrm>
          <a:prstGeom prst="roundRect">
            <a:avLst/>
          </a:prstGeom>
          <a:solidFill>
            <a:schemeClr val="bg1">
              <a:alpha val="88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Réalisations de modules</a:t>
            </a:r>
            <a:endParaRPr lang="fr-FR" sz="1600" dirty="0">
              <a:solidFill>
                <a:srgbClr val="000000"/>
              </a:solidFill>
            </a:endParaRPr>
          </a:p>
        </p:txBody>
      </p:sp>
      <p:sp>
        <p:nvSpPr>
          <p:cNvPr id="11" name="Rectangle à coins arrondis 10"/>
          <p:cNvSpPr/>
          <p:nvPr/>
        </p:nvSpPr>
        <p:spPr>
          <a:xfrm>
            <a:off x="2921942" y="1417648"/>
            <a:ext cx="1329512" cy="673097"/>
          </a:xfrm>
          <a:prstGeom prst="roundRect">
            <a:avLst/>
          </a:prstGeom>
          <a:solidFill>
            <a:schemeClr val="bg1">
              <a:alpha val="88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Évaluation</a:t>
            </a:r>
            <a:endParaRPr lang="fr-FR" sz="1600" dirty="0">
              <a:solidFill>
                <a:srgbClr val="000000"/>
              </a:solidFill>
            </a:endParaRPr>
          </a:p>
        </p:txBody>
      </p:sp>
      <p:sp>
        <p:nvSpPr>
          <p:cNvPr id="13" name="Rectangle à coins arrondis 12"/>
          <p:cNvSpPr/>
          <p:nvPr/>
        </p:nvSpPr>
        <p:spPr>
          <a:xfrm>
            <a:off x="4572595" y="1129342"/>
            <a:ext cx="1598083" cy="952500"/>
          </a:xfrm>
          <a:prstGeom prst="roundRect">
            <a:avLst/>
          </a:prstGeom>
          <a:solidFill>
            <a:srgbClr val="FFFFFF">
              <a:alpha val="83000"/>
            </a:srgb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Choix d’un métier</a:t>
            </a:r>
            <a:endParaRPr lang="fr-FR" sz="1600" dirty="0">
              <a:solidFill>
                <a:srgbClr val="000000"/>
              </a:solidFill>
            </a:endParaRPr>
          </a:p>
        </p:txBody>
      </p:sp>
      <p:sp>
        <p:nvSpPr>
          <p:cNvPr id="14" name="Rectangle à coins arrondis 13"/>
          <p:cNvSpPr/>
          <p:nvPr/>
        </p:nvSpPr>
        <p:spPr>
          <a:xfrm>
            <a:off x="6293521" y="1125113"/>
            <a:ext cx="1598083" cy="952500"/>
          </a:xfrm>
          <a:prstGeom prst="roundRect">
            <a:avLst/>
          </a:prstGeom>
          <a:solidFill>
            <a:srgbClr val="FFFFFF">
              <a:alpha val="83000"/>
            </a:srgb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Apprendre à vivre ensemble</a:t>
            </a:r>
            <a:endParaRPr lang="fr-FR" sz="1600" dirty="0">
              <a:solidFill>
                <a:srgbClr val="000000"/>
              </a:solidFill>
            </a:endParaRPr>
          </a:p>
        </p:txBody>
      </p:sp>
      <p:sp>
        <p:nvSpPr>
          <p:cNvPr id="15" name="Rectangle à coins arrondis 14"/>
          <p:cNvSpPr/>
          <p:nvPr/>
        </p:nvSpPr>
        <p:spPr>
          <a:xfrm>
            <a:off x="1206505" y="2985279"/>
            <a:ext cx="6752164" cy="1324173"/>
          </a:xfrm>
          <a:prstGeom prst="roundRect">
            <a:avLst/>
          </a:prstGeom>
          <a:solidFill>
            <a:srgbClr val="FFFFFF">
              <a:alpha val="42000"/>
            </a:srgb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600"/>
          </a:p>
        </p:txBody>
      </p:sp>
      <p:sp>
        <p:nvSpPr>
          <p:cNvPr id="19" name="ZoneTexte 18"/>
          <p:cNvSpPr txBox="1"/>
          <p:nvPr/>
        </p:nvSpPr>
        <p:spPr>
          <a:xfrm>
            <a:off x="2374418" y="2521293"/>
            <a:ext cx="4614665" cy="338554"/>
          </a:xfrm>
          <a:prstGeom prst="rect">
            <a:avLst/>
          </a:prstGeom>
          <a:noFill/>
        </p:spPr>
        <p:txBody>
          <a:bodyPr wrap="none" rtlCol="0">
            <a:spAutoFit/>
          </a:bodyPr>
          <a:lstStyle/>
          <a:p>
            <a:r>
              <a:rPr lang="fr-FR" sz="1600" dirty="0" smtClean="0"/>
              <a:t>Pratiques de l’écrit en appui à la vie courante</a:t>
            </a:r>
            <a:endParaRPr lang="fr-FR" sz="1600" dirty="0"/>
          </a:p>
        </p:txBody>
      </p:sp>
      <p:sp>
        <p:nvSpPr>
          <p:cNvPr id="35" name="Rectangle à coins arrondis 34"/>
          <p:cNvSpPr/>
          <p:nvPr/>
        </p:nvSpPr>
        <p:spPr>
          <a:xfrm>
            <a:off x="1153589" y="4051307"/>
            <a:ext cx="3640659" cy="1919252"/>
          </a:xfrm>
          <a:prstGeom prst="roundRect">
            <a:avLst/>
          </a:prstGeom>
          <a:solidFill>
            <a:srgbClr val="41B0C6">
              <a:alpha val="33000"/>
            </a:srgb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Autorégulation de l’affect</a:t>
            </a:r>
          </a:p>
          <a:p>
            <a:pPr algn="ctr"/>
            <a:endParaRPr lang="fr-FR" sz="1600" dirty="0">
              <a:solidFill>
                <a:schemeClr val="tx1"/>
              </a:solidFill>
            </a:endParaRPr>
          </a:p>
          <a:p>
            <a:pPr algn="ctr"/>
            <a:endParaRPr lang="fr-FR" sz="1600" dirty="0" smtClean="0">
              <a:solidFill>
                <a:schemeClr val="tx1"/>
              </a:solidFill>
            </a:endParaRPr>
          </a:p>
          <a:p>
            <a:pPr algn="ctr"/>
            <a:endParaRPr lang="fr-FR" sz="1600" dirty="0">
              <a:solidFill>
                <a:schemeClr val="tx1"/>
              </a:solidFill>
            </a:endParaRPr>
          </a:p>
          <a:p>
            <a:pPr algn="ctr"/>
            <a:endParaRPr lang="fr-FR" sz="1600" dirty="0" smtClean="0">
              <a:solidFill>
                <a:schemeClr val="tx1"/>
              </a:solidFill>
            </a:endParaRPr>
          </a:p>
          <a:p>
            <a:pPr algn="ctr"/>
            <a:endParaRPr lang="fr-FR" sz="1600" dirty="0">
              <a:solidFill>
                <a:schemeClr val="tx1"/>
              </a:solidFill>
            </a:endParaRPr>
          </a:p>
        </p:txBody>
      </p:sp>
      <p:sp>
        <p:nvSpPr>
          <p:cNvPr id="21" name="Rectangle à coins arrondis 20"/>
          <p:cNvSpPr/>
          <p:nvPr/>
        </p:nvSpPr>
        <p:spPr>
          <a:xfrm>
            <a:off x="2631191" y="5406068"/>
            <a:ext cx="920750" cy="376926"/>
          </a:xfrm>
          <a:prstGeom prst="roundRect">
            <a:avLst/>
          </a:prstGeom>
          <a:solidFill>
            <a:schemeClr val="bg1">
              <a:alpha val="41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Éveil</a:t>
            </a:r>
            <a:endParaRPr lang="fr-FR" sz="1600" dirty="0">
              <a:solidFill>
                <a:schemeClr val="tx1"/>
              </a:solidFill>
            </a:endParaRPr>
          </a:p>
        </p:txBody>
      </p:sp>
      <p:sp>
        <p:nvSpPr>
          <p:cNvPr id="22" name="ZoneTexte 21"/>
          <p:cNvSpPr txBox="1"/>
          <p:nvPr/>
        </p:nvSpPr>
        <p:spPr>
          <a:xfrm>
            <a:off x="3593732" y="2935332"/>
            <a:ext cx="2021908" cy="338554"/>
          </a:xfrm>
          <a:prstGeom prst="rect">
            <a:avLst/>
          </a:prstGeom>
          <a:noFill/>
        </p:spPr>
        <p:txBody>
          <a:bodyPr wrap="none" rtlCol="0">
            <a:spAutoFit/>
          </a:bodyPr>
          <a:lstStyle/>
          <a:p>
            <a:r>
              <a:rPr lang="fr-FR" sz="1600" dirty="0" smtClean="0"/>
              <a:t>Travail domestique</a:t>
            </a:r>
            <a:endParaRPr lang="fr-FR" sz="1600" dirty="0"/>
          </a:p>
        </p:txBody>
      </p:sp>
      <p:sp>
        <p:nvSpPr>
          <p:cNvPr id="25" name="Rectangle à coins arrondis 24"/>
          <p:cNvSpPr/>
          <p:nvPr/>
        </p:nvSpPr>
        <p:spPr>
          <a:xfrm>
            <a:off x="3195491" y="4862277"/>
            <a:ext cx="1304838" cy="413528"/>
          </a:xfrm>
          <a:prstGeom prst="roundRect">
            <a:avLst/>
          </a:prstGeom>
          <a:solidFill>
            <a:schemeClr val="bg1">
              <a:alpha val="41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Réconfort</a:t>
            </a:r>
            <a:endParaRPr lang="fr-FR" sz="1600" dirty="0">
              <a:solidFill>
                <a:schemeClr val="tx1"/>
              </a:solidFill>
            </a:endParaRPr>
          </a:p>
        </p:txBody>
      </p:sp>
      <p:sp>
        <p:nvSpPr>
          <p:cNvPr id="24" name="Rectangle à coins arrondis 23"/>
          <p:cNvSpPr/>
          <p:nvPr/>
        </p:nvSpPr>
        <p:spPr>
          <a:xfrm>
            <a:off x="1567560" y="4863290"/>
            <a:ext cx="1422914" cy="414975"/>
          </a:xfrm>
          <a:prstGeom prst="roundRect">
            <a:avLst/>
          </a:prstGeom>
          <a:solidFill>
            <a:schemeClr val="bg1">
              <a:alpha val="41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Apaisement</a:t>
            </a:r>
            <a:endParaRPr lang="fr-FR" sz="1600" dirty="0">
              <a:solidFill>
                <a:schemeClr val="tx1"/>
              </a:solidFill>
            </a:endParaRPr>
          </a:p>
        </p:txBody>
      </p:sp>
      <p:sp>
        <p:nvSpPr>
          <p:cNvPr id="36" name="Rectangle à coins arrondis 35"/>
          <p:cNvSpPr/>
          <p:nvPr/>
        </p:nvSpPr>
        <p:spPr>
          <a:xfrm>
            <a:off x="5012153" y="4207852"/>
            <a:ext cx="2802466" cy="1542175"/>
          </a:xfrm>
          <a:prstGeom prst="roundRect">
            <a:avLst/>
          </a:prstGeom>
          <a:solidFill>
            <a:srgbClr val="008000">
              <a:alpha val="33000"/>
            </a:srgb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Engagement</a:t>
            </a:r>
          </a:p>
          <a:p>
            <a:pPr algn="ctr"/>
            <a:endParaRPr lang="fr-FR" sz="1600" dirty="0">
              <a:solidFill>
                <a:srgbClr val="000000"/>
              </a:solidFill>
            </a:endParaRPr>
          </a:p>
          <a:p>
            <a:pPr algn="ctr"/>
            <a:endParaRPr lang="fr-FR" sz="1600" dirty="0" smtClean="0">
              <a:solidFill>
                <a:srgbClr val="000000"/>
              </a:solidFill>
            </a:endParaRPr>
          </a:p>
          <a:p>
            <a:pPr algn="ctr"/>
            <a:endParaRPr lang="fr-FR" sz="1600" dirty="0">
              <a:solidFill>
                <a:srgbClr val="000000"/>
              </a:solidFill>
            </a:endParaRPr>
          </a:p>
          <a:p>
            <a:pPr algn="ctr"/>
            <a:endParaRPr lang="fr-FR" sz="1600" dirty="0">
              <a:solidFill>
                <a:srgbClr val="000000"/>
              </a:solidFill>
            </a:endParaRPr>
          </a:p>
        </p:txBody>
      </p:sp>
      <p:sp>
        <p:nvSpPr>
          <p:cNvPr id="27" name="Rectangle à coins arrondis 26"/>
          <p:cNvSpPr/>
          <p:nvPr/>
        </p:nvSpPr>
        <p:spPr>
          <a:xfrm>
            <a:off x="5211104" y="4685702"/>
            <a:ext cx="1307708" cy="379942"/>
          </a:xfrm>
          <a:prstGeom prst="roundRect">
            <a:avLst/>
          </a:prstGeom>
          <a:solidFill>
            <a:schemeClr val="bg1">
              <a:alpha val="49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Inscription</a:t>
            </a:r>
            <a:endParaRPr lang="fr-FR" sz="1600" dirty="0">
              <a:solidFill>
                <a:schemeClr val="tx1"/>
              </a:solidFill>
            </a:endParaRPr>
          </a:p>
        </p:txBody>
      </p:sp>
      <p:sp>
        <p:nvSpPr>
          <p:cNvPr id="28" name="Rectangle à coins arrondis 27"/>
          <p:cNvSpPr/>
          <p:nvPr/>
        </p:nvSpPr>
        <p:spPr>
          <a:xfrm>
            <a:off x="6143943" y="5141634"/>
            <a:ext cx="1507693" cy="376240"/>
          </a:xfrm>
          <a:prstGeom prst="roundRect">
            <a:avLst/>
          </a:prstGeom>
          <a:solidFill>
            <a:schemeClr val="bg1">
              <a:alpha val="49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Participation</a:t>
            </a:r>
            <a:endParaRPr lang="fr-FR" sz="1600" dirty="0">
              <a:solidFill>
                <a:schemeClr val="tx1"/>
              </a:solidFill>
            </a:endParaRPr>
          </a:p>
        </p:txBody>
      </p:sp>
      <p:sp>
        <p:nvSpPr>
          <p:cNvPr id="37" name="Rectangle à coins arrondis 36"/>
          <p:cNvSpPr/>
          <p:nvPr/>
        </p:nvSpPr>
        <p:spPr>
          <a:xfrm>
            <a:off x="1449921" y="3389022"/>
            <a:ext cx="3630230" cy="780619"/>
          </a:xfrm>
          <a:prstGeom prst="roundRect">
            <a:avLst/>
          </a:prstGeom>
          <a:solidFill>
            <a:srgbClr val="FF6600">
              <a:alpha val="32000"/>
            </a:srgb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Soins</a:t>
            </a:r>
            <a:endParaRPr lang="fr-FR" sz="1600" dirty="0">
              <a:solidFill>
                <a:srgbClr val="000000"/>
              </a:solidFill>
            </a:endParaRPr>
          </a:p>
        </p:txBody>
      </p:sp>
      <p:sp>
        <p:nvSpPr>
          <p:cNvPr id="38" name="Rectangle à coins arrondis 37"/>
          <p:cNvSpPr/>
          <p:nvPr/>
        </p:nvSpPr>
        <p:spPr>
          <a:xfrm>
            <a:off x="4928180" y="3304664"/>
            <a:ext cx="2823052" cy="746643"/>
          </a:xfrm>
          <a:prstGeom prst="roundRect">
            <a:avLst/>
          </a:prstGeom>
          <a:solidFill>
            <a:srgbClr val="FF0000">
              <a:alpha val="29000"/>
            </a:srgb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Entretien</a:t>
            </a:r>
            <a:endParaRPr lang="fr-FR" sz="1600" dirty="0">
              <a:solidFill>
                <a:srgbClr val="000000"/>
              </a:solidFill>
            </a:endParaRPr>
          </a:p>
        </p:txBody>
      </p:sp>
      <p:sp>
        <p:nvSpPr>
          <p:cNvPr id="2" name="Espace réservé du pied de page 1"/>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48066581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a:p>
        </p:txBody>
      </p:sp>
      <p:sp>
        <p:nvSpPr>
          <p:cNvPr id="5" name="Rectangle à coins arrondis 4"/>
          <p:cNvSpPr/>
          <p:nvPr/>
        </p:nvSpPr>
        <p:spPr>
          <a:xfrm>
            <a:off x="465667" y="244501"/>
            <a:ext cx="8233833" cy="6319892"/>
          </a:xfrm>
          <a:prstGeom prst="roundRect">
            <a:avLst/>
          </a:prstGeom>
          <a:solidFill>
            <a:srgbClr val="FFFFFF"/>
          </a:solidFill>
          <a:ln w="19050" cmpd="sng">
            <a:solidFill>
              <a:srgbClr val="28AA09"/>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600"/>
          </a:p>
        </p:txBody>
      </p:sp>
      <p:sp>
        <p:nvSpPr>
          <p:cNvPr id="6" name="ZoneTexte 5"/>
          <p:cNvSpPr txBox="1"/>
          <p:nvPr/>
        </p:nvSpPr>
        <p:spPr>
          <a:xfrm>
            <a:off x="1098320" y="244501"/>
            <a:ext cx="6955750" cy="338554"/>
          </a:xfrm>
          <a:prstGeom prst="rect">
            <a:avLst/>
          </a:prstGeom>
          <a:noFill/>
          <a:ln>
            <a:noFill/>
          </a:ln>
        </p:spPr>
        <p:txBody>
          <a:bodyPr wrap="none" rtlCol="0">
            <a:spAutoFit/>
          </a:bodyPr>
          <a:lstStyle/>
          <a:p>
            <a:r>
              <a:rPr lang="fr-FR" sz="1600" dirty="0" smtClean="0"/>
              <a:t>Pratiques de l’écrit de jeunes mères participant à MPAS dans un CÉA</a:t>
            </a:r>
            <a:endParaRPr lang="fr-FR" sz="1600" dirty="0"/>
          </a:p>
        </p:txBody>
      </p:sp>
      <p:sp>
        <p:nvSpPr>
          <p:cNvPr id="7" name="Rectangle à coins arrondis 6"/>
          <p:cNvSpPr/>
          <p:nvPr/>
        </p:nvSpPr>
        <p:spPr>
          <a:xfrm>
            <a:off x="984250" y="2388223"/>
            <a:ext cx="7175500" cy="3844273"/>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600"/>
          </a:p>
        </p:txBody>
      </p:sp>
      <p:sp>
        <p:nvSpPr>
          <p:cNvPr id="8" name="Rectangle à coins arrondis 7"/>
          <p:cNvSpPr/>
          <p:nvPr/>
        </p:nvSpPr>
        <p:spPr>
          <a:xfrm>
            <a:off x="984250" y="613833"/>
            <a:ext cx="7175500" cy="1958935"/>
          </a:xfrm>
          <a:prstGeom prst="roundRect">
            <a:avLst/>
          </a:prstGeom>
          <a:noFill/>
          <a:ln>
            <a:solidFill>
              <a:srgbClr val="749805"/>
            </a:solidFill>
          </a:ln>
          <a:scene3d>
            <a:camera prst="orthographicFront"/>
            <a:lightRig rig="threePt" dir="t"/>
          </a:scene3d>
          <a:sp3d>
            <a:bevelT/>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600" dirty="0">
                <a:solidFill>
                  <a:srgbClr val="000000"/>
                </a:solidFill>
              </a:rPr>
              <a:t>Pratiques scolaires de </a:t>
            </a:r>
            <a:r>
              <a:rPr lang="fr-FR" sz="1600" dirty="0" smtClean="0">
                <a:solidFill>
                  <a:srgbClr val="000000"/>
                </a:solidFill>
              </a:rPr>
              <a:t>l’écrit</a:t>
            </a:r>
          </a:p>
          <a:p>
            <a:endParaRPr lang="fr-FR" sz="1600" dirty="0"/>
          </a:p>
          <a:p>
            <a:endParaRPr lang="fr-FR" sz="1600" dirty="0" smtClean="0"/>
          </a:p>
          <a:p>
            <a:endParaRPr lang="fr-FR" sz="1600" dirty="0"/>
          </a:p>
          <a:p>
            <a:endParaRPr lang="fr-FR" sz="1600" dirty="0" smtClean="0"/>
          </a:p>
          <a:p>
            <a:endParaRPr lang="fr-FR" sz="1600" dirty="0"/>
          </a:p>
          <a:p>
            <a:pPr algn="ctr"/>
            <a:endParaRPr lang="fr-FR" sz="1600" dirty="0"/>
          </a:p>
        </p:txBody>
      </p:sp>
      <p:sp>
        <p:nvSpPr>
          <p:cNvPr id="9" name="Rectangle à coins arrondis 8"/>
          <p:cNvSpPr/>
          <p:nvPr/>
        </p:nvSpPr>
        <p:spPr>
          <a:xfrm>
            <a:off x="1153590" y="994841"/>
            <a:ext cx="3249082" cy="1263115"/>
          </a:xfrm>
          <a:prstGeom prst="roundRect">
            <a:avLst/>
          </a:prstGeom>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Travail par modules</a:t>
            </a:r>
          </a:p>
          <a:p>
            <a:pPr algn="ctr"/>
            <a:endParaRPr lang="fr-FR" sz="1600" dirty="0"/>
          </a:p>
          <a:p>
            <a:pPr algn="ctr"/>
            <a:endParaRPr lang="fr-FR" sz="1600" dirty="0" smtClean="0"/>
          </a:p>
          <a:p>
            <a:pPr algn="ctr"/>
            <a:endParaRPr lang="fr-FR" sz="1600" dirty="0"/>
          </a:p>
        </p:txBody>
      </p:sp>
      <p:sp>
        <p:nvSpPr>
          <p:cNvPr id="10" name="Rectangle à coins arrondis 9"/>
          <p:cNvSpPr/>
          <p:nvPr/>
        </p:nvSpPr>
        <p:spPr>
          <a:xfrm>
            <a:off x="1308807" y="1403145"/>
            <a:ext cx="1415804" cy="709088"/>
          </a:xfrm>
          <a:prstGeom prst="roundRect">
            <a:avLst/>
          </a:prstGeom>
          <a:solidFill>
            <a:schemeClr val="accent3"/>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Réalisations de modules</a:t>
            </a:r>
            <a:endParaRPr lang="fr-FR" sz="1600" dirty="0">
              <a:solidFill>
                <a:srgbClr val="000000"/>
              </a:solidFill>
            </a:endParaRPr>
          </a:p>
        </p:txBody>
      </p:sp>
      <p:sp>
        <p:nvSpPr>
          <p:cNvPr id="11" name="Rectangle à coins arrondis 10"/>
          <p:cNvSpPr/>
          <p:nvPr/>
        </p:nvSpPr>
        <p:spPr>
          <a:xfrm>
            <a:off x="2921942" y="1417648"/>
            <a:ext cx="1329512" cy="673097"/>
          </a:xfrm>
          <a:prstGeom prst="roundRect">
            <a:avLst/>
          </a:prstGeom>
          <a:solidFill>
            <a:schemeClr val="accent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Évaluation</a:t>
            </a:r>
            <a:endParaRPr lang="fr-FR" sz="1600" dirty="0">
              <a:solidFill>
                <a:srgbClr val="000000"/>
              </a:solidFill>
            </a:endParaRPr>
          </a:p>
        </p:txBody>
      </p:sp>
      <p:sp>
        <p:nvSpPr>
          <p:cNvPr id="12" name="Rectangle à coins arrondis 11"/>
          <p:cNvSpPr/>
          <p:nvPr/>
        </p:nvSpPr>
        <p:spPr>
          <a:xfrm>
            <a:off x="4572595" y="1129342"/>
            <a:ext cx="1598083" cy="952500"/>
          </a:xfrm>
          <a:prstGeom prst="roundRect">
            <a:avLst/>
          </a:prstGeom>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Choix d’un métier</a:t>
            </a:r>
            <a:endParaRPr lang="fr-FR" sz="1600" dirty="0">
              <a:solidFill>
                <a:srgbClr val="000000"/>
              </a:solidFill>
            </a:endParaRPr>
          </a:p>
        </p:txBody>
      </p:sp>
      <p:sp>
        <p:nvSpPr>
          <p:cNvPr id="13" name="Rectangle à coins arrondis 12"/>
          <p:cNvSpPr/>
          <p:nvPr/>
        </p:nvSpPr>
        <p:spPr>
          <a:xfrm>
            <a:off x="6293521" y="1125113"/>
            <a:ext cx="1598083" cy="952500"/>
          </a:xfrm>
          <a:prstGeom prst="roundRect">
            <a:avLst/>
          </a:prstGeom>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Apprendre à vivre ensemble</a:t>
            </a:r>
            <a:endParaRPr lang="fr-FR" sz="1600" dirty="0">
              <a:solidFill>
                <a:srgbClr val="000000"/>
              </a:solidFill>
            </a:endParaRPr>
          </a:p>
        </p:txBody>
      </p:sp>
      <p:sp>
        <p:nvSpPr>
          <p:cNvPr id="14" name="Rectangle à coins arrondis 13"/>
          <p:cNvSpPr/>
          <p:nvPr/>
        </p:nvSpPr>
        <p:spPr>
          <a:xfrm>
            <a:off x="1206505" y="2985279"/>
            <a:ext cx="6752164" cy="1324173"/>
          </a:xfrm>
          <a:prstGeom prst="roundRect">
            <a:avLst/>
          </a:prstGeom>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600"/>
          </a:p>
        </p:txBody>
      </p:sp>
      <p:sp>
        <p:nvSpPr>
          <p:cNvPr id="15" name="ZoneTexte 14"/>
          <p:cNvSpPr txBox="1"/>
          <p:nvPr/>
        </p:nvSpPr>
        <p:spPr>
          <a:xfrm>
            <a:off x="2374418" y="2521293"/>
            <a:ext cx="4614665" cy="338554"/>
          </a:xfrm>
          <a:prstGeom prst="rect">
            <a:avLst/>
          </a:prstGeom>
          <a:noFill/>
        </p:spPr>
        <p:txBody>
          <a:bodyPr wrap="none" rtlCol="0">
            <a:spAutoFit/>
          </a:bodyPr>
          <a:lstStyle/>
          <a:p>
            <a:r>
              <a:rPr lang="fr-FR" sz="1600" dirty="0" smtClean="0"/>
              <a:t>Pratiques de l’écrit en appui à la vie courante</a:t>
            </a:r>
            <a:endParaRPr lang="fr-FR" sz="1600" dirty="0"/>
          </a:p>
        </p:txBody>
      </p:sp>
      <p:sp>
        <p:nvSpPr>
          <p:cNvPr id="16" name="Rectangle à coins arrondis 15"/>
          <p:cNvSpPr/>
          <p:nvPr/>
        </p:nvSpPr>
        <p:spPr>
          <a:xfrm>
            <a:off x="1153589" y="4051307"/>
            <a:ext cx="3640659" cy="1919252"/>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Autorégulation de l’affect</a:t>
            </a:r>
          </a:p>
          <a:p>
            <a:pPr algn="ctr"/>
            <a:endParaRPr lang="fr-FR" sz="1600" dirty="0">
              <a:solidFill>
                <a:schemeClr val="tx1"/>
              </a:solidFill>
            </a:endParaRPr>
          </a:p>
          <a:p>
            <a:pPr algn="ctr"/>
            <a:endParaRPr lang="fr-FR" sz="1600" dirty="0" smtClean="0">
              <a:solidFill>
                <a:schemeClr val="tx1"/>
              </a:solidFill>
            </a:endParaRPr>
          </a:p>
          <a:p>
            <a:pPr algn="ctr"/>
            <a:endParaRPr lang="fr-FR" sz="1600" dirty="0">
              <a:solidFill>
                <a:schemeClr val="tx1"/>
              </a:solidFill>
            </a:endParaRPr>
          </a:p>
          <a:p>
            <a:pPr algn="ctr"/>
            <a:endParaRPr lang="fr-FR" sz="1600" dirty="0" smtClean="0">
              <a:solidFill>
                <a:schemeClr val="tx1"/>
              </a:solidFill>
            </a:endParaRPr>
          </a:p>
          <a:p>
            <a:pPr algn="ctr"/>
            <a:endParaRPr lang="fr-FR" sz="1600" dirty="0">
              <a:solidFill>
                <a:schemeClr val="tx1"/>
              </a:solidFill>
            </a:endParaRPr>
          </a:p>
        </p:txBody>
      </p:sp>
      <p:sp>
        <p:nvSpPr>
          <p:cNvPr id="18" name="ZoneTexte 17"/>
          <p:cNvSpPr txBox="1"/>
          <p:nvPr/>
        </p:nvSpPr>
        <p:spPr>
          <a:xfrm>
            <a:off x="3593732" y="2935332"/>
            <a:ext cx="2021908" cy="338554"/>
          </a:xfrm>
          <a:prstGeom prst="rect">
            <a:avLst/>
          </a:prstGeom>
          <a:noFill/>
        </p:spPr>
        <p:txBody>
          <a:bodyPr wrap="none" rtlCol="0">
            <a:spAutoFit/>
          </a:bodyPr>
          <a:lstStyle/>
          <a:p>
            <a:r>
              <a:rPr lang="fr-FR" sz="1600" dirty="0" smtClean="0"/>
              <a:t>Travail domestique</a:t>
            </a:r>
            <a:endParaRPr lang="fr-FR" sz="1600" dirty="0"/>
          </a:p>
        </p:txBody>
      </p:sp>
      <p:sp>
        <p:nvSpPr>
          <p:cNvPr id="21" name="Rectangle à coins arrondis 20"/>
          <p:cNvSpPr/>
          <p:nvPr/>
        </p:nvSpPr>
        <p:spPr>
          <a:xfrm>
            <a:off x="5012153" y="4207852"/>
            <a:ext cx="2802466" cy="1542175"/>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Engagement</a:t>
            </a:r>
          </a:p>
          <a:p>
            <a:pPr algn="ctr"/>
            <a:endParaRPr lang="fr-FR" sz="1600" dirty="0">
              <a:solidFill>
                <a:srgbClr val="000000"/>
              </a:solidFill>
            </a:endParaRPr>
          </a:p>
          <a:p>
            <a:pPr algn="ctr"/>
            <a:endParaRPr lang="fr-FR" sz="1600" dirty="0" smtClean="0">
              <a:solidFill>
                <a:srgbClr val="000000"/>
              </a:solidFill>
            </a:endParaRPr>
          </a:p>
          <a:p>
            <a:pPr algn="ctr"/>
            <a:endParaRPr lang="fr-FR" sz="1600" dirty="0">
              <a:solidFill>
                <a:srgbClr val="000000"/>
              </a:solidFill>
            </a:endParaRPr>
          </a:p>
          <a:p>
            <a:pPr algn="ctr"/>
            <a:endParaRPr lang="fr-FR" sz="1600" dirty="0">
              <a:solidFill>
                <a:srgbClr val="000000"/>
              </a:solidFill>
            </a:endParaRPr>
          </a:p>
        </p:txBody>
      </p:sp>
      <p:sp>
        <p:nvSpPr>
          <p:cNvPr id="26" name="Rectangle à coins arrondis 25"/>
          <p:cNvSpPr/>
          <p:nvPr/>
        </p:nvSpPr>
        <p:spPr>
          <a:xfrm>
            <a:off x="1449921" y="3389022"/>
            <a:ext cx="3630230" cy="780619"/>
          </a:xfrm>
          <a:prstGeom prst="roundRect">
            <a:avLst/>
          </a:prstGeom>
          <a:solidFill>
            <a:srgbClr val="BACC8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Soins</a:t>
            </a:r>
            <a:endParaRPr lang="fr-FR" sz="1600" dirty="0">
              <a:solidFill>
                <a:srgbClr val="000000"/>
              </a:solidFill>
            </a:endParaRPr>
          </a:p>
        </p:txBody>
      </p:sp>
      <p:sp>
        <p:nvSpPr>
          <p:cNvPr id="27" name="Rectangle à coins arrondis 26"/>
          <p:cNvSpPr/>
          <p:nvPr/>
        </p:nvSpPr>
        <p:spPr>
          <a:xfrm>
            <a:off x="4928180" y="3304664"/>
            <a:ext cx="2823052" cy="746643"/>
          </a:xfrm>
          <a:prstGeom prst="roundRect">
            <a:avLst/>
          </a:prstGeom>
          <a:solidFill>
            <a:schemeClr val="accent3"/>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Entretien</a:t>
            </a:r>
            <a:endParaRPr lang="fr-FR" sz="1600" dirty="0">
              <a:solidFill>
                <a:srgbClr val="000000"/>
              </a:solidFill>
            </a:endParaRPr>
          </a:p>
        </p:txBody>
      </p:sp>
      <p:sp>
        <p:nvSpPr>
          <p:cNvPr id="28" name="Rectangle à coins arrondis 27"/>
          <p:cNvSpPr/>
          <p:nvPr/>
        </p:nvSpPr>
        <p:spPr>
          <a:xfrm>
            <a:off x="2631191" y="5406068"/>
            <a:ext cx="920750" cy="376926"/>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Éveil</a:t>
            </a:r>
            <a:endParaRPr lang="fr-FR" sz="1600" dirty="0">
              <a:solidFill>
                <a:schemeClr val="tx1"/>
              </a:solidFill>
            </a:endParaRPr>
          </a:p>
        </p:txBody>
      </p:sp>
      <p:sp>
        <p:nvSpPr>
          <p:cNvPr id="29" name="Rectangle à coins arrondis 28"/>
          <p:cNvSpPr/>
          <p:nvPr/>
        </p:nvSpPr>
        <p:spPr>
          <a:xfrm>
            <a:off x="3195491" y="4862277"/>
            <a:ext cx="1304838" cy="413528"/>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Réconfort</a:t>
            </a:r>
            <a:endParaRPr lang="fr-FR" sz="1600" dirty="0">
              <a:solidFill>
                <a:schemeClr val="tx1"/>
              </a:solidFill>
            </a:endParaRPr>
          </a:p>
        </p:txBody>
      </p:sp>
      <p:sp>
        <p:nvSpPr>
          <p:cNvPr id="30" name="Rectangle à coins arrondis 29"/>
          <p:cNvSpPr/>
          <p:nvPr/>
        </p:nvSpPr>
        <p:spPr>
          <a:xfrm>
            <a:off x="1567560" y="4863290"/>
            <a:ext cx="1422914" cy="414975"/>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Apaisement</a:t>
            </a:r>
            <a:endParaRPr lang="fr-FR" sz="1600" dirty="0">
              <a:solidFill>
                <a:schemeClr val="tx1"/>
              </a:solidFill>
            </a:endParaRPr>
          </a:p>
        </p:txBody>
      </p:sp>
      <p:sp>
        <p:nvSpPr>
          <p:cNvPr id="31" name="Rectangle à coins arrondis 30"/>
          <p:cNvSpPr/>
          <p:nvPr/>
        </p:nvSpPr>
        <p:spPr>
          <a:xfrm>
            <a:off x="5211104" y="4685702"/>
            <a:ext cx="1307708" cy="379942"/>
          </a:xfrm>
          <a:prstGeom prst="roundRect">
            <a:avLst/>
          </a:prstGeom>
          <a:solidFill>
            <a:schemeClr val="accent3"/>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Inscription</a:t>
            </a:r>
            <a:endParaRPr lang="fr-FR" sz="1600" dirty="0">
              <a:solidFill>
                <a:schemeClr val="tx1"/>
              </a:solidFill>
            </a:endParaRPr>
          </a:p>
        </p:txBody>
      </p:sp>
      <p:sp>
        <p:nvSpPr>
          <p:cNvPr id="32" name="Rectangle à coins arrondis 31"/>
          <p:cNvSpPr/>
          <p:nvPr/>
        </p:nvSpPr>
        <p:spPr>
          <a:xfrm>
            <a:off x="6143943" y="5141634"/>
            <a:ext cx="1507693" cy="376240"/>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Participation</a:t>
            </a:r>
            <a:endParaRPr lang="fr-FR" sz="1600" dirty="0">
              <a:solidFill>
                <a:schemeClr val="tx1"/>
              </a:solidFill>
            </a:endParaRPr>
          </a:p>
        </p:txBody>
      </p:sp>
      <p:sp>
        <p:nvSpPr>
          <p:cNvPr id="2" name="Espace réservé du pied de page 1"/>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383609714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a:p>
        </p:txBody>
      </p:sp>
      <p:sp>
        <p:nvSpPr>
          <p:cNvPr id="5" name="Rectangle à coins arrondis 4"/>
          <p:cNvSpPr/>
          <p:nvPr/>
        </p:nvSpPr>
        <p:spPr>
          <a:xfrm>
            <a:off x="465667" y="244501"/>
            <a:ext cx="8233833" cy="6319892"/>
          </a:xfrm>
          <a:prstGeom prst="roundRect">
            <a:avLst/>
          </a:prstGeom>
          <a:solidFill>
            <a:srgbClr val="FFFFFF"/>
          </a:solidFill>
          <a:ln w="19050" cmpd="sng">
            <a:solidFill>
              <a:srgbClr val="28AA09"/>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600"/>
          </a:p>
        </p:txBody>
      </p:sp>
      <p:sp>
        <p:nvSpPr>
          <p:cNvPr id="6" name="ZoneTexte 5"/>
          <p:cNvSpPr txBox="1"/>
          <p:nvPr/>
        </p:nvSpPr>
        <p:spPr>
          <a:xfrm>
            <a:off x="1098320" y="244501"/>
            <a:ext cx="6955750" cy="338554"/>
          </a:xfrm>
          <a:prstGeom prst="rect">
            <a:avLst/>
          </a:prstGeom>
          <a:noFill/>
          <a:ln>
            <a:noFill/>
          </a:ln>
        </p:spPr>
        <p:txBody>
          <a:bodyPr wrap="none" rtlCol="0">
            <a:spAutoFit/>
          </a:bodyPr>
          <a:lstStyle/>
          <a:p>
            <a:r>
              <a:rPr lang="fr-FR" sz="1600" dirty="0" smtClean="0"/>
              <a:t>Pratiques de l’écrit de jeunes mères participant à MPAS dans un CÉA</a:t>
            </a:r>
            <a:endParaRPr lang="fr-FR" sz="1600" dirty="0"/>
          </a:p>
        </p:txBody>
      </p:sp>
      <p:sp>
        <p:nvSpPr>
          <p:cNvPr id="7" name="Rectangle à coins arrondis 6"/>
          <p:cNvSpPr/>
          <p:nvPr/>
        </p:nvSpPr>
        <p:spPr>
          <a:xfrm>
            <a:off x="984250" y="2388223"/>
            <a:ext cx="7175500" cy="3844273"/>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600"/>
          </a:p>
        </p:txBody>
      </p:sp>
      <p:sp>
        <p:nvSpPr>
          <p:cNvPr id="8" name="Rectangle à coins arrondis 7"/>
          <p:cNvSpPr/>
          <p:nvPr/>
        </p:nvSpPr>
        <p:spPr>
          <a:xfrm>
            <a:off x="984250" y="613833"/>
            <a:ext cx="7175500" cy="1958935"/>
          </a:xfrm>
          <a:prstGeom prst="roundRect">
            <a:avLst/>
          </a:prstGeom>
          <a:noFill/>
          <a:ln>
            <a:solidFill>
              <a:srgbClr val="749805"/>
            </a:solidFill>
          </a:ln>
          <a:scene3d>
            <a:camera prst="orthographicFront"/>
            <a:lightRig rig="threePt" dir="t"/>
          </a:scene3d>
          <a:sp3d>
            <a:bevelT/>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600" dirty="0">
                <a:solidFill>
                  <a:srgbClr val="000000"/>
                </a:solidFill>
              </a:rPr>
              <a:t>Pratiques scolaires de </a:t>
            </a:r>
            <a:r>
              <a:rPr lang="fr-FR" sz="1600" dirty="0" smtClean="0">
                <a:solidFill>
                  <a:srgbClr val="000000"/>
                </a:solidFill>
              </a:rPr>
              <a:t>l’écrit</a:t>
            </a:r>
          </a:p>
          <a:p>
            <a:endParaRPr lang="fr-FR" sz="1600" dirty="0"/>
          </a:p>
          <a:p>
            <a:endParaRPr lang="fr-FR" sz="1600" dirty="0" smtClean="0"/>
          </a:p>
          <a:p>
            <a:endParaRPr lang="fr-FR" sz="1600" dirty="0"/>
          </a:p>
          <a:p>
            <a:endParaRPr lang="fr-FR" sz="1600" dirty="0" smtClean="0"/>
          </a:p>
          <a:p>
            <a:endParaRPr lang="fr-FR" sz="1600" dirty="0"/>
          </a:p>
          <a:p>
            <a:pPr algn="ctr"/>
            <a:endParaRPr lang="fr-FR" sz="1600" dirty="0"/>
          </a:p>
        </p:txBody>
      </p:sp>
      <p:sp>
        <p:nvSpPr>
          <p:cNvPr id="9" name="Rectangle à coins arrondis 8"/>
          <p:cNvSpPr/>
          <p:nvPr/>
        </p:nvSpPr>
        <p:spPr>
          <a:xfrm>
            <a:off x="1153590" y="994841"/>
            <a:ext cx="3249082" cy="1263115"/>
          </a:xfrm>
          <a:prstGeom prst="roundRect">
            <a:avLst/>
          </a:prstGeom>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Travail par modules</a:t>
            </a:r>
          </a:p>
          <a:p>
            <a:pPr algn="ctr"/>
            <a:endParaRPr lang="fr-FR" sz="1600" dirty="0"/>
          </a:p>
          <a:p>
            <a:pPr algn="ctr"/>
            <a:endParaRPr lang="fr-FR" sz="1600" dirty="0" smtClean="0"/>
          </a:p>
          <a:p>
            <a:pPr algn="ctr"/>
            <a:endParaRPr lang="fr-FR" sz="1600" dirty="0"/>
          </a:p>
        </p:txBody>
      </p:sp>
      <p:sp>
        <p:nvSpPr>
          <p:cNvPr id="10" name="Rectangle à coins arrondis 9"/>
          <p:cNvSpPr/>
          <p:nvPr/>
        </p:nvSpPr>
        <p:spPr>
          <a:xfrm>
            <a:off x="1308807" y="1403145"/>
            <a:ext cx="1415804" cy="709088"/>
          </a:xfrm>
          <a:prstGeom prst="roundRect">
            <a:avLst/>
          </a:prstGeom>
          <a:solidFill>
            <a:schemeClr val="accent3"/>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Réalisations de modules</a:t>
            </a:r>
            <a:endParaRPr lang="fr-FR" sz="1600" dirty="0">
              <a:solidFill>
                <a:srgbClr val="000000"/>
              </a:solidFill>
            </a:endParaRPr>
          </a:p>
        </p:txBody>
      </p:sp>
      <p:sp>
        <p:nvSpPr>
          <p:cNvPr id="11" name="Rectangle à coins arrondis 10"/>
          <p:cNvSpPr/>
          <p:nvPr/>
        </p:nvSpPr>
        <p:spPr>
          <a:xfrm>
            <a:off x="2921942" y="1417648"/>
            <a:ext cx="1329512" cy="673097"/>
          </a:xfrm>
          <a:prstGeom prst="roundRect">
            <a:avLst/>
          </a:prstGeom>
          <a:solidFill>
            <a:schemeClr val="accent5">
              <a:lumMod val="60000"/>
              <a:lumOff val="4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Évaluation</a:t>
            </a:r>
            <a:endParaRPr lang="fr-FR" sz="1600" dirty="0">
              <a:solidFill>
                <a:srgbClr val="000000"/>
              </a:solidFill>
            </a:endParaRPr>
          </a:p>
        </p:txBody>
      </p:sp>
      <p:sp>
        <p:nvSpPr>
          <p:cNvPr id="12" name="Rectangle à coins arrondis 11"/>
          <p:cNvSpPr/>
          <p:nvPr/>
        </p:nvSpPr>
        <p:spPr>
          <a:xfrm>
            <a:off x="4572595" y="1129342"/>
            <a:ext cx="1598083" cy="952500"/>
          </a:xfrm>
          <a:prstGeom prst="roundRect">
            <a:avLst/>
          </a:prstGeom>
          <a:solidFill>
            <a:schemeClr val="accent5">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Choix d’un métier</a:t>
            </a:r>
            <a:endParaRPr lang="fr-FR" sz="1600" dirty="0">
              <a:solidFill>
                <a:srgbClr val="000000"/>
              </a:solidFill>
            </a:endParaRPr>
          </a:p>
        </p:txBody>
      </p:sp>
      <p:sp>
        <p:nvSpPr>
          <p:cNvPr id="13" name="Rectangle à coins arrondis 12"/>
          <p:cNvSpPr/>
          <p:nvPr/>
        </p:nvSpPr>
        <p:spPr>
          <a:xfrm>
            <a:off x="6293521" y="1125113"/>
            <a:ext cx="1598083" cy="952500"/>
          </a:xfrm>
          <a:prstGeom prst="roundRect">
            <a:avLst/>
          </a:prstGeom>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Apprendre à vivre ensemble</a:t>
            </a:r>
            <a:endParaRPr lang="fr-FR" sz="1600" dirty="0">
              <a:solidFill>
                <a:srgbClr val="000000"/>
              </a:solidFill>
            </a:endParaRPr>
          </a:p>
        </p:txBody>
      </p:sp>
      <p:sp>
        <p:nvSpPr>
          <p:cNvPr id="14" name="Rectangle à coins arrondis 13"/>
          <p:cNvSpPr/>
          <p:nvPr/>
        </p:nvSpPr>
        <p:spPr>
          <a:xfrm>
            <a:off x="1206505" y="2985279"/>
            <a:ext cx="6752164" cy="1324173"/>
          </a:xfrm>
          <a:prstGeom prst="roundRect">
            <a:avLst/>
          </a:prstGeom>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600"/>
          </a:p>
        </p:txBody>
      </p:sp>
      <p:sp>
        <p:nvSpPr>
          <p:cNvPr id="15" name="ZoneTexte 14"/>
          <p:cNvSpPr txBox="1"/>
          <p:nvPr/>
        </p:nvSpPr>
        <p:spPr>
          <a:xfrm>
            <a:off x="2374418" y="2521293"/>
            <a:ext cx="4614665" cy="338554"/>
          </a:xfrm>
          <a:prstGeom prst="rect">
            <a:avLst/>
          </a:prstGeom>
          <a:noFill/>
        </p:spPr>
        <p:txBody>
          <a:bodyPr wrap="none" rtlCol="0">
            <a:spAutoFit/>
          </a:bodyPr>
          <a:lstStyle/>
          <a:p>
            <a:r>
              <a:rPr lang="fr-FR" sz="1600" dirty="0" smtClean="0"/>
              <a:t>Pratiques de l’écrit en appui à la vie courante</a:t>
            </a:r>
            <a:endParaRPr lang="fr-FR" sz="1600" dirty="0"/>
          </a:p>
        </p:txBody>
      </p:sp>
      <p:sp>
        <p:nvSpPr>
          <p:cNvPr id="16" name="Rectangle à coins arrondis 15"/>
          <p:cNvSpPr/>
          <p:nvPr/>
        </p:nvSpPr>
        <p:spPr>
          <a:xfrm>
            <a:off x="1153589" y="4051307"/>
            <a:ext cx="3640659" cy="1919252"/>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Autorégulation de l’affect</a:t>
            </a:r>
          </a:p>
          <a:p>
            <a:pPr algn="ctr"/>
            <a:endParaRPr lang="fr-FR" sz="1600" dirty="0">
              <a:solidFill>
                <a:schemeClr val="tx1"/>
              </a:solidFill>
            </a:endParaRPr>
          </a:p>
          <a:p>
            <a:pPr algn="ctr"/>
            <a:endParaRPr lang="fr-FR" sz="1600" dirty="0" smtClean="0">
              <a:solidFill>
                <a:schemeClr val="tx1"/>
              </a:solidFill>
            </a:endParaRPr>
          </a:p>
          <a:p>
            <a:pPr algn="ctr"/>
            <a:endParaRPr lang="fr-FR" sz="1600" dirty="0">
              <a:solidFill>
                <a:schemeClr val="tx1"/>
              </a:solidFill>
            </a:endParaRPr>
          </a:p>
          <a:p>
            <a:pPr algn="ctr"/>
            <a:endParaRPr lang="fr-FR" sz="1600" dirty="0" smtClean="0">
              <a:solidFill>
                <a:schemeClr val="tx1"/>
              </a:solidFill>
            </a:endParaRPr>
          </a:p>
          <a:p>
            <a:pPr algn="ctr"/>
            <a:endParaRPr lang="fr-FR" sz="1600" dirty="0">
              <a:solidFill>
                <a:schemeClr val="tx1"/>
              </a:solidFill>
            </a:endParaRPr>
          </a:p>
        </p:txBody>
      </p:sp>
      <p:sp>
        <p:nvSpPr>
          <p:cNvPr id="18" name="ZoneTexte 17"/>
          <p:cNvSpPr txBox="1"/>
          <p:nvPr/>
        </p:nvSpPr>
        <p:spPr>
          <a:xfrm>
            <a:off x="3593732" y="2935332"/>
            <a:ext cx="2021908" cy="338554"/>
          </a:xfrm>
          <a:prstGeom prst="rect">
            <a:avLst/>
          </a:prstGeom>
          <a:noFill/>
        </p:spPr>
        <p:txBody>
          <a:bodyPr wrap="none" rtlCol="0">
            <a:spAutoFit/>
          </a:bodyPr>
          <a:lstStyle/>
          <a:p>
            <a:r>
              <a:rPr lang="fr-FR" sz="1600" dirty="0" smtClean="0"/>
              <a:t>Travail domestique</a:t>
            </a:r>
            <a:endParaRPr lang="fr-FR" sz="1600" dirty="0"/>
          </a:p>
        </p:txBody>
      </p:sp>
      <p:sp>
        <p:nvSpPr>
          <p:cNvPr id="21" name="Rectangle à coins arrondis 20"/>
          <p:cNvSpPr/>
          <p:nvPr/>
        </p:nvSpPr>
        <p:spPr>
          <a:xfrm>
            <a:off x="5012153" y="4207852"/>
            <a:ext cx="2802466" cy="1542175"/>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rgbClr val="000000"/>
                </a:solidFill>
              </a:rPr>
              <a:t>Engagement</a:t>
            </a:r>
          </a:p>
          <a:p>
            <a:pPr algn="ctr"/>
            <a:endParaRPr lang="fr-FR" sz="1600" dirty="0">
              <a:solidFill>
                <a:srgbClr val="000000"/>
              </a:solidFill>
            </a:endParaRPr>
          </a:p>
          <a:p>
            <a:pPr algn="ctr"/>
            <a:endParaRPr lang="fr-FR" sz="1600" dirty="0" smtClean="0">
              <a:solidFill>
                <a:srgbClr val="000000"/>
              </a:solidFill>
            </a:endParaRPr>
          </a:p>
          <a:p>
            <a:pPr algn="ctr"/>
            <a:endParaRPr lang="fr-FR" sz="1600" dirty="0">
              <a:solidFill>
                <a:srgbClr val="000000"/>
              </a:solidFill>
            </a:endParaRPr>
          </a:p>
          <a:p>
            <a:pPr algn="ctr"/>
            <a:endParaRPr lang="fr-FR" sz="1600" dirty="0">
              <a:solidFill>
                <a:srgbClr val="000000"/>
              </a:solidFill>
            </a:endParaRPr>
          </a:p>
        </p:txBody>
      </p:sp>
      <p:sp>
        <p:nvSpPr>
          <p:cNvPr id="26" name="Rectangle à coins arrondis 25"/>
          <p:cNvSpPr/>
          <p:nvPr/>
        </p:nvSpPr>
        <p:spPr>
          <a:xfrm>
            <a:off x="1449921" y="3389022"/>
            <a:ext cx="3630230" cy="780619"/>
          </a:xfrm>
          <a:prstGeom prst="roundRect">
            <a:avLst/>
          </a:prstGeom>
          <a:solidFill>
            <a:schemeClr val="accent5">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Soins</a:t>
            </a:r>
            <a:endParaRPr lang="fr-FR" sz="1600" dirty="0">
              <a:solidFill>
                <a:srgbClr val="000000"/>
              </a:solidFill>
            </a:endParaRPr>
          </a:p>
        </p:txBody>
      </p:sp>
      <p:sp>
        <p:nvSpPr>
          <p:cNvPr id="27" name="Rectangle à coins arrondis 26"/>
          <p:cNvSpPr/>
          <p:nvPr/>
        </p:nvSpPr>
        <p:spPr>
          <a:xfrm>
            <a:off x="4928180" y="3304664"/>
            <a:ext cx="2823052" cy="746643"/>
          </a:xfrm>
          <a:prstGeom prst="roundRect">
            <a:avLst/>
          </a:prstGeom>
          <a:solidFill>
            <a:schemeClr val="accent3"/>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solidFill>
                  <a:srgbClr val="000000"/>
                </a:solidFill>
              </a:rPr>
              <a:t>Entretien</a:t>
            </a:r>
            <a:endParaRPr lang="fr-FR" sz="1600" dirty="0">
              <a:solidFill>
                <a:srgbClr val="000000"/>
              </a:solidFill>
            </a:endParaRPr>
          </a:p>
        </p:txBody>
      </p:sp>
      <p:sp>
        <p:nvSpPr>
          <p:cNvPr id="28" name="Rectangle à coins arrondis 27"/>
          <p:cNvSpPr/>
          <p:nvPr/>
        </p:nvSpPr>
        <p:spPr>
          <a:xfrm>
            <a:off x="2631191" y="5406068"/>
            <a:ext cx="920750" cy="376926"/>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Éveil</a:t>
            </a:r>
            <a:endParaRPr lang="fr-FR" sz="1600" dirty="0">
              <a:solidFill>
                <a:schemeClr val="tx1"/>
              </a:solidFill>
            </a:endParaRPr>
          </a:p>
        </p:txBody>
      </p:sp>
      <p:sp>
        <p:nvSpPr>
          <p:cNvPr id="29" name="Rectangle à coins arrondis 28"/>
          <p:cNvSpPr/>
          <p:nvPr/>
        </p:nvSpPr>
        <p:spPr>
          <a:xfrm>
            <a:off x="3195491" y="4862277"/>
            <a:ext cx="1304838" cy="413528"/>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Réconfort</a:t>
            </a:r>
            <a:endParaRPr lang="fr-FR" sz="1600" dirty="0">
              <a:solidFill>
                <a:schemeClr val="tx1"/>
              </a:solidFill>
            </a:endParaRPr>
          </a:p>
        </p:txBody>
      </p:sp>
      <p:sp>
        <p:nvSpPr>
          <p:cNvPr id="30" name="Rectangle à coins arrondis 29"/>
          <p:cNvSpPr/>
          <p:nvPr/>
        </p:nvSpPr>
        <p:spPr>
          <a:xfrm>
            <a:off x="1567560" y="4863290"/>
            <a:ext cx="1422914" cy="414975"/>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Apaisement</a:t>
            </a:r>
            <a:endParaRPr lang="fr-FR" sz="1600" dirty="0">
              <a:solidFill>
                <a:schemeClr val="tx1"/>
              </a:solidFill>
            </a:endParaRPr>
          </a:p>
        </p:txBody>
      </p:sp>
      <p:sp>
        <p:nvSpPr>
          <p:cNvPr id="31" name="Rectangle à coins arrondis 30"/>
          <p:cNvSpPr/>
          <p:nvPr/>
        </p:nvSpPr>
        <p:spPr>
          <a:xfrm>
            <a:off x="5211104" y="4685702"/>
            <a:ext cx="1307708" cy="379942"/>
          </a:xfrm>
          <a:prstGeom prst="roundRect">
            <a:avLst/>
          </a:prstGeom>
          <a:solidFill>
            <a:schemeClr val="accent5">
              <a:lumMod val="60000"/>
              <a:lumOff val="4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Inscription</a:t>
            </a:r>
            <a:endParaRPr lang="fr-FR" sz="1600" dirty="0">
              <a:solidFill>
                <a:schemeClr val="tx1"/>
              </a:solidFill>
            </a:endParaRPr>
          </a:p>
        </p:txBody>
      </p:sp>
      <p:sp>
        <p:nvSpPr>
          <p:cNvPr id="32" name="Rectangle à coins arrondis 31"/>
          <p:cNvSpPr/>
          <p:nvPr/>
        </p:nvSpPr>
        <p:spPr>
          <a:xfrm>
            <a:off x="6143943" y="5141634"/>
            <a:ext cx="1507693" cy="376240"/>
          </a:xfrm>
          <a:prstGeom prst="roundRect">
            <a:avLst/>
          </a:prstGeom>
          <a:solidFill>
            <a:srgbClr val="BACC8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tx1"/>
                </a:solidFill>
              </a:rPr>
              <a:t>Participation</a:t>
            </a:r>
            <a:endParaRPr lang="fr-FR" sz="1600" dirty="0">
              <a:solidFill>
                <a:schemeClr val="tx1"/>
              </a:solidFill>
            </a:endParaRPr>
          </a:p>
        </p:txBody>
      </p:sp>
      <p:sp>
        <p:nvSpPr>
          <p:cNvPr id="2" name="Espace réservé du pied de page 1"/>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209707334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smtClean="0"/>
              <a:t>Buts de la présentation</a:t>
            </a:r>
            <a:endParaRPr lang="fr-FR" dirty="0"/>
          </a:p>
        </p:txBody>
      </p:sp>
      <p:sp>
        <p:nvSpPr>
          <p:cNvPr id="3" name="Espace réservé du contenu 2"/>
          <p:cNvSpPr>
            <a:spLocks noGrp="1"/>
          </p:cNvSpPr>
          <p:nvPr>
            <p:ph idx="1"/>
          </p:nvPr>
        </p:nvSpPr>
        <p:spPr>
          <a:xfrm>
            <a:off x="2105874" y="2020888"/>
            <a:ext cx="7038126" cy="4105275"/>
          </a:xfrm>
        </p:spPr>
        <p:txBody>
          <a:bodyPr>
            <a:normAutofit/>
          </a:bodyPr>
          <a:lstStyle/>
          <a:p>
            <a:r>
              <a:rPr lang="fr-CA" sz="2400" dirty="0" smtClean="0">
                <a:solidFill>
                  <a:schemeClr val="tx1"/>
                </a:solidFill>
              </a:rPr>
              <a:t>présenter l’étude, ses concepts et méthodes</a:t>
            </a:r>
          </a:p>
          <a:p>
            <a:r>
              <a:rPr lang="fr-CA" sz="2400" dirty="0" smtClean="0">
                <a:solidFill>
                  <a:schemeClr val="tx1"/>
                </a:solidFill>
              </a:rPr>
              <a:t>présenter en synthèse la variété des pratiques de l’écrit documentées et les temporalités auxquelles les jeunes mères rencontrées articulent ces pratiques</a:t>
            </a:r>
          </a:p>
          <a:p>
            <a:r>
              <a:rPr lang="fr-CA" sz="2400" smtClean="0">
                <a:solidFill>
                  <a:schemeClr val="tx1"/>
                </a:solidFill>
              </a:rPr>
              <a:t>entrer </a:t>
            </a:r>
            <a:r>
              <a:rPr lang="fr-CA" sz="2400" dirty="0" smtClean="0">
                <a:solidFill>
                  <a:schemeClr val="tx1"/>
                </a:solidFill>
              </a:rPr>
              <a:t>dans la discussion avec les personnes présentes sur les retombées potentielles des résultats dans leur contexte d’intervention</a:t>
            </a:r>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310015371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smtClean="0"/>
              <a:t>Problématique</a:t>
            </a:r>
            <a:endParaRPr lang="fr-FR" dirty="0"/>
          </a:p>
        </p:txBody>
      </p:sp>
      <p:sp>
        <p:nvSpPr>
          <p:cNvPr id="3" name="Espace réservé du contenu 2"/>
          <p:cNvSpPr>
            <a:spLocks noGrp="1"/>
          </p:cNvSpPr>
          <p:nvPr>
            <p:ph idx="1"/>
          </p:nvPr>
        </p:nvSpPr>
        <p:spPr>
          <a:xfrm>
            <a:off x="2105874" y="1726034"/>
            <a:ext cx="6269728" cy="4400129"/>
          </a:xfrm>
        </p:spPr>
        <p:txBody>
          <a:bodyPr>
            <a:normAutofit/>
          </a:bodyPr>
          <a:lstStyle/>
          <a:p>
            <a:r>
              <a:rPr lang="fr-FR" dirty="0" smtClean="0"/>
              <a:t>La situation des jeunes mères est l’objet de préoccupations sociales </a:t>
            </a:r>
            <a:r>
              <a:rPr lang="fr-CA" dirty="0" smtClean="0"/>
              <a:t>(Gouvernement du Québec, 2002), d’études et de recherches </a:t>
            </a:r>
            <a:r>
              <a:rPr lang="fr-FR" dirty="0" smtClean="0"/>
              <a:t>:</a:t>
            </a:r>
          </a:p>
          <a:p>
            <a:pPr lvl="1"/>
            <a:endParaRPr lang="fr-FR" b="1" dirty="0" smtClean="0"/>
          </a:p>
          <a:p>
            <a:pPr lvl="1"/>
            <a:r>
              <a:rPr lang="fr-FR" b="1" dirty="0" smtClean="0"/>
              <a:t>conditions de vie difficiles </a:t>
            </a:r>
            <a:r>
              <a:rPr lang="fr-FR" dirty="0" smtClean="0"/>
              <a:t>(</a:t>
            </a:r>
            <a:r>
              <a:rPr lang="fr-CA" dirty="0" smtClean="0"/>
              <a:t>Conseil </a:t>
            </a:r>
            <a:r>
              <a:rPr lang="fr-CA" dirty="0"/>
              <a:t>du statut de la femme, 2004</a:t>
            </a:r>
            <a:r>
              <a:rPr lang="fr-CA" dirty="0" smtClean="0"/>
              <a:t>)</a:t>
            </a:r>
          </a:p>
          <a:p>
            <a:pPr marL="228600" lvl="1" indent="0">
              <a:buNone/>
            </a:pPr>
            <a:endParaRPr lang="fr-CA" dirty="0" smtClean="0"/>
          </a:p>
          <a:p>
            <a:pPr lvl="1"/>
            <a:r>
              <a:rPr lang="fr-FR" b="1" dirty="0" smtClean="0"/>
              <a:t>obstacles à la participation à la formation </a:t>
            </a:r>
            <a:r>
              <a:rPr lang="fr-CA" dirty="0"/>
              <a:t>(Larue, </a:t>
            </a:r>
            <a:r>
              <a:rPr lang="fr-CA" dirty="0" err="1"/>
              <a:t>Malenfant</a:t>
            </a:r>
            <a:r>
              <a:rPr lang="fr-CA" dirty="0"/>
              <a:t>, </a:t>
            </a:r>
            <a:r>
              <a:rPr lang="fr-CA" dirty="0" err="1"/>
              <a:t>Lazure</a:t>
            </a:r>
            <a:r>
              <a:rPr lang="fr-CA" dirty="0"/>
              <a:t>, Côté, </a:t>
            </a:r>
            <a:r>
              <a:rPr lang="fr-CA" dirty="0" err="1"/>
              <a:t>Jetté</a:t>
            </a:r>
            <a:r>
              <a:rPr lang="fr-CA" dirty="0"/>
              <a:t> et </a:t>
            </a:r>
            <a:r>
              <a:rPr lang="fr-CA" dirty="0" err="1"/>
              <a:t>Beauparlant</a:t>
            </a:r>
            <a:r>
              <a:rPr lang="fr-CA" dirty="0"/>
              <a:t>, 2008</a:t>
            </a:r>
            <a:r>
              <a:rPr lang="fr-CA" dirty="0" smtClean="0"/>
              <a:t>)</a:t>
            </a:r>
          </a:p>
          <a:p>
            <a:pPr marL="228600" lvl="1" indent="0">
              <a:buNone/>
            </a:pPr>
            <a:endParaRPr lang="fr-CA" dirty="0" smtClean="0"/>
          </a:p>
          <a:p>
            <a:pPr lvl="1"/>
            <a:r>
              <a:rPr lang="fr-CA" b="1" dirty="0" smtClean="0"/>
              <a:t>transmission intergénérationnelle de l’écrit </a:t>
            </a:r>
            <a:r>
              <a:rPr lang="fr-CA" dirty="0"/>
              <a:t>(Desrosiers et Ducharme, 2006; Lemelin et Boivin, 2007) </a:t>
            </a:r>
            <a:endParaRPr lang="fr-FR" dirty="0"/>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381538719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a:t>Problématique</a:t>
            </a:r>
          </a:p>
        </p:txBody>
      </p:sp>
      <p:sp>
        <p:nvSpPr>
          <p:cNvPr id="3" name="Espace réservé du contenu 2"/>
          <p:cNvSpPr>
            <a:spLocks noGrp="1"/>
          </p:cNvSpPr>
          <p:nvPr>
            <p:ph idx="1"/>
          </p:nvPr>
        </p:nvSpPr>
        <p:spPr>
          <a:xfrm>
            <a:off x="2105874" y="1726034"/>
            <a:ext cx="6632420" cy="5131966"/>
          </a:xfrm>
        </p:spPr>
        <p:txBody>
          <a:bodyPr>
            <a:noAutofit/>
          </a:bodyPr>
          <a:lstStyle/>
          <a:p>
            <a:r>
              <a:rPr lang="fr-FR" dirty="0" smtClean="0"/>
              <a:t>Les pratiques ou activités de l’écrit des jeunes adultes non diplômés, incluant celles des jeunes mères de ce groupe, sont aussi préoccupantes et l’objet d’études ou de recherches dans différents organismes:</a:t>
            </a:r>
            <a:endParaRPr lang="fr-FR" b="1" dirty="0" smtClean="0"/>
          </a:p>
          <a:p>
            <a:pPr lvl="1"/>
            <a:r>
              <a:rPr lang="fr-FR" b="1" dirty="0" smtClean="0"/>
              <a:t>intégration sociale et professionnelle </a:t>
            </a:r>
            <a:r>
              <a:rPr lang="fr-FR" dirty="0" smtClean="0"/>
              <a:t>(par ex., Bélisle, 2003, 2004)</a:t>
            </a:r>
            <a:endParaRPr lang="fr-FR" b="1" dirty="0" smtClean="0"/>
          </a:p>
          <a:p>
            <a:pPr lvl="1"/>
            <a:r>
              <a:rPr lang="fr-FR" b="1" dirty="0" smtClean="0"/>
              <a:t>alphabétisation</a:t>
            </a:r>
            <a:r>
              <a:rPr lang="fr-FR" dirty="0" smtClean="0"/>
              <a:t> (par ex., Daneau</a:t>
            </a:r>
            <a:r>
              <a:rPr lang="fr-FR" dirty="0"/>
              <a:t> </a:t>
            </a:r>
            <a:r>
              <a:rPr lang="fr-FR" i="1" dirty="0" smtClean="0"/>
              <a:t>et al.</a:t>
            </a:r>
            <a:r>
              <a:rPr lang="fr-CA" dirty="0" smtClean="0"/>
              <a:t>, </a:t>
            </a:r>
            <a:r>
              <a:rPr lang="fr-CA" dirty="0"/>
              <a:t>2002</a:t>
            </a:r>
            <a:r>
              <a:rPr lang="fr-CA" dirty="0" smtClean="0"/>
              <a:t>)</a:t>
            </a:r>
            <a:endParaRPr lang="fr-CA" b="1" dirty="0" smtClean="0"/>
          </a:p>
          <a:p>
            <a:pPr lvl="1"/>
            <a:r>
              <a:rPr lang="fr-CA" b="1" dirty="0" smtClean="0"/>
              <a:t>scolaires</a:t>
            </a:r>
            <a:r>
              <a:rPr lang="fr-CA" dirty="0" smtClean="0"/>
              <a:t>(</a:t>
            </a:r>
            <a:r>
              <a:rPr lang="fr-CA" dirty="0"/>
              <a:t>par ex., </a:t>
            </a:r>
            <a:r>
              <a:rPr lang="fr-CA" dirty="0" err="1"/>
              <a:t>Chodkiewicz</a:t>
            </a:r>
            <a:r>
              <a:rPr lang="fr-CA" dirty="0"/>
              <a:t>, </a:t>
            </a:r>
            <a:r>
              <a:rPr lang="fr-CA" dirty="0" err="1"/>
              <a:t>Widin</a:t>
            </a:r>
            <a:r>
              <a:rPr lang="fr-CA" dirty="0"/>
              <a:t> et </a:t>
            </a:r>
            <a:r>
              <a:rPr lang="fr-CA" dirty="0" err="1"/>
              <a:t>Yasukawa</a:t>
            </a:r>
            <a:r>
              <a:rPr lang="fr-CA" dirty="0"/>
              <a:t>, 2010</a:t>
            </a:r>
            <a:r>
              <a:rPr lang="fr-CA" dirty="0" smtClean="0"/>
              <a:t>)</a:t>
            </a:r>
            <a:endParaRPr lang="fr-CA" b="1" dirty="0"/>
          </a:p>
          <a:p>
            <a:r>
              <a:rPr lang="fr-CA" dirty="0" smtClean="0"/>
              <a:t>Appel à </a:t>
            </a:r>
            <a:r>
              <a:rPr lang="fr-CA" b="1" dirty="0" smtClean="0"/>
              <a:t>l’écrit</a:t>
            </a:r>
            <a:r>
              <a:rPr lang="fr-CA" dirty="0" smtClean="0"/>
              <a:t> </a:t>
            </a:r>
            <a:r>
              <a:rPr lang="fr-CA" b="1" dirty="0" smtClean="0"/>
              <a:t>pour apprendre dans un moment important </a:t>
            </a:r>
            <a:r>
              <a:rPr lang="fr-CA" dirty="0" smtClean="0"/>
              <a:t>comme la grossesse (par ex., Barton </a:t>
            </a:r>
            <a:r>
              <a:rPr lang="fr-CA" i="1" dirty="0" smtClean="0"/>
              <a:t>et al</a:t>
            </a:r>
            <a:r>
              <a:rPr lang="fr-CA" dirty="0" smtClean="0"/>
              <a:t>., 2007; Thériault et Bélisle, 2012)</a:t>
            </a:r>
          </a:p>
          <a:p>
            <a:r>
              <a:rPr lang="fr-CA" b="1" dirty="0" smtClean="0"/>
              <a:t>Changements dans les pratiques de l’écrit </a:t>
            </a:r>
            <a:r>
              <a:rPr lang="fr-CA" dirty="0" smtClean="0"/>
              <a:t>en les orientant vers les soins ou la préparation à l’emploi dès la grossesse et le début de la parentalité (</a:t>
            </a:r>
            <a:r>
              <a:rPr lang="fr-CA" dirty="0" err="1" smtClean="0"/>
              <a:t>Lycke</a:t>
            </a:r>
            <a:r>
              <a:rPr lang="fr-CA" dirty="0" smtClean="0"/>
              <a:t>, 2010)</a:t>
            </a:r>
            <a:endParaRPr lang="fr-FR" dirty="0" smtClean="0"/>
          </a:p>
          <a:p>
            <a:pPr lvl="1"/>
            <a:endParaRPr lang="fr-FR" dirty="0"/>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199776985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smtClean="0"/>
              <a:t>Question et objectifs de recherche</a:t>
            </a:r>
            <a:endParaRPr lang="fr-FR" dirty="0"/>
          </a:p>
        </p:txBody>
      </p:sp>
      <p:sp>
        <p:nvSpPr>
          <p:cNvPr id="3" name="Espace réservé du contenu 2"/>
          <p:cNvSpPr>
            <a:spLocks noGrp="1"/>
          </p:cNvSpPr>
          <p:nvPr>
            <p:ph idx="1"/>
          </p:nvPr>
        </p:nvSpPr>
        <p:spPr>
          <a:xfrm>
            <a:off x="2105874" y="1769456"/>
            <a:ext cx="6719260" cy="4356707"/>
          </a:xfrm>
        </p:spPr>
        <p:txBody>
          <a:bodyPr/>
          <a:lstStyle/>
          <a:p>
            <a:r>
              <a:rPr lang="fr-FR" dirty="0" smtClean="0"/>
              <a:t>Quelles sont les pratiques de l’écrit de jeunes mères de retour en formation dans la mesure Ma place au soleil?</a:t>
            </a:r>
          </a:p>
          <a:p>
            <a:endParaRPr lang="fr-FR" dirty="0"/>
          </a:p>
          <a:p>
            <a:pPr lvl="1"/>
            <a:r>
              <a:rPr lang="fr-FR" dirty="0" smtClean="0"/>
              <a:t>Objectif 1</a:t>
            </a:r>
          </a:p>
          <a:p>
            <a:pPr marL="457200" lvl="2" indent="0">
              <a:buNone/>
            </a:pPr>
            <a:r>
              <a:rPr lang="fr-FR" dirty="0" smtClean="0"/>
              <a:t>décrire des pratiques de l’écrit de jeunes mères de retour en formation dans la mesure Ma place au soleil</a:t>
            </a:r>
          </a:p>
          <a:p>
            <a:pPr marL="457200" lvl="2" indent="0">
              <a:buNone/>
            </a:pPr>
            <a:endParaRPr lang="fr-FR" dirty="0"/>
          </a:p>
          <a:p>
            <a:pPr lvl="1"/>
            <a:r>
              <a:rPr lang="fr-FR" dirty="0" smtClean="0"/>
              <a:t>Objectif 2</a:t>
            </a:r>
            <a:endParaRPr lang="fr-FR" dirty="0"/>
          </a:p>
          <a:p>
            <a:pPr marL="457200" lvl="2" indent="0">
              <a:buNone/>
            </a:pPr>
            <a:r>
              <a:rPr lang="fr-FR" dirty="0" smtClean="0"/>
              <a:t>dégager des liens entre ces pratiques</a:t>
            </a:r>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351085065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smtClean="0"/>
              <a:t>Ma place au soleil</a:t>
            </a:r>
            <a:endParaRPr lang="fr-FR" dirty="0"/>
          </a:p>
        </p:txBody>
      </p:sp>
      <p:sp>
        <p:nvSpPr>
          <p:cNvPr id="3" name="Espace réservé du contenu 2"/>
          <p:cNvSpPr>
            <a:spLocks noGrp="1"/>
          </p:cNvSpPr>
          <p:nvPr>
            <p:ph idx="1"/>
          </p:nvPr>
        </p:nvSpPr>
        <p:spPr>
          <a:xfrm>
            <a:off x="2105874" y="1769456"/>
            <a:ext cx="6719260" cy="4841894"/>
          </a:xfrm>
        </p:spPr>
        <p:txBody>
          <a:bodyPr>
            <a:normAutofit/>
          </a:bodyPr>
          <a:lstStyle/>
          <a:p>
            <a:r>
              <a:rPr lang="fr-CA" dirty="0">
                <a:solidFill>
                  <a:schemeClr val="tx1"/>
                </a:solidFill>
              </a:rPr>
              <a:t>Ma place au soleil </a:t>
            </a:r>
            <a:r>
              <a:rPr lang="fr-CA" dirty="0" smtClean="0">
                <a:solidFill>
                  <a:schemeClr val="tx1"/>
                </a:solidFill>
              </a:rPr>
              <a:t>(MPAS) est </a:t>
            </a:r>
            <a:r>
              <a:rPr lang="fr-CA" dirty="0">
                <a:solidFill>
                  <a:schemeClr val="tx1"/>
                </a:solidFill>
              </a:rPr>
              <a:t>une mesure intersectorielle découlant d’un partenariat et d’une concertation </a:t>
            </a:r>
            <a:r>
              <a:rPr lang="fr-CA" dirty="0" smtClean="0">
                <a:solidFill>
                  <a:schemeClr val="tx1"/>
                </a:solidFill>
              </a:rPr>
              <a:t>entre</a:t>
            </a:r>
          </a:p>
          <a:p>
            <a:pPr lvl="1"/>
            <a:r>
              <a:rPr lang="fr-CA" dirty="0" smtClean="0">
                <a:solidFill>
                  <a:schemeClr val="tx1"/>
                </a:solidFill>
              </a:rPr>
              <a:t>le </a:t>
            </a:r>
            <a:r>
              <a:rPr lang="fr-CA" dirty="0">
                <a:solidFill>
                  <a:schemeClr val="tx1"/>
                </a:solidFill>
              </a:rPr>
              <a:t>MESS et le </a:t>
            </a:r>
            <a:r>
              <a:rPr lang="fr-CA" dirty="0" smtClean="0">
                <a:solidFill>
                  <a:schemeClr val="tx1"/>
                </a:solidFill>
              </a:rPr>
              <a:t>MEESR</a:t>
            </a:r>
            <a:endParaRPr lang="fr-CA" dirty="0">
              <a:solidFill>
                <a:schemeClr val="tx1"/>
              </a:solidFill>
            </a:endParaRPr>
          </a:p>
          <a:p>
            <a:pPr lvl="1"/>
            <a:r>
              <a:rPr lang="fr-CA" dirty="0">
                <a:solidFill>
                  <a:schemeClr val="tx1"/>
                </a:solidFill>
              </a:rPr>
              <a:t>des instances scolaires et des instances éducatives non scolaires (CPE, CLSC, organismes communautaires</a:t>
            </a:r>
            <a:r>
              <a:rPr lang="fr-CA" dirty="0" smtClean="0">
                <a:solidFill>
                  <a:schemeClr val="tx1"/>
                </a:solidFill>
              </a:rPr>
              <a:t>)</a:t>
            </a:r>
          </a:p>
          <a:p>
            <a:r>
              <a:rPr lang="fr-CA" dirty="0">
                <a:solidFill>
                  <a:schemeClr val="tx1"/>
                </a:solidFill>
              </a:rPr>
              <a:t>Ma place au soleil fédère des ressources pour </a:t>
            </a:r>
            <a:r>
              <a:rPr lang="fr-CA" dirty="0"/>
              <a:t>favoriser </a:t>
            </a:r>
          </a:p>
          <a:p>
            <a:pPr lvl="1"/>
            <a:r>
              <a:rPr lang="fr-CA" dirty="0"/>
              <a:t>la persévérance scolaire de jeunes parents non </a:t>
            </a:r>
            <a:r>
              <a:rPr lang="fr-CA" dirty="0" smtClean="0"/>
              <a:t>diplômés</a:t>
            </a:r>
            <a:endParaRPr lang="fr-CA" dirty="0"/>
          </a:p>
          <a:p>
            <a:pPr lvl="1"/>
            <a:r>
              <a:rPr lang="fr-CA" dirty="0"/>
              <a:t>leur réussite de la formation structurée préalable à la formation professionnelle ou </a:t>
            </a:r>
            <a:r>
              <a:rPr lang="fr-CA" dirty="0" smtClean="0"/>
              <a:t>technique</a:t>
            </a:r>
            <a:endParaRPr lang="fr-CA" dirty="0"/>
          </a:p>
          <a:p>
            <a:pPr lvl="1"/>
            <a:r>
              <a:rPr lang="fr-CA" dirty="0"/>
              <a:t>leur intégration durable au marché du </a:t>
            </a:r>
            <a:r>
              <a:rPr lang="fr-CA" dirty="0" smtClean="0"/>
              <a:t>travail</a:t>
            </a:r>
            <a:endParaRPr lang="fr-CA" dirty="0"/>
          </a:p>
          <a:p>
            <a:pPr lvl="1"/>
            <a:r>
              <a:rPr lang="fr-CA" dirty="0"/>
              <a:t>MPAS est aussi une mesure de lutte contre la transmission intergénérationnelle de la pauvreté</a:t>
            </a:r>
            <a:endParaRPr lang="fr-CA" dirty="0">
              <a:solidFill>
                <a:schemeClr val="tx1"/>
              </a:solidFill>
            </a:endParaRPr>
          </a:p>
          <a:p>
            <a:pPr lvl="1"/>
            <a:endParaRPr lang="fr-CA" dirty="0" smtClean="0">
              <a:solidFill>
                <a:schemeClr val="tx1"/>
              </a:solidFill>
            </a:endParaRPr>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205480469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31896" y="412502"/>
            <a:ext cx="8141267" cy="622025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Pratiques sociales</a:t>
            </a:r>
          </a:p>
          <a:p>
            <a:endParaRPr lang="fr-FR" dirty="0">
              <a:solidFill>
                <a:srgbClr val="000000"/>
              </a:solidFill>
            </a:endParaRPr>
          </a:p>
          <a:p>
            <a:endParaRPr lang="fr-FR" dirty="0" smtClean="0">
              <a:solidFill>
                <a:srgbClr val="000000"/>
              </a:solidFill>
            </a:endParaRPr>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a:p>
        </p:txBody>
      </p:sp>
      <p:sp>
        <p:nvSpPr>
          <p:cNvPr id="5" name="Rectangle à coins arrondis 4"/>
          <p:cNvSpPr/>
          <p:nvPr/>
        </p:nvSpPr>
        <p:spPr>
          <a:xfrm>
            <a:off x="759852" y="727323"/>
            <a:ext cx="7685356" cy="5720890"/>
          </a:xfrm>
          <a:prstGeom prst="roundRect">
            <a:avLst/>
          </a:prstGeom>
          <a:solidFill>
            <a:schemeClr val="accent2">
              <a:lumMod val="20000"/>
              <a:lumOff val="80000"/>
              <a:alpha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tx1"/>
                </a:solidFill>
              </a:rPr>
              <a:t>Pratiques de l’écrit</a:t>
            </a:r>
          </a:p>
          <a:p>
            <a:endParaRPr lang="fr-FR" dirty="0">
              <a:solidFill>
                <a:schemeClr val="tx1"/>
              </a:solidFill>
            </a:endParaRPr>
          </a:p>
          <a:p>
            <a:endParaRPr lang="fr-FR" dirty="0" smtClean="0">
              <a:solidFill>
                <a:schemeClr val="tx1"/>
              </a:solidFill>
            </a:endParaRPr>
          </a:p>
          <a:p>
            <a:pPr algn="ctr"/>
            <a:endParaRPr lang="fr-FR" dirty="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a:p>
            <a:pPr algn="ctr"/>
            <a:endParaRPr lang="fr-FR" dirty="0" smtClean="0"/>
          </a:p>
          <a:p>
            <a:pPr algn="ctr"/>
            <a:endParaRPr lang="fr-FR" dirty="0"/>
          </a:p>
        </p:txBody>
      </p:sp>
      <p:sp>
        <p:nvSpPr>
          <p:cNvPr id="6" name="ZoneTexte 5"/>
          <p:cNvSpPr txBox="1"/>
          <p:nvPr/>
        </p:nvSpPr>
        <p:spPr>
          <a:xfrm>
            <a:off x="3538737" y="43170"/>
            <a:ext cx="2134005" cy="369332"/>
          </a:xfrm>
          <a:prstGeom prst="rect">
            <a:avLst/>
          </a:prstGeom>
          <a:noFill/>
        </p:spPr>
        <p:txBody>
          <a:bodyPr wrap="none" rtlCol="0">
            <a:spAutoFit/>
          </a:bodyPr>
          <a:lstStyle/>
          <a:p>
            <a:r>
              <a:rPr lang="fr-FR" b="1" dirty="0" smtClean="0"/>
              <a:t>Cadre conceptuel</a:t>
            </a:r>
            <a:endParaRPr lang="fr-FR" b="1" dirty="0"/>
          </a:p>
        </p:txBody>
      </p:sp>
      <p:sp>
        <p:nvSpPr>
          <p:cNvPr id="7" name="Rectangle à coins arrondis 6"/>
          <p:cNvSpPr/>
          <p:nvPr/>
        </p:nvSpPr>
        <p:spPr>
          <a:xfrm>
            <a:off x="1002589" y="1129812"/>
            <a:ext cx="7186343" cy="4925687"/>
          </a:xfrm>
          <a:prstGeom prst="roundRect">
            <a:avLst/>
          </a:prstGeom>
          <a:solidFill>
            <a:schemeClr val="accent2">
              <a:alpha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ZoneTexte 13"/>
          <p:cNvSpPr txBox="1"/>
          <p:nvPr/>
        </p:nvSpPr>
        <p:spPr>
          <a:xfrm>
            <a:off x="861933" y="2877302"/>
            <a:ext cx="2399714" cy="369332"/>
          </a:xfrm>
          <a:prstGeom prst="rect">
            <a:avLst/>
          </a:prstGeom>
          <a:noFill/>
        </p:spPr>
        <p:txBody>
          <a:bodyPr wrap="square" rtlCol="0">
            <a:spAutoFit/>
          </a:bodyPr>
          <a:lstStyle/>
          <a:p>
            <a:pPr algn="ctr"/>
            <a:r>
              <a:rPr lang="fr-FR" dirty="0" smtClean="0"/>
              <a:t>Demandes</a:t>
            </a:r>
            <a:endParaRPr lang="fr-FR" dirty="0"/>
          </a:p>
        </p:txBody>
      </p:sp>
      <p:sp>
        <p:nvSpPr>
          <p:cNvPr id="15" name="ZoneTexte 14"/>
          <p:cNvSpPr txBox="1"/>
          <p:nvPr/>
        </p:nvSpPr>
        <p:spPr>
          <a:xfrm>
            <a:off x="3118407" y="1927167"/>
            <a:ext cx="2928318" cy="369332"/>
          </a:xfrm>
          <a:prstGeom prst="rect">
            <a:avLst/>
          </a:prstGeom>
          <a:noFill/>
        </p:spPr>
        <p:txBody>
          <a:bodyPr wrap="square" rtlCol="0">
            <a:spAutoFit/>
          </a:bodyPr>
          <a:lstStyle/>
          <a:p>
            <a:pPr algn="ctr"/>
            <a:r>
              <a:rPr lang="fr-FR" dirty="0" smtClean="0"/>
              <a:t>Légitimes/dominantes</a:t>
            </a:r>
            <a:endParaRPr lang="fr-FR" dirty="0"/>
          </a:p>
        </p:txBody>
      </p:sp>
      <p:sp>
        <p:nvSpPr>
          <p:cNvPr id="16" name="ZoneTexte 15"/>
          <p:cNvSpPr txBox="1"/>
          <p:nvPr/>
        </p:nvSpPr>
        <p:spPr>
          <a:xfrm>
            <a:off x="861933" y="3557993"/>
            <a:ext cx="2395277" cy="369332"/>
          </a:xfrm>
          <a:prstGeom prst="rect">
            <a:avLst/>
          </a:prstGeom>
          <a:noFill/>
        </p:spPr>
        <p:txBody>
          <a:bodyPr wrap="square" rtlCol="0">
            <a:spAutoFit/>
          </a:bodyPr>
          <a:lstStyle/>
          <a:p>
            <a:pPr algn="ctr"/>
            <a:r>
              <a:rPr lang="fr-FR" dirty="0" smtClean="0"/>
              <a:t>Environnement</a:t>
            </a:r>
            <a:endParaRPr lang="fr-FR" dirty="0"/>
          </a:p>
        </p:txBody>
      </p:sp>
      <p:sp>
        <p:nvSpPr>
          <p:cNvPr id="17" name="ZoneTexte 16"/>
          <p:cNvSpPr txBox="1"/>
          <p:nvPr/>
        </p:nvSpPr>
        <p:spPr>
          <a:xfrm>
            <a:off x="979071" y="4154691"/>
            <a:ext cx="2399713" cy="646331"/>
          </a:xfrm>
          <a:prstGeom prst="rect">
            <a:avLst/>
          </a:prstGeom>
          <a:noFill/>
        </p:spPr>
        <p:txBody>
          <a:bodyPr wrap="square" rtlCol="0">
            <a:spAutoFit/>
          </a:bodyPr>
          <a:lstStyle/>
          <a:p>
            <a:pPr algn="ctr"/>
            <a:r>
              <a:rPr lang="fr-FR" dirty="0" smtClean="0"/>
              <a:t>Cadre temporel imposé</a:t>
            </a:r>
            <a:endParaRPr lang="fr-FR" dirty="0"/>
          </a:p>
        </p:txBody>
      </p:sp>
      <p:sp>
        <p:nvSpPr>
          <p:cNvPr id="18" name="ZoneTexte 17"/>
          <p:cNvSpPr txBox="1"/>
          <p:nvPr/>
        </p:nvSpPr>
        <p:spPr>
          <a:xfrm>
            <a:off x="5765701" y="2890795"/>
            <a:ext cx="2399714" cy="553998"/>
          </a:xfrm>
          <a:prstGeom prst="rect">
            <a:avLst/>
          </a:prstGeom>
          <a:noFill/>
        </p:spPr>
        <p:txBody>
          <a:bodyPr wrap="square" rtlCol="0">
            <a:spAutoFit/>
          </a:bodyPr>
          <a:lstStyle/>
          <a:p>
            <a:pPr algn="ctr"/>
            <a:r>
              <a:rPr lang="fr-FR" dirty="0" smtClean="0"/>
              <a:t>Initiatives</a:t>
            </a:r>
          </a:p>
          <a:p>
            <a:pPr algn="ctr"/>
            <a:r>
              <a:rPr lang="fr-FR" sz="1200" dirty="0" smtClean="0"/>
              <a:t>(Bélisle, 2007)</a:t>
            </a:r>
            <a:endParaRPr lang="fr-FR" sz="1200" dirty="0"/>
          </a:p>
        </p:txBody>
      </p:sp>
      <p:sp>
        <p:nvSpPr>
          <p:cNvPr id="19" name="ZoneTexte 18"/>
          <p:cNvSpPr txBox="1"/>
          <p:nvPr/>
        </p:nvSpPr>
        <p:spPr>
          <a:xfrm>
            <a:off x="2939720" y="5313369"/>
            <a:ext cx="3327028" cy="553998"/>
          </a:xfrm>
          <a:prstGeom prst="rect">
            <a:avLst/>
          </a:prstGeom>
          <a:noFill/>
        </p:spPr>
        <p:txBody>
          <a:bodyPr wrap="square" rtlCol="0">
            <a:spAutoFit/>
          </a:bodyPr>
          <a:lstStyle/>
          <a:p>
            <a:pPr algn="ctr"/>
            <a:r>
              <a:rPr lang="fr-FR" dirty="0" smtClean="0"/>
              <a:t>Ordinaires/vernaculaires</a:t>
            </a:r>
          </a:p>
          <a:p>
            <a:pPr algn="ctr"/>
            <a:r>
              <a:rPr lang="fr-FR" sz="1200" dirty="0" smtClean="0"/>
              <a:t>(Bélisle, 2007; Barton et Hamilton, 1998)</a:t>
            </a:r>
            <a:endParaRPr lang="fr-FR" sz="1200" dirty="0"/>
          </a:p>
        </p:txBody>
      </p:sp>
      <p:sp>
        <p:nvSpPr>
          <p:cNvPr id="20" name="ZoneTexte 19"/>
          <p:cNvSpPr txBox="1"/>
          <p:nvPr/>
        </p:nvSpPr>
        <p:spPr>
          <a:xfrm>
            <a:off x="5765701" y="3557993"/>
            <a:ext cx="2395278" cy="553998"/>
          </a:xfrm>
          <a:prstGeom prst="rect">
            <a:avLst/>
          </a:prstGeom>
          <a:noFill/>
        </p:spPr>
        <p:txBody>
          <a:bodyPr wrap="square" rtlCol="0">
            <a:spAutoFit/>
          </a:bodyPr>
          <a:lstStyle/>
          <a:p>
            <a:pPr algn="ctr"/>
            <a:r>
              <a:rPr lang="fr-FR" dirty="0" smtClean="0"/>
              <a:t>Individu</a:t>
            </a:r>
          </a:p>
          <a:p>
            <a:pPr algn="ctr"/>
            <a:r>
              <a:rPr lang="fr-FR" sz="1200" dirty="0" smtClean="0"/>
              <a:t>(</a:t>
            </a:r>
            <a:r>
              <a:rPr lang="fr-FR" sz="1200" dirty="0" err="1" smtClean="0"/>
              <a:t>Illeris</a:t>
            </a:r>
            <a:r>
              <a:rPr lang="fr-FR" sz="1200" dirty="0" smtClean="0"/>
              <a:t>, 2007)</a:t>
            </a:r>
            <a:endParaRPr lang="fr-FR" sz="1200" dirty="0"/>
          </a:p>
        </p:txBody>
      </p:sp>
      <p:sp>
        <p:nvSpPr>
          <p:cNvPr id="21" name="ZoneTexte 20"/>
          <p:cNvSpPr txBox="1"/>
          <p:nvPr/>
        </p:nvSpPr>
        <p:spPr>
          <a:xfrm>
            <a:off x="5762208" y="4154691"/>
            <a:ext cx="2399714" cy="1107996"/>
          </a:xfrm>
          <a:prstGeom prst="rect">
            <a:avLst/>
          </a:prstGeom>
          <a:noFill/>
        </p:spPr>
        <p:txBody>
          <a:bodyPr wrap="square" rtlCol="0">
            <a:spAutoFit/>
          </a:bodyPr>
          <a:lstStyle/>
          <a:p>
            <a:pPr algn="ctr"/>
            <a:r>
              <a:rPr lang="fr-FR" dirty="0" smtClean="0"/>
              <a:t>Cadre temporel</a:t>
            </a:r>
          </a:p>
          <a:p>
            <a:pPr algn="ctr"/>
            <a:r>
              <a:rPr lang="fr-FR" dirty="0" smtClean="0"/>
              <a:t>que les personnes se donnent</a:t>
            </a:r>
          </a:p>
          <a:p>
            <a:pPr algn="ctr"/>
            <a:r>
              <a:rPr lang="fr-FR" sz="1200" dirty="0" smtClean="0"/>
              <a:t>(</a:t>
            </a:r>
            <a:r>
              <a:rPr lang="fr-FR" sz="1200" dirty="0" err="1" smtClean="0"/>
              <a:t>Boutinet</a:t>
            </a:r>
            <a:r>
              <a:rPr lang="fr-FR" sz="1200" dirty="0" smtClean="0"/>
              <a:t>, 2004)</a:t>
            </a:r>
            <a:endParaRPr lang="fr-FR" sz="1200" dirty="0"/>
          </a:p>
        </p:txBody>
      </p:sp>
      <p:sp>
        <p:nvSpPr>
          <p:cNvPr id="22" name="ZoneTexte 21"/>
          <p:cNvSpPr txBox="1"/>
          <p:nvPr/>
        </p:nvSpPr>
        <p:spPr>
          <a:xfrm>
            <a:off x="3147887" y="2749553"/>
            <a:ext cx="2963238" cy="307777"/>
          </a:xfrm>
          <a:prstGeom prst="rect">
            <a:avLst/>
          </a:prstGeom>
          <a:noFill/>
        </p:spPr>
        <p:txBody>
          <a:bodyPr wrap="square" rtlCol="0">
            <a:spAutoFit/>
          </a:bodyPr>
          <a:lstStyle/>
          <a:p>
            <a:pPr algn="ctr"/>
            <a:r>
              <a:rPr lang="fr-FR" sz="1400" dirty="0" smtClean="0"/>
              <a:t>but comme mouvement</a:t>
            </a:r>
            <a:endParaRPr lang="fr-FR" sz="1400" dirty="0"/>
          </a:p>
        </p:txBody>
      </p:sp>
      <p:sp>
        <p:nvSpPr>
          <p:cNvPr id="24" name="ZoneTexte 23"/>
          <p:cNvSpPr txBox="1"/>
          <p:nvPr/>
        </p:nvSpPr>
        <p:spPr>
          <a:xfrm>
            <a:off x="3046285" y="3396843"/>
            <a:ext cx="3185921" cy="307777"/>
          </a:xfrm>
          <a:prstGeom prst="rect">
            <a:avLst/>
          </a:prstGeom>
          <a:noFill/>
        </p:spPr>
        <p:txBody>
          <a:bodyPr wrap="square" rtlCol="0">
            <a:spAutoFit/>
          </a:bodyPr>
          <a:lstStyle/>
          <a:p>
            <a:pPr algn="ctr"/>
            <a:r>
              <a:rPr lang="fr-FR" sz="1400" dirty="0" smtClean="0"/>
              <a:t>apprentissage comme participation</a:t>
            </a:r>
            <a:endParaRPr lang="fr-FR" sz="1400" dirty="0"/>
          </a:p>
        </p:txBody>
      </p:sp>
      <p:sp>
        <p:nvSpPr>
          <p:cNvPr id="25" name="ZoneTexte 24"/>
          <p:cNvSpPr txBox="1"/>
          <p:nvPr/>
        </p:nvSpPr>
        <p:spPr>
          <a:xfrm>
            <a:off x="3611106" y="4135906"/>
            <a:ext cx="1921341" cy="307777"/>
          </a:xfrm>
          <a:prstGeom prst="rect">
            <a:avLst/>
          </a:prstGeom>
          <a:noFill/>
        </p:spPr>
        <p:txBody>
          <a:bodyPr wrap="square" rtlCol="0">
            <a:spAutoFit/>
          </a:bodyPr>
          <a:lstStyle/>
          <a:p>
            <a:pPr algn="ctr"/>
            <a:r>
              <a:rPr lang="fr-FR" sz="1400" dirty="0"/>
              <a:t>t</a:t>
            </a:r>
            <a:r>
              <a:rPr lang="fr-FR" sz="1400" dirty="0" smtClean="0"/>
              <a:t>emporalité</a:t>
            </a:r>
            <a:endParaRPr lang="fr-FR" sz="1400" dirty="0"/>
          </a:p>
        </p:txBody>
      </p:sp>
      <p:cxnSp>
        <p:nvCxnSpPr>
          <p:cNvPr id="54" name="Connecteur droit avec flèche 53"/>
          <p:cNvCxnSpPr/>
          <p:nvPr/>
        </p:nvCxnSpPr>
        <p:spPr>
          <a:xfrm>
            <a:off x="2939720" y="3075461"/>
            <a:ext cx="3433593"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a:off x="2939720" y="3755306"/>
            <a:ext cx="3433593"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a:off x="3147887" y="4481722"/>
            <a:ext cx="2916889"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a:off x="4582566" y="2339892"/>
            <a:ext cx="0" cy="284549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1199407" y="1080238"/>
            <a:ext cx="6761356" cy="646331"/>
          </a:xfrm>
          <a:prstGeom prst="rect">
            <a:avLst/>
          </a:prstGeom>
          <a:noFill/>
        </p:spPr>
        <p:txBody>
          <a:bodyPr wrap="square" rtlCol="0">
            <a:spAutoFit/>
          </a:bodyPr>
          <a:lstStyle/>
          <a:p>
            <a:pPr algn="ctr"/>
            <a:r>
              <a:rPr lang="fr-FR" dirty="0" smtClean="0"/>
              <a:t>L’écrit comme outil </a:t>
            </a:r>
            <a:r>
              <a:rPr lang="fr-FR" sz="1200" dirty="0" smtClean="0"/>
              <a:t>(</a:t>
            </a:r>
            <a:r>
              <a:rPr lang="fr-FR" sz="1200" dirty="0" err="1" smtClean="0"/>
              <a:t>Vygotski</a:t>
            </a:r>
            <a:r>
              <a:rPr lang="fr-FR" sz="1200" dirty="0" smtClean="0"/>
              <a:t>, 1997)</a:t>
            </a:r>
          </a:p>
          <a:p>
            <a:pPr algn="ctr"/>
            <a:r>
              <a:rPr lang="fr-FR" dirty="0" smtClean="0"/>
              <a:t>approprié ou en appui à l’activité orientée vers un but</a:t>
            </a:r>
            <a:endParaRPr lang="fr-FR" dirty="0"/>
          </a:p>
        </p:txBody>
      </p:sp>
      <p:sp>
        <p:nvSpPr>
          <p:cNvPr id="2" name="Espace réservé du pied de page 1"/>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145018575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smtClean="0"/>
              <a:t>Méthodologie</a:t>
            </a:r>
            <a:endParaRPr lang="fr-FR" dirty="0"/>
          </a:p>
        </p:txBody>
      </p:sp>
      <p:sp>
        <p:nvSpPr>
          <p:cNvPr id="3" name="Espace réservé du contenu 2"/>
          <p:cNvSpPr>
            <a:spLocks noGrp="1"/>
          </p:cNvSpPr>
          <p:nvPr>
            <p:ph idx="1"/>
          </p:nvPr>
        </p:nvSpPr>
        <p:spPr>
          <a:xfrm>
            <a:off x="2105874" y="1726034"/>
            <a:ext cx="6675840" cy="4852435"/>
          </a:xfrm>
        </p:spPr>
        <p:txBody>
          <a:bodyPr/>
          <a:lstStyle/>
          <a:p>
            <a:r>
              <a:rPr lang="fr-FR" dirty="0" smtClean="0"/>
              <a:t>Étude de cas ethnographique (</a:t>
            </a:r>
            <a:r>
              <a:rPr lang="fr-FR" dirty="0" err="1" smtClean="0"/>
              <a:t>Merriam</a:t>
            </a:r>
            <a:r>
              <a:rPr lang="fr-FR" dirty="0" smtClean="0"/>
              <a:t>, 1998)</a:t>
            </a:r>
          </a:p>
          <a:p>
            <a:pPr lvl="1"/>
            <a:endParaRPr lang="fr-FR" dirty="0" smtClean="0"/>
          </a:p>
          <a:p>
            <a:pPr lvl="1"/>
            <a:r>
              <a:rPr lang="fr-FR" b="1" dirty="0" smtClean="0"/>
              <a:t>Enquête de terrain</a:t>
            </a:r>
            <a:r>
              <a:rPr lang="fr-FR" dirty="0" smtClean="0"/>
              <a:t>: </a:t>
            </a:r>
          </a:p>
          <a:p>
            <a:pPr lvl="2"/>
            <a:r>
              <a:rPr lang="fr-FR" dirty="0" smtClean="0"/>
              <a:t>49 séances d’octobre 2012 à mai 2013</a:t>
            </a:r>
          </a:p>
          <a:p>
            <a:pPr lvl="2"/>
            <a:r>
              <a:rPr lang="fr-FR" dirty="0" smtClean="0"/>
              <a:t>Centre d’éducation des adultes francophone en milieu urbain</a:t>
            </a:r>
          </a:p>
          <a:p>
            <a:pPr marL="457200" lvl="2" indent="0">
              <a:buNone/>
            </a:pPr>
            <a:endParaRPr lang="fr-FR" dirty="0" smtClean="0"/>
          </a:p>
          <a:p>
            <a:pPr lvl="1"/>
            <a:r>
              <a:rPr lang="fr-FR" b="1" dirty="0" smtClean="0"/>
              <a:t>Groupe de Ma place au soleil</a:t>
            </a:r>
            <a:r>
              <a:rPr lang="fr-FR" dirty="0" smtClean="0"/>
              <a:t>: </a:t>
            </a:r>
          </a:p>
          <a:p>
            <a:pPr lvl="2"/>
            <a:r>
              <a:rPr lang="fr-FR" dirty="0" smtClean="0"/>
              <a:t>31 jeunes mères, 3 jeunes pères</a:t>
            </a:r>
          </a:p>
          <a:p>
            <a:pPr marL="457200" lvl="2" indent="0">
              <a:buNone/>
            </a:pPr>
            <a:endParaRPr lang="fr-FR" dirty="0" smtClean="0"/>
          </a:p>
          <a:p>
            <a:pPr lvl="1"/>
            <a:r>
              <a:rPr lang="fr-FR" b="1" dirty="0" smtClean="0"/>
              <a:t>Groupe des personnes intervenantes</a:t>
            </a:r>
            <a:r>
              <a:rPr lang="fr-FR" dirty="0" smtClean="0"/>
              <a:t>:</a:t>
            </a:r>
          </a:p>
          <a:p>
            <a:pPr lvl="2"/>
            <a:r>
              <a:rPr lang="fr-FR" dirty="0" smtClean="0"/>
              <a:t>6 personnes enseignantes, </a:t>
            </a:r>
            <a:r>
              <a:rPr lang="fr-FR" dirty="0"/>
              <a:t>la CO de </a:t>
            </a:r>
            <a:r>
              <a:rPr lang="fr-FR" dirty="0" smtClean="0"/>
              <a:t>MPAS, 2 éducatrices du CLSC</a:t>
            </a:r>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335270000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874" y="685800"/>
            <a:ext cx="6271364" cy="886968"/>
          </a:xfrm>
        </p:spPr>
        <p:txBody>
          <a:bodyPr/>
          <a:lstStyle/>
          <a:p>
            <a:r>
              <a:rPr lang="fr-FR" dirty="0" smtClean="0"/>
              <a:t>Méthodologie</a:t>
            </a:r>
            <a:endParaRPr lang="fr-FR" dirty="0"/>
          </a:p>
        </p:txBody>
      </p:sp>
      <p:sp>
        <p:nvSpPr>
          <p:cNvPr id="3" name="Espace réservé du contenu 2"/>
          <p:cNvSpPr>
            <a:spLocks noGrp="1"/>
          </p:cNvSpPr>
          <p:nvPr>
            <p:ph idx="1"/>
          </p:nvPr>
        </p:nvSpPr>
        <p:spPr>
          <a:xfrm>
            <a:off x="2105874" y="1726034"/>
            <a:ext cx="6675840" cy="4852435"/>
          </a:xfrm>
        </p:spPr>
        <p:txBody>
          <a:bodyPr>
            <a:normAutofit lnSpcReduction="10000"/>
          </a:bodyPr>
          <a:lstStyle/>
          <a:p>
            <a:pPr marL="228600" lvl="1">
              <a:spcBef>
                <a:spcPts val="1800"/>
              </a:spcBef>
              <a:buClr>
                <a:schemeClr val="accent1"/>
              </a:buClr>
            </a:pPr>
            <a:r>
              <a:rPr lang="fr-FR" dirty="0"/>
              <a:t>Données produites par</a:t>
            </a:r>
          </a:p>
          <a:p>
            <a:pPr lvl="1"/>
            <a:r>
              <a:rPr lang="fr-FR" b="1" dirty="0" smtClean="0"/>
              <a:t>observation participante périphérique </a:t>
            </a:r>
            <a:r>
              <a:rPr lang="fr-FR" dirty="0" smtClean="0"/>
              <a:t>(Adler et Adler, 1987) avec </a:t>
            </a:r>
            <a:r>
              <a:rPr lang="fr-FR" b="1" dirty="0" smtClean="0"/>
              <a:t>entretiens informels </a:t>
            </a:r>
            <a:r>
              <a:rPr lang="fr-CA" dirty="0"/>
              <a:t>(</a:t>
            </a:r>
            <a:r>
              <a:rPr lang="fr-CA" dirty="0" err="1"/>
              <a:t>Bruneteaux</a:t>
            </a:r>
            <a:r>
              <a:rPr lang="fr-CA" dirty="0"/>
              <a:t> et </a:t>
            </a:r>
            <a:r>
              <a:rPr lang="fr-CA" dirty="0" err="1"/>
              <a:t>Lanzarini</a:t>
            </a:r>
            <a:r>
              <a:rPr lang="fr-CA" dirty="0"/>
              <a:t>, 1998</a:t>
            </a:r>
            <a:r>
              <a:rPr lang="fr-CA" dirty="0" smtClean="0"/>
              <a:t>)</a:t>
            </a:r>
            <a:r>
              <a:rPr lang="fr-FR" dirty="0" smtClean="0"/>
              <a:t> </a:t>
            </a:r>
            <a:r>
              <a:rPr lang="fr-CA" dirty="0" smtClean="0"/>
              <a:t>consignés dans un </a:t>
            </a:r>
            <a:r>
              <a:rPr lang="fr-FR" b="1" dirty="0" smtClean="0"/>
              <a:t>carnet, puis un journal de terrain</a:t>
            </a:r>
            <a:r>
              <a:rPr lang="fr-FR" dirty="0" smtClean="0"/>
              <a:t> (</a:t>
            </a:r>
            <a:r>
              <a:rPr lang="fr-FR" dirty="0"/>
              <a:t>Bélisle, </a:t>
            </a:r>
            <a:r>
              <a:rPr lang="fr-FR" dirty="0" smtClean="0"/>
              <a:t>2001; </a:t>
            </a:r>
            <a:r>
              <a:rPr lang="fr-FR" dirty="0" err="1" smtClean="0"/>
              <a:t>Peretz</a:t>
            </a:r>
            <a:r>
              <a:rPr lang="fr-FR" dirty="0" smtClean="0"/>
              <a:t>, 2004)</a:t>
            </a:r>
          </a:p>
          <a:p>
            <a:pPr lvl="1"/>
            <a:endParaRPr lang="fr-FR" dirty="0" smtClean="0"/>
          </a:p>
          <a:p>
            <a:pPr lvl="1"/>
            <a:r>
              <a:rPr lang="fr-FR" b="1" dirty="0" smtClean="0"/>
              <a:t>photographies des lieux</a:t>
            </a:r>
            <a:r>
              <a:rPr lang="fr-FR" dirty="0" smtClean="0"/>
              <a:t> (Bourdon et Bélisle, 2011)</a:t>
            </a:r>
          </a:p>
          <a:p>
            <a:pPr lvl="1"/>
            <a:endParaRPr lang="fr-FR" dirty="0" smtClean="0"/>
          </a:p>
          <a:p>
            <a:pPr lvl="1"/>
            <a:r>
              <a:rPr lang="fr-FR" b="1" dirty="0" smtClean="0"/>
              <a:t>collecte d’artefacts </a:t>
            </a:r>
            <a:r>
              <a:rPr lang="fr-FR" dirty="0" smtClean="0"/>
              <a:t>(Purcell-Gates, 2004)</a:t>
            </a:r>
          </a:p>
          <a:p>
            <a:pPr lvl="1"/>
            <a:endParaRPr lang="fr-FR" dirty="0" smtClean="0"/>
          </a:p>
          <a:p>
            <a:pPr lvl="1"/>
            <a:r>
              <a:rPr lang="fr-FR" b="1" dirty="0" smtClean="0"/>
              <a:t>entretiens semi-dirigés </a:t>
            </a:r>
            <a:r>
              <a:rPr lang="fr-FR" dirty="0" smtClean="0"/>
              <a:t>(</a:t>
            </a:r>
            <a:r>
              <a:rPr lang="fr-CA" dirty="0"/>
              <a:t>Savoie-</a:t>
            </a:r>
            <a:r>
              <a:rPr lang="fr-CA" dirty="0" err="1"/>
              <a:t>Zajc</a:t>
            </a:r>
            <a:r>
              <a:rPr lang="fr-CA" dirty="0"/>
              <a:t>, </a:t>
            </a:r>
            <a:r>
              <a:rPr lang="fr-CA" dirty="0" smtClean="0"/>
              <a:t>2003)</a:t>
            </a:r>
            <a:r>
              <a:rPr lang="fr-FR" dirty="0" smtClean="0"/>
              <a:t> (jeunes mères = 13; 4 personnes enseignantes = 4; CO = 1)</a:t>
            </a:r>
          </a:p>
          <a:p>
            <a:pPr lvl="1"/>
            <a:endParaRPr lang="fr-FR" dirty="0" smtClean="0"/>
          </a:p>
          <a:p>
            <a:pPr lvl="1"/>
            <a:r>
              <a:rPr lang="fr-FR" dirty="0" smtClean="0"/>
              <a:t>deux rencontres de </a:t>
            </a:r>
            <a:r>
              <a:rPr lang="fr-FR" b="1" dirty="0" smtClean="0"/>
              <a:t>restitution heuristique </a:t>
            </a:r>
            <a:r>
              <a:rPr lang="fr-FR" dirty="0" smtClean="0"/>
              <a:t>(</a:t>
            </a:r>
            <a:r>
              <a:rPr lang="fr-FR" dirty="0" err="1" smtClean="0"/>
              <a:t>Bergier</a:t>
            </a:r>
            <a:r>
              <a:rPr lang="fr-FR" dirty="0" smtClean="0"/>
              <a:t>, 2000) d’analyses préliminaires</a:t>
            </a:r>
            <a:endParaRPr lang="fr-FR" dirty="0"/>
          </a:p>
        </p:txBody>
      </p:sp>
      <p:sp>
        <p:nvSpPr>
          <p:cNvPr id="4" name="Espace réservé du pied de page 3"/>
          <p:cNvSpPr>
            <a:spLocks noGrp="1"/>
          </p:cNvSpPr>
          <p:nvPr>
            <p:ph type="ftr" sz="quarter" idx="11"/>
          </p:nvPr>
        </p:nvSpPr>
        <p:spPr/>
        <p:txBody>
          <a:bodyPr/>
          <a:lstStyle/>
          <a:p>
            <a:r>
              <a:rPr lang="fr-FR" smtClean="0"/>
              <a:t>(c) Jean-Pierre Mercier, 2015</a:t>
            </a:r>
            <a:endParaRPr lang="fr-FR"/>
          </a:p>
        </p:txBody>
      </p:sp>
    </p:spTree>
    <p:extLst>
      <p:ext uri="{BB962C8B-B14F-4D97-AF65-F5344CB8AC3E}">
        <p14:creationId xmlns:p14="http://schemas.microsoft.com/office/powerpoint/2010/main" xmlns="" val="367831967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3850</TotalTime>
  <Words>973</Words>
  <Application>Microsoft Office PowerPoint</Application>
  <PresentationFormat>Affichage à l'écran (4:3)</PresentationFormat>
  <Paragraphs>241</Paragraphs>
  <Slides>13</Slides>
  <Notes>13</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Inspiration</vt:lpstr>
      <vt:lpstr>Pratiques de l’écrit de jeunes mères de Ma place au soleil</vt:lpstr>
      <vt:lpstr>Buts de la présentation</vt:lpstr>
      <vt:lpstr>Problématique</vt:lpstr>
      <vt:lpstr>Problématique</vt:lpstr>
      <vt:lpstr>Question et objectifs de recherche</vt:lpstr>
      <vt:lpstr>Ma place au soleil</vt:lpstr>
      <vt:lpstr>Diapositive 7</vt:lpstr>
      <vt:lpstr>Méthodologie</vt:lpstr>
      <vt:lpstr>Méthodologie</vt:lpstr>
      <vt:lpstr>Méthodologie</vt:lpstr>
      <vt:lpstr>Diapositive 11</vt:lpstr>
      <vt:lpstr>Diapositive 12</vt:lpstr>
      <vt:lpstr>Diapositive 13</vt:lpstr>
    </vt:vector>
  </TitlesOfParts>
  <Company>Utilisation familiale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Expressions de collaboration dans des pratiques de l’écrit de jeunes mères de Ma place au soleil</dc:title>
  <dc:creator>Jean-Pierre  Mercier</dc:creator>
  <cp:lastModifiedBy>Danielle Gilbert</cp:lastModifiedBy>
  <cp:revision>337</cp:revision>
  <cp:lastPrinted>2015-04-28T02:07:45Z</cp:lastPrinted>
  <dcterms:created xsi:type="dcterms:W3CDTF">2015-02-14T14:00:20Z</dcterms:created>
  <dcterms:modified xsi:type="dcterms:W3CDTF">2015-05-11T15:35:24Z</dcterms:modified>
</cp:coreProperties>
</file>