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6"/>
  </p:notesMasterIdLst>
  <p:handoutMasterIdLst>
    <p:handoutMasterId r:id="rId17"/>
  </p:handoutMasterIdLst>
  <p:sldIdLst>
    <p:sldId id="256" r:id="rId2"/>
    <p:sldId id="258" r:id="rId3"/>
    <p:sldId id="284" r:id="rId4"/>
    <p:sldId id="287" r:id="rId5"/>
    <p:sldId id="273" r:id="rId6"/>
    <p:sldId id="293" r:id="rId7"/>
    <p:sldId id="275" r:id="rId8"/>
    <p:sldId id="291" r:id="rId9"/>
    <p:sldId id="276" r:id="rId10"/>
    <p:sldId id="270" r:id="rId11"/>
    <p:sldId id="271" r:id="rId12"/>
    <p:sldId id="285" r:id="rId13"/>
    <p:sldId id="280" r:id="rId14"/>
    <p:sldId id="290" r:id="rId15"/>
  </p:sldIdLst>
  <p:sldSz cx="9144000" cy="6858000" type="screen4x3"/>
  <p:notesSz cx="7010400" cy="9296400"/>
  <p:defaultTextStyle>
    <a:defPPr>
      <a:defRPr lang="fr-FR"/>
    </a:defPPr>
    <a:lvl1pPr algn="l" rtl="0" fontAlgn="base">
      <a:spcBef>
        <a:spcPct val="0"/>
      </a:spcBef>
      <a:spcAft>
        <a:spcPct val="0"/>
      </a:spcAft>
      <a:defRPr sz="3600" kern="1200">
        <a:solidFill>
          <a:schemeClr val="tx1"/>
        </a:solidFill>
        <a:latin typeface="Arial" charset="0"/>
        <a:ea typeface="+mn-ea"/>
        <a:cs typeface="Arial" charset="0"/>
      </a:defRPr>
    </a:lvl1pPr>
    <a:lvl2pPr marL="457200" algn="l" rtl="0" fontAlgn="base">
      <a:spcBef>
        <a:spcPct val="0"/>
      </a:spcBef>
      <a:spcAft>
        <a:spcPct val="0"/>
      </a:spcAft>
      <a:defRPr sz="3600" kern="1200">
        <a:solidFill>
          <a:schemeClr val="tx1"/>
        </a:solidFill>
        <a:latin typeface="Arial" charset="0"/>
        <a:ea typeface="+mn-ea"/>
        <a:cs typeface="Arial" charset="0"/>
      </a:defRPr>
    </a:lvl2pPr>
    <a:lvl3pPr marL="914400" algn="l" rtl="0" fontAlgn="base">
      <a:spcBef>
        <a:spcPct val="0"/>
      </a:spcBef>
      <a:spcAft>
        <a:spcPct val="0"/>
      </a:spcAft>
      <a:defRPr sz="3600" kern="1200">
        <a:solidFill>
          <a:schemeClr val="tx1"/>
        </a:solidFill>
        <a:latin typeface="Arial" charset="0"/>
        <a:ea typeface="+mn-ea"/>
        <a:cs typeface="Arial" charset="0"/>
      </a:defRPr>
    </a:lvl3pPr>
    <a:lvl4pPr marL="1371600" algn="l" rtl="0" fontAlgn="base">
      <a:spcBef>
        <a:spcPct val="0"/>
      </a:spcBef>
      <a:spcAft>
        <a:spcPct val="0"/>
      </a:spcAft>
      <a:defRPr sz="3600" kern="1200">
        <a:solidFill>
          <a:schemeClr val="tx1"/>
        </a:solidFill>
        <a:latin typeface="Arial" charset="0"/>
        <a:ea typeface="+mn-ea"/>
        <a:cs typeface="Arial" charset="0"/>
      </a:defRPr>
    </a:lvl4pPr>
    <a:lvl5pPr marL="1828800" algn="l" rtl="0" fontAlgn="base">
      <a:spcBef>
        <a:spcPct val="0"/>
      </a:spcBef>
      <a:spcAft>
        <a:spcPct val="0"/>
      </a:spcAft>
      <a:defRPr sz="3600" kern="1200">
        <a:solidFill>
          <a:schemeClr val="tx1"/>
        </a:solidFill>
        <a:latin typeface="Arial" charset="0"/>
        <a:ea typeface="+mn-ea"/>
        <a:cs typeface="Arial" charset="0"/>
      </a:defRPr>
    </a:lvl5pPr>
    <a:lvl6pPr marL="2286000" algn="l" defTabSz="914400" rtl="0" eaLnBrk="1" latinLnBrk="0" hangingPunct="1">
      <a:defRPr sz="3600" kern="1200">
        <a:solidFill>
          <a:schemeClr val="tx1"/>
        </a:solidFill>
        <a:latin typeface="Arial" charset="0"/>
        <a:ea typeface="+mn-ea"/>
        <a:cs typeface="Arial" charset="0"/>
      </a:defRPr>
    </a:lvl6pPr>
    <a:lvl7pPr marL="2743200" algn="l" defTabSz="914400" rtl="0" eaLnBrk="1" latinLnBrk="0" hangingPunct="1">
      <a:defRPr sz="3600" kern="1200">
        <a:solidFill>
          <a:schemeClr val="tx1"/>
        </a:solidFill>
        <a:latin typeface="Arial" charset="0"/>
        <a:ea typeface="+mn-ea"/>
        <a:cs typeface="Arial" charset="0"/>
      </a:defRPr>
    </a:lvl7pPr>
    <a:lvl8pPr marL="3200400" algn="l" defTabSz="914400" rtl="0" eaLnBrk="1" latinLnBrk="0" hangingPunct="1">
      <a:defRPr sz="3600" kern="1200">
        <a:solidFill>
          <a:schemeClr val="tx1"/>
        </a:solidFill>
        <a:latin typeface="Arial" charset="0"/>
        <a:ea typeface="+mn-ea"/>
        <a:cs typeface="Arial" charset="0"/>
      </a:defRPr>
    </a:lvl8pPr>
    <a:lvl9pPr marL="3657600" algn="l" defTabSz="914400" rtl="0" eaLnBrk="1" latinLnBrk="0" hangingPunct="1">
      <a:defRPr sz="36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11" autoAdjust="0"/>
    <p:restoredTop sz="89343" autoAdjust="0"/>
  </p:normalViewPr>
  <p:slideViewPr>
    <p:cSldViewPr>
      <p:cViewPr>
        <p:scale>
          <a:sx n="66" d="100"/>
          <a:sy n="66" d="100"/>
        </p:scale>
        <p:origin x="-552" y="6"/>
      </p:cViewPr>
      <p:guideLst>
        <p:guide orient="horz" pos="2160"/>
        <p:guide pos="2880"/>
      </p:guideLst>
    </p:cSldViewPr>
  </p:slideViewPr>
  <p:notesTextViewPr>
    <p:cViewPr>
      <p:scale>
        <a:sx n="100" d="100"/>
        <a:sy n="100" d="100"/>
      </p:scale>
      <p:origin x="0" y="312"/>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fr-CA"/>
          </a:p>
        </p:txBody>
      </p:sp>
      <p:sp>
        <p:nvSpPr>
          <p:cNvPr id="3" name="Espace réservé de la date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6FA6A02-22DC-4ABA-BDED-530FBC1518E9}" type="datetimeFigureOut">
              <a:rPr lang="fr-CA" smtClean="0"/>
              <a:pPr/>
              <a:t>2015-05-19</a:t>
            </a:fld>
            <a:endParaRPr lang="fr-CA"/>
          </a:p>
        </p:txBody>
      </p:sp>
      <p:sp>
        <p:nvSpPr>
          <p:cNvPr id="4" name="Espace réservé du pied de page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F8EDF5D-27EC-4DFF-8A4A-F070FD889BAD}" type="slidenum">
              <a:rPr lang="fr-CA" smtClean="0"/>
              <a:pPr/>
              <a:t>‹N°›</a:t>
            </a:fld>
            <a:endParaRPr lang="fr-CA"/>
          </a:p>
        </p:txBody>
      </p:sp>
    </p:spTree>
    <p:extLst>
      <p:ext uri="{BB962C8B-B14F-4D97-AF65-F5344CB8AC3E}">
        <p14:creationId xmlns:p14="http://schemas.microsoft.com/office/powerpoint/2010/main" xmlns="" val="1726173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fr-CA"/>
          </a:p>
        </p:txBody>
      </p:sp>
      <p:sp>
        <p:nvSpPr>
          <p:cNvPr id="3" name="Espace réservé de la date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AC67E473-C694-4479-BF37-A10ECAD231D9}" type="datetimeFigureOut">
              <a:rPr lang="fr-CA"/>
              <a:pPr>
                <a:defRPr/>
              </a:pPr>
              <a:t>2015-05-19</a:t>
            </a:fld>
            <a:endParaRPr lang="fr-CA"/>
          </a:p>
        </p:txBody>
      </p:sp>
      <p:sp>
        <p:nvSpPr>
          <p:cNvPr id="4" name="Espace réservé de l'image des diapositives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fr-CA" noProof="0"/>
          </a:p>
        </p:txBody>
      </p:sp>
      <p:sp>
        <p:nvSpPr>
          <p:cNvPr id="5" name="Espace réservé des commentaires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CA" noProof="0"/>
          </a:p>
        </p:txBody>
      </p:sp>
      <p:sp>
        <p:nvSpPr>
          <p:cNvPr id="6" name="Espace réservé du pied de page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fr-CA"/>
          </a:p>
        </p:txBody>
      </p:sp>
      <p:sp>
        <p:nvSpPr>
          <p:cNvPr id="7" name="Espace réservé du numéro de diapositive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8420EE59-A1BE-4899-AA32-9F11AD24475B}" type="slidenum">
              <a:rPr lang="fr-CA"/>
              <a:pPr>
                <a:defRPr/>
              </a:pPr>
              <a:t>‹N°›</a:t>
            </a:fld>
            <a:endParaRPr lang="fr-CA"/>
          </a:p>
        </p:txBody>
      </p:sp>
    </p:spTree>
    <p:extLst>
      <p:ext uri="{BB962C8B-B14F-4D97-AF65-F5344CB8AC3E}">
        <p14:creationId xmlns:p14="http://schemas.microsoft.com/office/powerpoint/2010/main" xmlns="" val="176336799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spcBef>
                <a:spcPct val="0"/>
              </a:spcBef>
            </a:pPr>
            <a:r>
              <a:rPr lang="fr-CA" dirty="0" smtClean="0"/>
              <a:t>On retient bien et pour toujours ce que l’on a découvert par soi-même</a:t>
            </a:r>
          </a:p>
          <a:p>
            <a:pPr>
              <a:spcBef>
                <a:spcPct val="0"/>
              </a:spcBef>
            </a:pPr>
            <a:r>
              <a:rPr lang="fr-CA" dirty="0" smtClean="0"/>
              <a:t>-Raymond Gervais</a:t>
            </a:r>
          </a:p>
          <a:p>
            <a:r>
              <a:rPr lang="fr-CA" baseline="0" dirty="0" smtClean="0"/>
              <a:t>Parler brièvement de la philosophie de l’apprentissage vue par Raymond Gervais, </a:t>
            </a:r>
          </a:p>
          <a:p>
            <a:r>
              <a:rPr lang="fr-CA" dirty="0" smtClean="0"/>
              <a:t>Ancien président de l’APSQ (devenue l’AESTQ), instigateur du</a:t>
            </a:r>
            <a:r>
              <a:rPr lang="fr-CA" baseline="0" dirty="0" smtClean="0"/>
              <a:t> prix annuel, rédacteur du programme de sciences de 1992, etc.</a:t>
            </a:r>
            <a:endParaRPr lang="fr-CA" dirty="0"/>
          </a:p>
        </p:txBody>
      </p:sp>
      <p:sp>
        <p:nvSpPr>
          <p:cNvPr id="4" name="Espace réservé du numéro de diapositive 3"/>
          <p:cNvSpPr>
            <a:spLocks noGrp="1"/>
          </p:cNvSpPr>
          <p:nvPr>
            <p:ph type="sldNum" sz="quarter" idx="10"/>
          </p:nvPr>
        </p:nvSpPr>
        <p:spPr/>
        <p:txBody>
          <a:bodyPr/>
          <a:lstStyle/>
          <a:p>
            <a:pPr>
              <a:defRPr/>
            </a:pPr>
            <a:fld id="{8420EE59-A1BE-4899-AA32-9F11AD24475B}" type="slidenum">
              <a:rPr lang="fr-CA" smtClean="0"/>
              <a:pPr>
                <a:defRPr/>
              </a:pPr>
              <a:t>1</a:t>
            </a:fld>
            <a:endParaRPr lang="fr-CA"/>
          </a:p>
        </p:txBody>
      </p:sp>
    </p:spTree>
    <p:extLst>
      <p:ext uri="{BB962C8B-B14F-4D97-AF65-F5344CB8AC3E}">
        <p14:creationId xmlns:p14="http://schemas.microsoft.com/office/powerpoint/2010/main" xmlns="" val="28740041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À conserver comme dernière diapo</a:t>
            </a:r>
            <a:endParaRPr lang="fr-CA" dirty="0"/>
          </a:p>
        </p:txBody>
      </p:sp>
      <p:sp>
        <p:nvSpPr>
          <p:cNvPr id="4" name="Espace réservé du numéro de diapositive 3"/>
          <p:cNvSpPr>
            <a:spLocks noGrp="1"/>
          </p:cNvSpPr>
          <p:nvPr>
            <p:ph type="sldNum" sz="quarter" idx="10"/>
          </p:nvPr>
        </p:nvSpPr>
        <p:spPr/>
        <p:txBody>
          <a:bodyPr/>
          <a:lstStyle/>
          <a:p>
            <a:pPr>
              <a:defRPr/>
            </a:pPr>
            <a:fld id="{8420EE59-A1BE-4899-AA32-9F11AD24475B}" type="slidenum">
              <a:rPr lang="fr-CA" smtClean="0"/>
              <a:pPr>
                <a:defRPr/>
              </a:pPr>
              <a:t>13</a:t>
            </a:fld>
            <a:endParaRPr lang="fr-CA"/>
          </a:p>
        </p:txBody>
      </p:sp>
    </p:spTree>
    <p:extLst>
      <p:ext uri="{BB962C8B-B14F-4D97-AF65-F5344CB8AC3E}">
        <p14:creationId xmlns:p14="http://schemas.microsoft.com/office/powerpoint/2010/main" xmlns="" val="128564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Mentionner également les sites web</a:t>
            </a:r>
            <a:r>
              <a:rPr lang="fr-CA" baseline="0" dirty="0" smtClean="0"/>
              <a:t> pour:</a:t>
            </a:r>
          </a:p>
          <a:p>
            <a:endParaRPr lang="fr-CA" baseline="0" dirty="0" smtClean="0"/>
          </a:p>
          <a:p>
            <a:r>
              <a:rPr lang="fr-CA" baseline="0" dirty="0" smtClean="0"/>
              <a:t>-La zone proximale de développement (Vygotsky): http://differenciation.org/pdf/notion_zpd.pdf</a:t>
            </a:r>
          </a:p>
          <a:p>
            <a:endParaRPr lang="fr-CA" baseline="0" dirty="0" smtClean="0"/>
          </a:p>
          <a:p>
            <a:r>
              <a:rPr lang="fr-CA" baseline="0" dirty="0" smtClean="0"/>
              <a:t>-Le sentiment </a:t>
            </a:r>
            <a:r>
              <a:rPr lang="fr-CA" baseline="0" smtClean="0"/>
              <a:t>d’efficacité personnelle (SEP) </a:t>
            </a:r>
            <a:r>
              <a:rPr lang="fr-CA" baseline="0" dirty="0" smtClean="0"/>
              <a:t>(Bandura, Lecomte et Bouffard):  http://www.cairn.info/revue-savoirs-2004-5-page-91.htm</a:t>
            </a:r>
          </a:p>
          <a:p>
            <a:r>
              <a:rPr lang="fr-CA" baseline="0" dirty="0" smtClean="0"/>
              <a:t>Cet article est de Jacques Lecomte. On peut en trouver sur Thérèse Bouffard qui est la leader au </a:t>
            </a:r>
            <a:r>
              <a:rPr lang="fr-CA" baseline="0" dirty="0" err="1" smtClean="0"/>
              <a:t>Qc</a:t>
            </a:r>
            <a:r>
              <a:rPr lang="fr-CA" baseline="0" dirty="0" smtClean="0"/>
              <a:t> du SEP.</a:t>
            </a:r>
            <a:endParaRPr lang="fr-CA" dirty="0"/>
          </a:p>
        </p:txBody>
      </p:sp>
      <p:sp>
        <p:nvSpPr>
          <p:cNvPr id="4" name="Espace réservé du numéro de diapositive 3"/>
          <p:cNvSpPr>
            <a:spLocks noGrp="1"/>
          </p:cNvSpPr>
          <p:nvPr>
            <p:ph type="sldNum" sz="quarter" idx="10"/>
          </p:nvPr>
        </p:nvSpPr>
        <p:spPr/>
        <p:txBody>
          <a:bodyPr/>
          <a:lstStyle/>
          <a:p>
            <a:pPr>
              <a:defRPr/>
            </a:pPr>
            <a:fld id="{8420EE59-A1BE-4899-AA32-9F11AD24475B}" type="slidenum">
              <a:rPr lang="fr-CA" smtClean="0"/>
              <a:pPr>
                <a:defRPr/>
              </a:pPr>
              <a:t>14</a:t>
            </a:fld>
            <a:endParaRPr lang="fr-CA"/>
          </a:p>
        </p:txBody>
      </p:sp>
    </p:spTree>
    <p:extLst>
      <p:ext uri="{BB962C8B-B14F-4D97-AF65-F5344CB8AC3E}">
        <p14:creationId xmlns:p14="http://schemas.microsoft.com/office/powerpoint/2010/main" xmlns="" val="840629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638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CA" dirty="0" smtClean="0"/>
              <a:t>Préambule : conditions d’animation très raccourcies</a:t>
            </a:r>
          </a:p>
          <a:p>
            <a:pPr>
              <a:spcBef>
                <a:spcPct val="0"/>
              </a:spcBef>
            </a:pPr>
            <a:r>
              <a:rPr lang="fr-CA" dirty="0" smtClean="0"/>
              <a:t>Brève présentation (30 sec)</a:t>
            </a:r>
          </a:p>
          <a:p>
            <a:pPr>
              <a:spcBef>
                <a:spcPct val="0"/>
              </a:spcBef>
            </a:pPr>
            <a:r>
              <a:rPr lang="fr-CA" dirty="0" smtClean="0"/>
              <a:t>Bref</a:t>
            </a:r>
            <a:r>
              <a:rPr lang="fr-CA" baseline="0" dirty="0" smtClean="0"/>
              <a:t> h</a:t>
            </a:r>
            <a:r>
              <a:rPr lang="fr-CA" dirty="0" smtClean="0"/>
              <a:t>istorique (30 sec): Cours</a:t>
            </a:r>
            <a:r>
              <a:rPr lang="fr-CA" baseline="0" dirty="0" smtClean="0"/>
              <a:t> de sciences, sec.2, Pointe aux Trembles, mai 2009. À la recherche d’un concept général pour motiver autant les filles les gars en fin d’année pour les cours de technologie.  Choix de faire coffre à bijoux, auto, bateau ou autre jouet ayant un mécanisme.</a:t>
            </a:r>
          </a:p>
          <a:p>
            <a:pPr>
              <a:spcBef>
                <a:spcPct val="0"/>
              </a:spcBef>
            </a:pPr>
            <a:r>
              <a:rPr lang="fr-CA" baseline="0" dirty="0" smtClean="0"/>
              <a:t>Testé en fin d’année avec pour objectif d’y revenir l’année suivante afin de faire fabriquer des jouer en novembre pour les expédier dans des orphelinats en Amérique du Sud pour égayer le Noël des orphelins.  L’année suivante, changements dans ma vie professionnelle a fait mourir le projet.</a:t>
            </a:r>
          </a:p>
          <a:p>
            <a:pPr>
              <a:spcBef>
                <a:spcPct val="0"/>
              </a:spcBef>
            </a:pPr>
            <a:endParaRPr lang="fr-CA" dirty="0" smtClean="0"/>
          </a:p>
          <a:p>
            <a:pPr>
              <a:spcBef>
                <a:spcPct val="0"/>
              </a:spcBef>
            </a:pPr>
            <a:r>
              <a:rPr lang="fr-CA" dirty="0" smtClean="0"/>
              <a:t>Mise en</a:t>
            </a:r>
            <a:r>
              <a:rPr lang="fr-CA" baseline="0" dirty="0" smtClean="0"/>
              <a:t> garde (1):  L’atelier a été modifié depuis qu’il a été soumis au comité.  Plusieurs raisons le justifie.  J’ai perdu mon collègue Daniel Lalande qui est  </a:t>
            </a:r>
          </a:p>
          <a:p>
            <a:pPr>
              <a:spcBef>
                <a:spcPct val="0"/>
              </a:spcBef>
            </a:pPr>
            <a:r>
              <a:rPr lang="fr-CA" baseline="0" dirty="0" smtClean="0"/>
              <a:t>parti au secteur des Jeunes. Sa commission scolaire est en plein processus de coupures et ne pouvait assister deux jours au congrès.  J’ai moi aussi vécu un changement. Je suis allé dans une autre CS, je suis devenu </a:t>
            </a:r>
            <a:r>
              <a:rPr lang="fr-CA" baseline="0" dirty="0" err="1" smtClean="0"/>
              <a:t>multimatière</a:t>
            </a:r>
            <a:r>
              <a:rPr lang="fr-CA" baseline="0" dirty="0" smtClean="0"/>
              <a:t> et je n’avais pas de budget réel pour  acheter du matériel.  La rescousse de l’enseignant Paolo a permis de trouver un peu de fonds via le budget du laboratoire. Pour cette raison, vous allez travailler avec des 2 L de lait.</a:t>
            </a:r>
          </a:p>
          <a:p>
            <a:pPr>
              <a:spcBef>
                <a:spcPct val="0"/>
              </a:spcBef>
            </a:pPr>
            <a:r>
              <a:rPr lang="fr-CA" baseline="0" dirty="0" smtClean="0"/>
              <a:t>Mais dans la vraie vie, on vous recommande le plastique, le bois ou le </a:t>
            </a:r>
            <a:r>
              <a:rPr lang="fr-CA" baseline="0" dirty="0" err="1" smtClean="0"/>
              <a:t>coroplast</a:t>
            </a:r>
            <a:r>
              <a:rPr lang="fr-CA" baseline="0" dirty="0" smtClean="0"/>
              <a:t>.</a:t>
            </a:r>
          </a:p>
          <a:p>
            <a:pPr>
              <a:spcBef>
                <a:spcPct val="0"/>
              </a:spcBef>
            </a:pPr>
            <a:endParaRPr lang="fr-CA" baseline="0" dirty="0" smtClean="0"/>
          </a:p>
          <a:p>
            <a:pPr>
              <a:spcBef>
                <a:spcPct val="0"/>
              </a:spcBef>
            </a:pPr>
            <a:r>
              <a:rPr lang="fr-CA" baseline="0" dirty="0" smtClean="0"/>
              <a:t>Le contenu de la boîte est laisser à votre discrétion selon le type d’objets technologiques que vous voulez faire fabriquer. Nous vous recommandons cependant de fournir suffisamment de matériel pour vraiment donner l’impression à l’élève qu’il a du choix pour faire sa création.</a:t>
            </a:r>
          </a:p>
          <a:p>
            <a:pPr>
              <a:spcBef>
                <a:spcPct val="0"/>
              </a:spcBef>
            </a:pPr>
            <a:endParaRPr lang="fr-CA" baseline="0" dirty="0" smtClean="0"/>
          </a:p>
          <a:p>
            <a:pPr>
              <a:spcBef>
                <a:spcPct val="0"/>
              </a:spcBef>
            </a:pPr>
            <a:endParaRPr lang="fr-CA" baseline="0" dirty="0" smtClean="0"/>
          </a:p>
          <a:p>
            <a:pPr>
              <a:spcBef>
                <a:spcPct val="0"/>
              </a:spcBef>
            </a:pPr>
            <a:r>
              <a:rPr lang="fr-CA" baseline="0" dirty="0" smtClean="0"/>
              <a:t>Mise en garde (2):(faire imprimer sur feuille en format WORD et remettre aux participants)   Projet devrait se dérouler en début d’année pour vérifier intérêt et potentiel pour la technologie.</a:t>
            </a:r>
          </a:p>
          <a:p>
            <a:pPr>
              <a:spcBef>
                <a:spcPct val="0"/>
              </a:spcBef>
            </a:pPr>
            <a:r>
              <a:rPr lang="fr-CA" baseline="0" dirty="0" smtClean="0"/>
              <a:t>                        Remplacer Boîte de 2 Litres par matériaux comme bois, plastique ou </a:t>
            </a:r>
            <a:r>
              <a:rPr lang="fr-CA" baseline="0" dirty="0" err="1" smtClean="0"/>
              <a:t>coroplast</a:t>
            </a:r>
            <a:r>
              <a:rPr lang="fr-CA" baseline="0" dirty="0" smtClean="0"/>
              <a:t>.</a:t>
            </a:r>
          </a:p>
          <a:p>
            <a:pPr>
              <a:spcBef>
                <a:spcPct val="0"/>
              </a:spcBef>
            </a:pPr>
            <a:r>
              <a:rPr lang="fr-CA" baseline="0" dirty="0" smtClean="0"/>
              <a:t>                        On prend pour acquis aujourd’hui que vous êtes des experts en techno, donc vous serez appeler à faire le dessin technique de votre jouet.  Ne pas demander cela aux élèves s’ils sont en sec.1 ou 2.  Par contre, en 3 ou 4, peut être une option pour vérifier les acquis des années précédentes.</a:t>
            </a:r>
          </a:p>
          <a:p>
            <a:pPr>
              <a:spcBef>
                <a:spcPct val="0"/>
              </a:spcBef>
            </a:pPr>
            <a:r>
              <a:rPr lang="fr-CA" baseline="0" dirty="0" smtClean="0"/>
              <a:t>La séquence idéale serait la suivante:  Présentation du projet le cours précédent pour ne pas créer d’effet surprise et laisser le temps aux élèves de faire mijoter des idées dans leur tête. Le jour J, présenter le projet  de jouets pour un orphelinat de votre choix. Ensuite, remettre une boîte constituée de bois ou de plastiques ou de </a:t>
            </a:r>
            <a:r>
              <a:rPr lang="fr-CA" baseline="0" dirty="0" err="1" smtClean="0"/>
              <a:t>coroplast</a:t>
            </a:r>
            <a:r>
              <a:rPr lang="fr-CA" baseline="0" dirty="0" smtClean="0"/>
              <a:t> selon votre budget et les outils dont vous disposez; Ensuite, inviter les élèves à faire un croquis du jouet qu’ils veulent faire puis faire le dessin technique suivi du schéma de principe. Validez que le cahier de charge est respecter. Ensuite, donnez le feu vert pour la construction en faisant respecter le mesurage et le traçage des pièces. Ensuite, faire découper les pièces à l’aide d’outils ou de machines-outils selon le niveau et les équipements présents dans votre école ou centre.</a:t>
            </a:r>
          </a:p>
          <a:p>
            <a:pPr>
              <a:spcBef>
                <a:spcPct val="0"/>
              </a:spcBef>
            </a:pPr>
            <a:endParaRPr lang="fr-CA" baseline="0" dirty="0" smtClean="0"/>
          </a:p>
          <a:p>
            <a:pPr>
              <a:spcBef>
                <a:spcPct val="0"/>
              </a:spcBef>
            </a:pPr>
            <a:r>
              <a:rPr lang="fr-CA" baseline="0" dirty="0" smtClean="0"/>
              <a:t>Nos croyances:  Il faut toujours chercher à innover en dehors du monde virtuel. Il faut passer le message que la technologie ne se résume pas à la robotique ou au web. Il faut encourager l’observation, le questionnement « qu’est-ce que je pourrais inventer pour répondre à un besoin, créer un besoin ou améliorer  la performance d’un objet existant.</a:t>
            </a:r>
          </a:p>
          <a:p>
            <a:pPr>
              <a:spcBef>
                <a:spcPct val="0"/>
              </a:spcBef>
            </a:pPr>
            <a:r>
              <a:rPr lang="fr-CA" baseline="0" dirty="0" smtClean="0"/>
              <a:t>Nous croyons que c’est le devoir du pédagogue de rappeler aux élèves qu’il existe encore un monde matériel avec lequel on doit interagir et surtout agir pour éviter la disparition de la race humaine. D’où l’importance de travailler à améliorer les pratiques actuelles afin de réduire notre empreinte écologique, D’où l’obligation d’utiliser une portion d’objets provenant du bac à recyclage.</a:t>
            </a:r>
          </a:p>
          <a:p>
            <a:pPr>
              <a:spcBef>
                <a:spcPct val="0"/>
              </a:spcBef>
            </a:pPr>
            <a:r>
              <a:rPr lang="fr-CA" baseline="0" dirty="0" smtClean="0"/>
              <a:t>Montrer moto provenant de la ville de Cienfuegos à Cuba.  Gars obligé de créer à partir de déchets afin de faire vivre sa famille.</a:t>
            </a:r>
          </a:p>
          <a:p>
            <a:pPr>
              <a:spcBef>
                <a:spcPct val="0"/>
              </a:spcBef>
            </a:pPr>
            <a:r>
              <a:rPr lang="fr-CA" baseline="0" dirty="0" smtClean="0"/>
              <a:t>Prendre photo de l’appareil et rappeler source de motivation pour mes élèves du Collège L’Assomption qui furent confrontés la première fois à utiliser des objets du bac à recyclage pour créer une machine (trouver le nom… machine qui déclenche une série d’action à partir d’une bille).</a:t>
            </a:r>
          </a:p>
          <a:p>
            <a:pPr>
              <a:spcBef>
                <a:spcPct val="0"/>
              </a:spcBef>
            </a:pPr>
            <a:endParaRPr lang="fr-CA" baseline="0" dirty="0" smtClean="0"/>
          </a:p>
          <a:p>
            <a:pPr>
              <a:spcBef>
                <a:spcPct val="0"/>
              </a:spcBef>
            </a:pPr>
            <a:r>
              <a:rPr lang="fr-CA" baseline="0" dirty="0" smtClean="0"/>
              <a:t>Nos croyances:</a:t>
            </a:r>
          </a:p>
          <a:p>
            <a:pPr>
              <a:spcBef>
                <a:spcPct val="0"/>
              </a:spcBef>
            </a:pPr>
            <a:endParaRPr lang="fr-CA" baseline="0" dirty="0" smtClean="0"/>
          </a:p>
          <a:p>
            <a:pPr>
              <a:spcBef>
                <a:spcPct val="0"/>
              </a:spcBef>
            </a:pPr>
            <a:r>
              <a:rPr lang="fr-CA" baseline="0" dirty="0" smtClean="0"/>
              <a:t>L’apprentissage d’un concept nécessite une partie théorique et une partie pratique pour mettre en application la théorie (Paolo).</a:t>
            </a:r>
          </a:p>
          <a:p>
            <a:pPr>
              <a:spcBef>
                <a:spcPct val="0"/>
              </a:spcBef>
            </a:pPr>
            <a:endParaRPr lang="fr-CA" baseline="0" dirty="0" smtClean="0"/>
          </a:p>
          <a:p>
            <a:pPr>
              <a:spcBef>
                <a:spcPct val="0"/>
              </a:spcBef>
            </a:pPr>
            <a:endParaRPr lang="fr-CA" dirty="0" smtClean="0"/>
          </a:p>
        </p:txBody>
      </p:sp>
      <p:sp>
        <p:nvSpPr>
          <p:cNvPr id="16387"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A04927-CE9C-4F78-8C87-766039913F23}" type="slidenum">
              <a:rPr lang="fr-CA">
                <a:cs typeface="Arial" charset="0"/>
              </a:rPr>
              <a:pPr fontAlgn="base">
                <a:spcBef>
                  <a:spcPct val="0"/>
                </a:spcBef>
                <a:spcAft>
                  <a:spcPct val="0"/>
                </a:spcAft>
              </a:pPr>
              <a:t>2</a:t>
            </a:fld>
            <a:endParaRPr lang="fr-CA">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638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CA" dirty="0" smtClean="0"/>
              <a:t>Ce sont des objectifs métacognitifs</a:t>
            </a:r>
          </a:p>
          <a:p>
            <a:pPr>
              <a:spcBef>
                <a:spcPct val="0"/>
              </a:spcBef>
            </a:pPr>
            <a:endParaRPr lang="fr-CA" dirty="0" smtClean="0"/>
          </a:p>
          <a:p>
            <a:pPr>
              <a:spcBef>
                <a:spcPct val="0"/>
              </a:spcBef>
            </a:pPr>
            <a:r>
              <a:rPr lang="fr-CA" dirty="0" smtClean="0"/>
              <a:t>Ajouter Objectifs poursuivis</a:t>
            </a:r>
            <a:r>
              <a:rPr lang="fr-CA" baseline="0" dirty="0" smtClean="0"/>
              <a:t> par les enseignants (E)</a:t>
            </a:r>
          </a:p>
          <a:p>
            <a:pPr>
              <a:spcBef>
                <a:spcPct val="0"/>
              </a:spcBef>
            </a:pPr>
            <a:endParaRPr lang="fr-CA" baseline="0" dirty="0" smtClean="0"/>
          </a:p>
          <a:p>
            <a:pPr>
              <a:spcBef>
                <a:spcPct val="0"/>
              </a:spcBef>
            </a:pPr>
            <a:r>
              <a:rPr lang="fr-CA" baseline="0" dirty="0" smtClean="0"/>
              <a:t>Recommander aux personnes de faire passer le questionnaire pour cibler le % de gens autonomes dans leur classe vs le % de ceux qui sont peu autonomes.</a:t>
            </a:r>
          </a:p>
        </p:txBody>
      </p:sp>
      <p:sp>
        <p:nvSpPr>
          <p:cNvPr id="16387"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A04927-CE9C-4F78-8C87-766039913F23}" type="slidenum">
              <a:rPr lang="fr-CA">
                <a:cs typeface="Arial" charset="0"/>
              </a:rPr>
              <a:pPr fontAlgn="base">
                <a:spcBef>
                  <a:spcPct val="0"/>
                </a:spcBef>
                <a:spcAft>
                  <a:spcPct val="0"/>
                </a:spcAft>
              </a:pPr>
              <a:t>3</a:t>
            </a:fld>
            <a:endParaRPr lang="fr-CA">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S’inscrit</a:t>
            </a:r>
            <a:r>
              <a:rPr lang="fr-CA" baseline="0" dirty="0" smtClean="0"/>
              <a:t> dans une démarche de projet, car une démarche de projet implique qu’un artefact sera produit à la fin de la démarche.</a:t>
            </a:r>
          </a:p>
          <a:p>
            <a:r>
              <a:rPr lang="fr-CA" baseline="0" dirty="0" smtClean="0"/>
              <a:t>Permet de rejoindre ceux qui fonctionnent avec leurs mains avant de concevoir avec leur esprit.  Donne une ouverture nouvelle à la démarche de création d’un objet technologique.  Et si concevoir sur papier arrivait à la fin plutôt qu’au début ?</a:t>
            </a:r>
            <a:endParaRPr lang="fr-CA" dirty="0"/>
          </a:p>
        </p:txBody>
      </p:sp>
      <p:sp>
        <p:nvSpPr>
          <p:cNvPr id="4" name="Espace réservé du numéro de diapositive 3"/>
          <p:cNvSpPr>
            <a:spLocks noGrp="1"/>
          </p:cNvSpPr>
          <p:nvPr>
            <p:ph type="sldNum" sz="quarter" idx="10"/>
          </p:nvPr>
        </p:nvSpPr>
        <p:spPr/>
        <p:txBody>
          <a:bodyPr/>
          <a:lstStyle/>
          <a:p>
            <a:pPr>
              <a:defRPr/>
            </a:pPr>
            <a:fld id="{8420EE59-A1BE-4899-AA32-9F11AD24475B}" type="slidenum">
              <a:rPr lang="fr-CA" smtClean="0"/>
              <a:pPr>
                <a:defRPr/>
              </a:pPr>
              <a:t>4</a:t>
            </a:fld>
            <a:endParaRPr lang="fr-CA"/>
          </a:p>
        </p:txBody>
      </p:sp>
    </p:spTree>
    <p:extLst>
      <p:ext uri="{BB962C8B-B14F-4D97-AF65-F5344CB8AC3E}">
        <p14:creationId xmlns:p14="http://schemas.microsoft.com/office/powerpoint/2010/main" xmlns="" val="3580165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8420EE59-A1BE-4899-AA32-9F11AD24475B}" type="slidenum">
              <a:rPr lang="fr-CA" smtClean="0"/>
              <a:pPr>
                <a:defRPr/>
              </a:pPr>
              <a:t>5</a:t>
            </a:fld>
            <a:endParaRPr lang="fr-CA"/>
          </a:p>
        </p:txBody>
      </p:sp>
    </p:spTree>
    <p:extLst>
      <p:ext uri="{BB962C8B-B14F-4D97-AF65-F5344CB8AC3E}">
        <p14:creationId xmlns:p14="http://schemas.microsoft.com/office/powerpoint/2010/main" xmlns="" val="1695349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Cette</a:t>
            </a:r>
            <a:r>
              <a:rPr lang="fr-CA" baseline="0" dirty="0" smtClean="0"/>
              <a:t> S.A. se démarque de toutes les autres par son approche:</a:t>
            </a:r>
          </a:p>
          <a:p>
            <a:endParaRPr lang="fr-CA" baseline="0" dirty="0" smtClean="0"/>
          </a:p>
          <a:p>
            <a:r>
              <a:rPr lang="fr-CA" baseline="0" dirty="0" smtClean="0"/>
              <a:t>Plutôt que de favoriser une démarche de conception théorique basée sur l’analyse puis l’élaboration de croquis, de schémas et enfin la construction; cette S.A. fait appel à ce qui se passe souvent dans la vraie vie. </a:t>
            </a:r>
          </a:p>
          <a:p>
            <a:endParaRPr lang="fr-CA" baseline="0" dirty="0" smtClean="0"/>
          </a:p>
          <a:p>
            <a:r>
              <a:rPr lang="fr-CA" baseline="0" dirty="0" smtClean="0"/>
              <a:t>L’élève est appelé à prendre connaissance de la problématique, puis de faire un croquis pour se donner une idée de comment il construira son jouet. Par la suite, il est mis en action pour fabriquer son prototype à l’aide d’un contenant de 2L possédant les mêmes éléments que la vraie boîte à Léonard. Finalement, lorsque le prototype est conçu et fonctionnel, l’enseignant approuve le prototype et demande à l’élève de dessiner les schémas de principes et de construction.</a:t>
            </a:r>
          </a:p>
          <a:p>
            <a:r>
              <a:rPr lang="fr-CA" baseline="0" dirty="0" smtClean="0"/>
              <a:t>Cette façon de faire nous apparaît plus simple et davantage proche de la réalité de l’élève puisqu’il peut observer son prototype lorsqu’il dessine les différents schémas.</a:t>
            </a:r>
          </a:p>
          <a:p>
            <a:r>
              <a:rPr lang="fr-CA" baseline="0" dirty="0" smtClean="0"/>
              <a:t>Finalement, il procède à la conception de son véritable jouet avec la boîte à Léonard.  Selon l’orientation que vous voulez prendre, il n’est pas nécessaire que le bois soit le matériau de base. Vous pouvez fabriquer la boîte avec du </a:t>
            </a:r>
            <a:r>
              <a:rPr lang="fr-CA" baseline="0" dirty="0" err="1" smtClean="0"/>
              <a:t>foamcore</a:t>
            </a:r>
            <a:r>
              <a:rPr lang="fr-CA" baseline="0" dirty="0" smtClean="0"/>
              <a:t>, du </a:t>
            </a:r>
            <a:r>
              <a:rPr lang="fr-CA" baseline="0" dirty="0" err="1" smtClean="0"/>
              <a:t>coroplast</a:t>
            </a:r>
            <a:r>
              <a:rPr lang="fr-CA" baseline="0" dirty="0" smtClean="0"/>
              <a:t> ou de l’acrylique. Le choix des matériaux est conditionné par l’équipement que vous avez sous la main et aussi par les concepts que vous voulez privilégier.</a:t>
            </a:r>
          </a:p>
          <a:p>
            <a:endParaRPr lang="fr-CA" baseline="0" dirty="0" smtClean="0"/>
          </a:p>
          <a:p>
            <a:r>
              <a:rPr lang="fr-CA" baseline="0" dirty="0" smtClean="0"/>
              <a:t>Pour les cas où la TTP est fort occupée,  demandez d’insérer les éléments dans le contenant de 2L.  Ensuite, plutôt que de faire assembler une boîte à Léonard contenant les items identiques à ceux du contenant de 2L, demandez-lui de mettre les planches et le matériel dans un bac.  La présentation à l’élève sera différente, mais le résultat sera le même, il est contraint de fabriquer un objet technique à partir des éléments mis à sa disposition.</a:t>
            </a:r>
          </a:p>
          <a:p>
            <a:endParaRPr lang="fr-CA" baseline="0" dirty="0" smtClean="0"/>
          </a:p>
          <a:p>
            <a:r>
              <a:rPr lang="fr-CA" baseline="0" dirty="0" smtClean="0"/>
              <a:t>Pour terminer, il faut se rappeler que la variété est préférable à l’unicité. La façon de faire pour la boîte à Léonard ne doit pas être utilisée tout le temps.  En fin de cours, il est fortement recommandé d’amener l’élève à faire toutes les étapes de la conception avant de concevoir un produit final.  La manière classique de faire les choses possède l’avantage de développer la capacité à visualiser chez l’élève. Il ne faut surtout pas éliminer cette activité. Par ailleurs, la boîte à Léonard est une activité complémentaire recommandée en début de cours pour amener l’élève à développer le plaisir de la conception technologique en fabriquant avec ses mains comme le prône la philosophie du « </a:t>
            </a:r>
            <a:r>
              <a:rPr lang="fr-CA" baseline="0" dirty="0" err="1" smtClean="0"/>
              <a:t>tinkering</a:t>
            </a:r>
            <a:r>
              <a:rPr lang="fr-CA" baseline="0" dirty="0" smtClean="0"/>
              <a:t> ». Voir à ce sujet d’intéressants articles sur le web. C’est en fabriquant puis en dessinant ce qu’il a fabriqué que l’élève développe sa vision 3D et qu’il sera capable éventuellement de dessiner sans « voir concrètement ».</a:t>
            </a:r>
            <a:endParaRPr lang="fr-CA" dirty="0"/>
          </a:p>
        </p:txBody>
      </p:sp>
      <p:sp>
        <p:nvSpPr>
          <p:cNvPr id="4" name="Espace réservé du numéro de diapositive 3"/>
          <p:cNvSpPr>
            <a:spLocks noGrp="1"/>
          </p:cNvSpPr>
          <p:nvPr>
            <p:ph type="sldNum" sz="quarter" idx="10"/>
          </p:nvPr>
        </p:nvSpPr>
        <p:spPr/>
        <p:txBody>
          <a:bodyPr/>
          <a:lstStyle/>
          <a:p>
            <a:pPr>
              <a:defRPr/>
            </a:pPr>
            <a:fld id="{8420EE59-A1BE-4899-AA32-9F11AD24475B}" type="slidenum">
              <a:rPr lang="fr-CA" smtClean="0"/>
              <a:pPr>
                <a:defRPr/>
              </a:pPr>
              <a:t>9</a:t>
            </a:fld>
            <a:endParaRPr lang="fr-CA"/>
          </a:p>
        </p:txBody>
      </p:sp>
    </p:spTree>
    <p:extLst>
      <p:ext uri="{BB962C8B-B14F-4D97-AF65-F5344CB8AC3E}">
        <p14:creationId xmlns:p14="http://schemas.microsoft.com/office/powerpoint/2010/main" xmlns="" val="2097809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584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CA" baseline="0" dirty="0" smtClean="0"/>
              <a:t>D’abord seulement le titre et questionner les enseignants pour savoir ce qu’ils ont mis en œuvre: ex.: remémorer les étapes de la résolution de problèmes (mettre dans pochettes d’outils complémentaires) et l’inscrire sur un chevalet avec feuilles</a:t>
            </a:r>
          </a:p>
          <a:p>
            <a:pPr>
              <a:spcBef>
                <a:spcPct val="0"/>
              </a:spcBef>
            </a:pPr>
            <a:r>
              <a:rPr lang="fr-CA" baseline="0" dirty="0" smtClean="0"/>
              <a:t>Concevoir une grille d’observation des comportements en laboratoire et servant également de base à l’évaluation du développement de la CD1</a:t>
            </a:r>
          </a:p>
          <a:p>
            <a:pPr>
              <a:spcBef>
                <a:spcPct val="0"/>
              </a:spcBef>
            </a:pPr>
            <a:r>
              <a:rPr lang="fr-CA" baseline="0" dirty="0" smtClean="0"/>
              <a:t>Vérifier quelle composante pourrait s’y rattacher…</a:t>
            </a:r>
          </a:p>
          <a:p>
            <a:pPr>
              <a:spcBef>
                <a:spcPct val="0"/>
              </a:spcBef>
            </a:pPr>
            <a:endParaRPr lang="fr-CA" baseline="0" dirty="0" smtClean="0"/>
          </a:p>
          <a:p>
            <a:pPr>
              <a:spcBef>
                <a:spcPct val="0"/>
              </a:spcBef>
            </a:pPr>
            <a:endParaRPr lang="fr-CA" baseline="0" dirty="0" smtClean="0"/>
          </a:p>
          <a:p>
            <a:pPr>
              <a:spcBef>
                <a:spcPct val="0"/>
              </a:spcBef>
            </a:pPr>
            <a:endParaRPr lang="fr-CA" baseline="0" dirty="0" smtClean="0"/>
          </a:p>
        </p:txBody>
      </p:sp>
      <p:sp>
        <p:nvSpPr>
          <p:cNvPr id="35843"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597723-43B9-4C47-8800-54915E267EFB}" type="slidenum">
              <a:rPr lang="fr-CA">
                <a:cs typeface="Arial" charset="0"/>
              </a:rPr>
              <a:pPr fontAlgn="base">
                <a:spcBef>
                  <a:spcPct val="0"/>
                </a:spcBef>
                <a:spcAft>
                  <a:spcPct val="0"/>
                </a:spcAft>
              </a:pPr>
              <a:t>10</a:t>
            </a:fld>
            <a:endParaRPr lang="fr-CA">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À</a:t>
            </a:r>
            <a:r>
              <a:rPr lang="fr-CA" baseline="0" dirty="0" smtClean="0"/>
              <a:t> présenter absolument !  Faire un parallèle avec le changement de paradigme</a:t>
            </a:r>
          </a:p>
          <a:p>
            <a:endParaRPr lang="fr-CA" baseline="0" dirty="0" smtClean="0"/>
          </a:p>
          <a:p>
            <a:r>
              <a:rPr lang="fr-CA" baseline="0" dirty="0" smtClean="0"/>
              <a:t>Des liens peuvent faits avec la philosophie du « </a:t>
            </a:r>
            <a:r>
              <a:rPr lang="fr-CA" baseline="0" dirty="0" err="1" smtClean="0"/>
              <a:t>tinkering</a:t>
            </a:r>
            <a:r>
              <a:rPr lang="fr-CA" baseline="0" dirty="0" smtClean="0"/>
              <a:t> » qui est en essor en </a:t>
            </a:r>
            <a:r>
              <a:rPr lang="fr-CA" baseline="0" smtClean="0"/>
              <a:t>Amérique présentement.</a:t>
            </a:r>
            <a:endParaRPr lang="fr-CA" dirty="0"/>
          </a:p>
        </p:txBody>
      </p:sp>
      <p:sp>
        <p:nvSpPr>
          <p:cNvPr id="4" name="Espace réservé du numéro de diapositive 3"/>
          <p:cNvSpPr>
            <a:spLocks noGrp="1"/>
          </p:cNvSpPr>
          <p:nvPr>
            <p:ph type="sldNum" sz="quarter" idx="10"/>
          </p:nvPr>
        </p:nvSpPr>
        <p:spPr/>
        <p:txBody>
          <a:bodyPr/>
          <a:lstStyle/>
          <a:p>
            <a:pPr>
              <a:defRPr/>
            </a:pPr>
            <a:fld id="{8420EE59-A1BE-4899-AA32-9F11AD24475B}" type="slidenum">
              <a:rPr lang="fr-CA" smtClean="0"/>
              <a:pPr>
                <a:defRPr/>
              </a:pPr>
              <a:t>11</a:t>
            </a:fld>
            <a:endParaRPr lang="fr-CA"/>
          </a:p>
        </p:txBody>
      </p:sp>
    </p:spTree>
    <p:extLst>
      <p:ext uri="{BB962C8B-B14F-4D97-AF65-F5344CB8AC3E}">
        <p14:creationId xmlns:p14="http://schemas.microsoft.com/office/powerpoint/2010/main" xmlns="" val="19542535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À conserver!</a:t>
            </a:r>
            <a:r>
              <a:rPr lang="fr-CA" baseline="0" dirty="0" smtClean="0"/>
              <a:t>  (avant-dernière diapo)</a:t>
            </a:r>
            <a:endParaRPr lang="fr-CA" dirty="0"/>
          </a:p>
        </p:txBody>
      </p:sp>
      <p:sp>
        <p:nvSpPr>
          <p:cNvPr id="4" name="Espace réservé du numéro de diapositive 3"/>
          <p:cNvSpPr>
            <a:spLocks noGrp="1"/>
          </p:cNvSpPr>
          <p:nvPr>
            <p:ph type="sldNum" sz="quarter" idx="10"/>
          </p:nvPr>
        </p:nvSpPr>
        <p:spPr/>
        <p:txBody>
          <a:bodyPr/>
          <a:lstStyle/>
          <a:p>
            <a:pPr>
              <a:defRPr/>
            </a:pPr>
            <a:fld id="{8420EE59-A1BE-4899-AA32-9F11AD24475B}" type="slidenum">
              <a:rPr lang="fr-CA" smtClean="0"/>
              <a:pPr>
                <a:defRPr/>
              </a:pPr>
              <a:t>12</a:t>
            </a:fld>
            <a:endParaRPr lang="fr-CA"/>
          </a:p>
        </p:txBody>
      </p:sp>
    </p:spTree>
    <p:extLst>
      <p:ext uri="{BB962C8B-B14F-4D97-AF65-F5344CB8AC3E}">
        <p14:creationId xmlns:p14="http://schemas.microsoft.com/office/powerpoint/2010/main" xmlns="" val="922769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fr-FR" smtClean="0"/>
              <a:t>Modifiez le style du titre</a:t>
            </a:r>
            <a:endParaRPr lang="en-US"/>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Modifiez le style des sous-titres du masque</a:t>
            </a:r>
            <a:endParaRPr lang="en-US"/>
          </a:p>
        </p:txBody>
      </p:sp>
      <p:sp>
        <p:nvSpPr>
          <p:cNvPr id="4" name="Espace réservé de la date 13"/>
          <p:cNvSpPr>
            <a:spLocks noGrp="1"/>
          </p:cNvSpPr>
          <p:nvPr>
            <p:ph type="dt" sz="half" idx="10"/>
          </p:nvPr>
        </p:nvSpPr>
        <p:spPr/>
        <p:txBody>
          <a:bodyPr/>
          <a:lstStyle>
            <a:lvl1pPr>
              <a:defRPr/>
            </a:lvl1pPr>
          </a:lstStyle>
          <a:p>
            <a:pPr>
              <a:defRPr/>
            </a:pPr>
            <a:fld id="{41216341-0043-496A-9261-D4D5108EF903}" type="datetimeFigureOut">
              <a:rPr lang="fr-CA"/>
              <a:pPr>
                <a:defRPr/>
              </a:pPr>
              <a:t>2015-05-19</a:t>
            </a:fld>
            <a:endParaRPr lang="fr-CA"/>
          </a:p>
        </p:txBody>
      </p:sp>
      <p:sp>
        <p:nvSpPr>
          <p:cNvPr id="5" name="Espace réservé du pied de page 2"/>
          <p:cNvSpPr>
            <a:spLocks noGrp="1"/>
          </p:cNvSpPr>
          <p:nvPr>
            <p:ph type="ftr" sz="quarter" idx="11"/>
          </p:nvPr>
        </p:nvSpPr>
        <p:spPr/>
        <p:txBody>
          <a:bodyPr/>
          <a:lstStyle>
            <a:lvl1pPr>
              <a:defRPr/>
            </a:lvl1pPr>
          </a:lstStyle>
          <a:p>
            <a:pPr>
              <a:defRPr/>
            </a:pPr>
            <a:endParaRPr lang="fr-CA"/>
          </a:p>
        </p:txBody>
      </p:sp>
      <p:sp>
        <p:nvSpPr>
          <p:cNvPr id="6" name="Espace réservé du numéro de diapositive 22"/>
          <p:cNvSpPr>
            <a:spLocks noGrp="1"/>
          </p:cNvSpPr>
          <p:nvPr>
            <p:ph type="sldNum" sz="quarter" idx="12"/>
          </p:nvPr>
        </p:nvSpPr>
        <p:spPr/>
        <p:txBody>
          <a:bodyPr/>
          <a:lstStyle>
            <a:lvl1pPr>
              <a:defRPr/>
            </a:lvl1pPr>
          </a:lstStyle>
          <a:p>
            <a:pPr>
              <a:defRPr/>
            </a:pPr>
            <a:fld id="{8601892F-C887-4A8C-9CD7-52016D6E23DD}" type="slidenum">
              <a:rPr lang="fr-CA"/>
              <a:pPr>
                <a:defRPr/>
              </a:pPr>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fld id="{F2839889-6CC1-4A62-B537-54E909964244}" type="datetimeFigureOut">
              <a:rPr lang="fr-CA"/>
              <a:pPr>
                <a:defRPr/>
              </a:pPr>
              <a:t>2015-05-19</a:t>
            </a:fld>
            <a:endParaRPr lang="fr-CA"/>
          </a:p>
        </p:txBody>
      </p:sp>
      <p:sp>
        <p:nvSpPr>
          <p:cNvPr id="5" name="Espace réservé du pied de page 2"/>
          <p:cNvSpPr>
            <a:spLocks noGrp="1"/>
          </p:cNvSpPr>
          <p:nvPr>
            <p:ph type="ftr" sz="quarter" idx="11"/>
          </p:nvPr>
        </p:nvSpPr>
        <p:spPr/>
        <p:txBody>
          <a:bodyPr/>
          <a:lstStyle>
            <a:lvl1pPr>
              <a:defRPr/>
            </a:lvl1pPr>
          </a:lstStyle>
          <a:p>
            <a:pPr>
              <a:defRPr/>
            </a:pPr>
            <a:endParaRPr lang="fr-CA"/>
          </a:p>
        </p:txBody>
      </p:sp>
      <p:sp>
        <p:nvSpPr>
          <p:cNvPr id="6" name="Espace réservé du numéro de diapositive 22"/>
          <p:cNvSpPr>
            <a:spLocks noGrp="1"/>
          </p:cNvSpPr>
          <p:nvPr>
            <p:ph type="sldNum" sz="quarter" idx="12"/>
          </p:nvPr>
        </p:nvSpPr>
        <p:spPr/>
        <p:txBody>
          <a:bodyPr/>
          <a:lstStyle>
            <a:lvl1pPr>
              <a:defRPr/>
            </a:lvl1pPr>
          </a:lstStyle>
          <a:p>
            <a:pPr>
              <a:defRPr/>
            </a:pPr>
            <a:fld id="{4D784A54-DCC6-49C5-9E3B-0F38BDE859B0}" type="slidenum">
              <a:rPr lang="fr-CA"/>
              <a:pPr>
                <a:defRPr/>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fld id="{C21AFFC4-CA2A-4E66-895A-9D5D211132C8}" type="datetimeFigureOut">
              <a:rPr lang="fr-CA"/>
              <a:pPr>
                <a:defRPr/>
              </a:pPr>
              <a:t>2015-05-19</a:t>
            </a:fld>
            <a:endParaRPr lang="fr-CA"/>
          </a:p>
        </p:txBody>
      </p:sp>
      <p:sp>
        <p:nvSpPr>
          <p:cNvPr id="5" name="Espace réservé du pied de page 2"/>
          <p:cNvSpPr>
            <a:spLocks noGrp="1"/>
          </p:cNvSpPr>
          <p:nvPr>
            <p:ph type="ftr" sz="quarter" idx="11"/>
          </p:nvPr>
        </p:nvSpPr>
        <p:spPr/>
        <p:txBody>
          <a:bodyPr/>
          <a:lstStyle>
            <a:lvl1pPr>
              <a:defRPr/>
            </a:lvl1pPr>
          </a:lstStyle>
          <a:p>
            <a:pPr>
              <a:defRPr/>
            </a:pPr>
            <a:endParaRPr lang="fr-CA"/>
          </a:p>
        </p:txBody>
      </p:sp>
      <p:sp>
        <p:nvSpPr>
          <p:cNvPr id="6" name="Espace réservé du numéro de diapositive 22"/>
          <p:cNvSpPr>
            <a:spLocks noGrp="1"/>
          </p:cNvSpPr>
          <p:nvPr>
            <p:ph type="sldNum" sz="quarter" idx="12"/>
          </p:nvPr>
        </p:nvSpPr>
        <p:spPr/>
        <p:txBody>
          <a:bodyPr/>
          <a:lstStyle>
            <a:lvl1pPr>
              <a:defRPr/>
            </a:lvl1pPr>
          </a:lstStyle>
          <a:p>
            <a:pPr>
              <a:defRPr/>
            </a:pPr>
            <a:fld id="{98B4C643-AFDF-4EC9-A7EE-7F1933A73DE7}" type="slidenum">
              <a:rPr lang="fr-CA"/>
              <a:pPr>
                <a:defRPr/>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fld id="{321635B5-C026-44ED-A220-5ACCEFCC39FF}" type="datetimeFigureOut">
              <a:rPr lang="fr-CA"/>
              <a:pPr>
                <a:defRPr/>
              </a:pPr>
              <a:t>2015-05-19</a:t>
            </a:fld>
            <a:endParaRPr lang="fr-CA"/>
          </a:p>
        </p:txBody>
      </p:sp>
      <p:sp>
        <p:nvSpPr>
          <p:cNvPr id="5" name="Espace réservé du pied de page 2"/>
          <p:cNvSpPr>
            <a:spLocks noGrp="1"/>
          </p:cNvSpPr>
          <p:nvPr>
            <p:ph type="ftr" sz="quarter" idx="11"/>
          </p:nvPr>
        </p:nvSpPr>
        <p:spPr/>
        <p:txBody>
          <a:bodyPr/>
          <a:lstStyle>
            <a:lvl1pPr>
              <a:defRPr/>
            </a:lvl1pPr>
          </a:lstStyle>
          <a:p>
            <a:pPr>
              <a:defRPr/>
            </a:pPr>
            <a:endParaRPr lang="fr-CA"/>
          </a:p>
        </p:txBody>
      </p:sp>
      <p:sp>
        <p:nvSpPr>
          <p:cNvPr id="6" name="Espace réservé du numéro de diapositive 22"/>
          <p:cNvSpPr>
            <a:spLocks noGrp="1"/>
          </p:cNvSpPr>
          <p:nvPr>
            <p:ph type="sldNum" sz="quarter" idx="12"/>
          </p:nvPr>
        </p:nvSpPr>
        <p:spPr/>
        <p:txBody>
          <a:bodyPr/>
          <a:lstStyle>
            <a:lvl1pPr>
              <a:defRPr/>
            </a:lvl1pPr>
          </a:lstStyle>
          <a:p>
            <a:pPr>
              <a:defRPr/>
            </a:pPr>
            <a:fld id="{F16301A6-8AD4-4713-8F47-F54FAF812F50}" type="slidenum">
              <a:rPr lang="fr-CA"/>
              <a:pPr>
                <a:defRPr/>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fr-FR" smtClean="0"/>
              <a:t>Modifiez le style du titre</a:t>
            </a:r>
            <a:endParaRPr lang="en-US"/>
          </a:p>
        </p:txBody>
      </p:sp>
      <p:sp>
        <p:nvSpPr>
          <p:cNvPr id="3" name="Espace réservé du texte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80F70E03-75FA-416A-A52C-82798AA24761}" type="datetimeFigureOut">
              <a:rPr lang="fr-CA"/>
              <a:pPr>
                <a:defRPr/>
              </a:pPr>
              <a:t>2015-05-19</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A06EABB2-F537-43B7-8A6F-558140762F27}" type="slidenum">
              <a:rPr lang="fr-CA"/>
              <a:pPr>
                <a:defRPr/>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13"/>
          <p:cNvSpPr>
            <a:spLocks noGrp="1"/>
          </p:cNvSpPr>
          <p:nvPr>
            <p:ph type="dt" sz="half" idx="10"/>
          </p:nvPr>
        </p:nvSpPr>
        <p:spPr/>
        <p:txBody>
          <a:bodyPr/>
          <a:lstStyle>
            <a:lvl1pPr>
              <a:defRPr/>
            </a:lvl1pPr>
          </a:lstStyle>
          <a:p>
            <a:pPr>
              <a:defRPr/>
            </a:pPr>
            <a:fld id="{450218AC-A23D-40BE-833B-5016A74037AC}" type="datetimeFigureOut">
              <a:rPr lang="fr-CA"/>
              <a:pPr>
                <a:defRPr/>
              </a:pPr>
              <a:t>2015-05-19</a:t>
            </a:fld>
            <a:endParaRPr lang="fr-CA"/>
          </a:p>
        </p:txBody>
      </p:sp>
      <p:sp>
        <p:nvSpPr>
          <p:cNvPr id="6" name="Espace réservé du pied de page 2"/>
          <p:cNvSpPr>
            <a:spLocks noGrp="1"/>
          </p:cNvSpPr>
          <p:nvPr>
            <p:ph type="ftr" sz="quarter" idx="11"/>
          </p:nvPr>
        </p:nvSpPr>
        <p:spPr/>
        <p:txBody>
          <a:bodyPr/>
          <a:lstStyle>
            <a:lvl1pPr>
              <a:defRPr/>
            </a:lvl1pPr>
          </a:lstStyle>
          <a:p>
            <a:pPr>
              <a:defRPr/>
            </a:pPr>
            <a:endParaRPr lang="fr-CA"/>
          </a:p>
        </p:txBody>
      </p:sp>
      <p:sp>
        <p:nvSpPr>
          <p:cNvPr id="7" name="Espace réservé du numéro de diapositive 22"/>
          <p:cNvSpPr>
            <a:spLocks noGrp="1"/>
          </p:cNvSpPr>
          <p:nvPr>
            <p:ph type="sldNum" sz="quarter" idx="12"/>
          </p:nvPr>
        </p:nvSpPr>
        <p:spPr/>
        <p:txBody>
          <a:bodyPr/>
          <a:lstStyle>
            <a:lvl1pPr>
              <a:defRPr/>
            </a:lvl1pPr>
          </a:lstStyle>
          <a:p>
            <a:pPr>
              <a:defRPr/>
            </a:pPr>
            <a:fld id="{FE2DD88E-61C5-49DE-B8DB-D739F7FB8678}" type="slidenum">
              <a:rPr lang="fr-CA"/>
              <a:pPr>
                <a:defRPr/>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lstStyle>
            <a:lvl1pPr>
              <a:defRPr/>
            </a:lvl1pPr>
          </a:lstStyle>
          <a:p>
            <a:r>
              <a:rPr lang="fr-FR" smtClean="0"/>
              <a:t>Modifiez le style du titre</a:t>
            </a:r>
            <a:endParaRPr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fr-FR" smtClean="0"/>
              <a:t>Modifiez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fr-FR" smtClean="0"/>
              <a:t>Modifiez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13"/>
          <p:cNvSpPr>
            <a:spLocks noGrp="1"/>
          </p:cNvSpPr>
          <p:nvPr>
            <p:ph type="dt" sz="half" idx="10"/>
          </p:nvPr>
        </p:nvSpPr>
        <p:spPr/>
        <p:txBody>
          <a:bodyPr/>
          <a:lstStyle>
            <a:lvl1pPr>
              <a:defRPr/>
            </a:lvl1pPr>
          </a:lstStyle>
          <a:p>
            <a:pPr>
              <a:defRPr/>
            </a:pPr>
            <a:fld id="{C7CBDF53-7609-4899-8A04-46D0EBA00BD4}" type="datetimeFigureOut">
              <a:rPr lang="fr-CA"/>
              <a:pPr>
                <a:defRPr/>
              </a:pPr>
              <a:t>2015-05-19</a:t>
            </a:fld>
            <a:endParaRPr lang="fr-CA"/>
          </a:p>
        </p:txBody>
      </p:sp>
      <p:sp>
        <p:nvSpPr>
          <p:cNvPr id="8" name="Espace réservé du pied de page 2"/>
          <p:cNvSpPr>
            <a:spLocks noGrp="1"/>
          </p:cNvSpPr>
          <p:nvPr>
            <p:ph type="ftr" sz="quarter" idx="11"/>
          </p:nvPr>
        </p:nvSpPr>
        <p:spPr/>
        <p:txBody>
          <a:bodyPr/>
          <a:lstStyle>
            <a:lvl1pPr>
              <a:defRPr/>
            </a:lvl1pPr>
          </a:lstStyle>
          <a:p>
            <a:pPr>
              <a:defRPr/>
            </a:pPr>
            <a:endParaRPr lang="fr-CA"/>
          </a:p>
        </p:txBody>
      </p:sp>
      <p:sp>
        <p:nvSpPr>
          <p:cNvPr id="9" name="Espace réservé du numéro de diapositive 22"/>
          <p:cNvSpPr>
            <a:spLocks noGrp="1"/>
          </p:cNvSpPr>
          <p:nvPr>
            <p:ph type="sldNum" sz="quarter" idx="12"/>
          </p:nvPr>
        </p:nvSpPr>
        <p:spPr/>
        <p:txBody>
          <a:bodyPr/>
          <a:lstStyle>
            <a:lvl1pPr>
              <a:defRPr/>
            </a:lvl1pPr>
          </a:lstStyle>
          <a:p>
            <a:pPr>
              <a:defRPr/>
            </a:pPr>
            <a:fld id="{4176FF42-2A54-40D1-82AD-ED3F236A3821}" type="slidenum">
              <a:rPr lang="fr-CA"/>
              <a:pPr>
                <a:defRPr/>
              </a:pPr>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e la date 13"/>
          <p:cNvSpPr>
            <a:spLocks noGrp="1"/>
          </p:cNvSpPr>
          <p:nvPr>
            <p:ph type="dt" sz="half" idx="10"/>
          </p:nvPr>
        </p:nvSpPr>
        <p:spPr/>
        <p:txBody>
          <a:bodyPr/>
          <a:lstStyle>
            <a:lvl1pPr>
              <a:defRPr/>
            </a:lvl1pPr>
          </a:lstStyle>
          <a:p>
            <a:pPr>
              <a:defRPr/>
            </a:pPr>
            <a:fld id="{728E0134-9054-42E4-9216-D6F7E7041BD6}" type="datetimeFigureOut">
              <a:rPr lang="fr-CA"/>
              <a:pPr>
                <a:defRPr/>
              </a:pPr>
              <a:t>2015-05-19</a:t>
            </a:fld>
            <a:endParaRPr lang="fr-CA"/>
          </a:p>
        </p:txBody>
      </p:sp>
      <p:sp>
        <p:nvSpPr>
          <p:cNvPr id="4" name="Espace réservé du pied de page 2"/>
          <p:cNvSpPr>
            <a:spLocks noGrp="1"/>
          </p:cNvSpPr>
          <p:nvPr>
            <p:ph type="ftr" sz="quarter" idx="11"/>
          </p:nvPr>
        </p:nvSpPr>
        <p:spPr/>
        <p:txBody>
          <a:bodyPr/>
          <a:lstStyle>
            <a:lvl1pPr>
              <a:defRPr/>
            </a:lvl1pPr>
          </a:lstStyle>
          <a:p>
            <a:pPr>
              <a:defRPr/>
            </a:pPr>
            <a:endParaRPr lang="fr-CA"/>
          </a:p>
        </p:txBody>
      </p:sp>
      <p:sp>
        <p:nvSpPr>
          <p:cNvPr id="5" name="Espace réservé du numéro de diapositive 22"/>
          <p:cNvSpPr>
            <a:spLocks noGrp="1"/>
          </p:cNvSpPr>
          <p:nvPr>
            <p:ph type="sldNum" sz="quarter" idx="12"/>
          </p:nvPr>
        </p:nvSpPr>
        <p:spPr/>
        <p:txBody>
          <a:bodyPr/>
          <a:lstStyle>
            <a:lvl1pPr>
              <a:defRPr/>
            </a:lvl1pPr>
          </a:lstStyle>
          <a:p>
            <a:pPr>
              <a:defRPr/>
            </a:pPr>
            <a:fld id="{0FAF6911-F0F3-4ADC-ACDF-8C4618F73A18}" type="slidenum">
              <a:rPr lang="fr-CA"/>
              <a:pPr>
                <a:defRPr/>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3"/>
          <p:cNvSpPr>
            <a:spLocks noGrp="1"/>
          </p:cNvSpPr>
          <p:nvPr>
            <p:ph type="dt" sz="half" idx="10"/>
          </p:nvPr>
        </p:nvSpPr>
        <p:spPr/>
        <p:txBody>
          <a:bodyPr/>
          <a:lstStyle>
            <a:lvl1pPr>
              <a:defRPr/>
            </a:lvl1pPr>
          </a:lstStyle>
          <a:p>
            <a:pPr>
              <a:defRPr/>
            </a:pPr>
            <a:fld id="{D3DF731D-155C-427F-B9BE-62457EEAB54A}" type="datetimeFigureOut">
              <a:rPr lang="fr-CA"/>
              <a:pPr>
                <a:defRPr/>
              </a:pPr>
              <a:t>2015-05-19</a:t>
            </a:fld>
            <a:endParaRPr lang="fr-CA"/>
          </a:p>
        </p:txBody>
      </p:sp>
      <p:sp>
        <p:nvSpPr>
          <p:cNvPr id="3" name="Espace réservé du pied de page 2"/>
          <p:cNvSpPr>
            <a:spLocks noGrp="1"/>
          </p:cNvSpPr>
          <p:nvPr>
            <p:ph type="ftr" sz="quarter" idx="11"/>
          </p:nvPr>
        </p:nvSpPr>
        <p:spPr/>
        <p:txBody>
          <a:bodyPr/>
          <a:lstStyle>
            <a:lvl1pPr>
              <a:defRPr/>
            </a:lvl1pPr>
          </a:lstStyle>
          <a:p>
            <a:pPr>
              <a:defRPr/>
            </a:pPr>
            <a:endParaRPr lang="fr-CA"/>
          </a:p>
        </p:txBody>
      </p:sp>
      <p:sp>
        <p:nvSpPr>
          <p:cNvPr id="4" name="Espace réservé du numéro de diapositive 22"/>
          <p:cNvSpPr>
            <a:spLocks noGrp="1"/>
          </p:cNvSpPr>
          <p:nvPr>
            <p:ph type="sldNum" sz="quarter" idx="12"/>
          </p:nvPr>
        </p:nvSpPr>
        <p:spPr/>
        <p:txBody>
          <a:bodyPr/>
          <a:lstStyle>
            <a:lvl1pPr>
              <a:defRPr/>
            </a:lvl1pPr>
          </a:lstStyle>
          <a:p>
            <a:pPr>
              <a:defRPr/>
            </a:pPr>
            <a:fld id="{D0A05A26-E2A3-49DD-933D-F060CC5063EB}" type="slidenum">
              <a:rPr lang="fr-CA"/>
              <a:pPr>
                <a:defRPr/>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fr-FR" smtClean="0"/>
              <a:t>Modifiez le style du titre</a:t>
            </a:r>
            <a:endParaRPr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fr-FR" smtClean="0"/>
              <a:t>Modifiez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13"/>
          <p:cNvSpPr>
            <a:spLocks noGrp="1"/>
          </p:cNvSpPr>
          <p:nvPr>
            <p:ph type="dt" sz="half" idx="10"/>
          </p:nvPr>
        </p:nvSpPr>
        <p:spPr/>
        <p:txBody>
          <a:bodyPr/>
          <a:lstStyle>
            <a:lvl1pPr>
              <a:defRPr/>
            </a:lvl1pPr>
          </a:lstStyle>
          <a:p>
            <a:pPr>
              <a:defRPr/>
            </a:pPr>
            <a:fld id="{BD3BF518-9E5C-4633-9C28-BD86041DA3BC}" type="datetimeFigureOut">
              <a:rPr lang="fr-CA"/>
              <a:pPr>
                <a:defRPr/>
              </a:pPr>
              <a:t>2015-05-19</a:t>
            </a:fld>
            <a:endParaRPr lang="fr-CA"/>
          </a:p>
        </p:txBody>
      </p:sp>
      <p:sp>
        <p:nvSpPr>
          <p:cNvPr id="6" name="Espace réservé du pied de page 2"/>
          <p:cNvSpPr>
            <a:spLocks noGrp="1"/>
          </p:cNvSpPr>
          <p:nvPr>
            <p:ph type="ftr" sz="quarter" idx="11"/>
          </p:nvPr>
        </p:nvSpPr>
        <p:spPr/>
        <p:txBody>
          <a:bodyPr/>
          <a:lstStyle>
            <a:lvl1pPr>
              <a:defRPr/>
            </a:lvl1pPr>
          </a:lstStyle>
          <a:p>
            <a:pPr>
              <a:defRPr/>
            </a:pPr>
            <a:endParaRPr lang="fr-CA"/>
          </a:p>
        </p:txBody>
      </p:sp>
      <p:sp>
        <p:nvSpPr>
          <p:cNvPr id="7" name="Espace réservé du numéro de diapositive 22"/>
          <p:cNvSpPr>
            <a:spLocks noGrp="1"/>
          </p:cNvSpPr>
          <p:nvPr>
            <p:ph type="sldNum" sz="quarter" idx="12"/>
          </p:nvPr>
        </p:nvSpPr>
        <p:spPr/>
        <p:txBody>
          <a:bodyPr/>
          <a:lstStyle>
            <a:lvl1pPr>
              <a:defRPr/>
            </a:lvl1pPr>
          </a:lstStyle>
          <a:p>
            <a:pPr>
              <a:defRPr/>
            </a:pPr>
            <a:fld id="{D0609DDE-915D-4566-89F6-3D4A080F0442}" type="slidenum">
              <a:rPr lang="fr-CA"/>
              <a:pPr>
                <a:defRPr/>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fr-FR" smtClean="0"/>
              <a:t>Modifiez le style du titre</a:t>
            </a:r>
            <a:endParaRPr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fr-FR" noProof="0" smtClean="0"/>
              <a:t>Cliquez sur l'icône pour ajouter une image</a:t>
            </a:r>
            <a:endParaRPr lang="en-US" noProof="0" dirty="0"/>
          </a:p>
        </p:txBody>
      </p:sp>
      <p:sp>
        <p:nvSpPr>
          <p:cNvPr id="4" name="Espace réservé du texte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fr-FR" smtClean="0"/>
              <a:t>Modifiez les styles du texte du masque</a:t>
            </a:r>
          </a:p>
        </p:txBody>
      </p:sp>
      <p:sp>
        <p:nvSpPr>
          <p:cNvPr id="5" name="Espace réservé de la date 13"/>
          <p:cNvSpPr>
            <a:spLocks noGrp="1"/>
          </p:cNvSpPr>
          <p:nvPr>
            <p:ph type="dt" sz="half" idx="10"/>
          </p:nvPr>
        </p:nvSpPr>
        <p:spPr/>
        <p:txBody>
          <a:bodyPr/>
          <a:lstStyle>
            <a:lvl1pPr>
              <a:defRPr/>
            </a:lvl1pPr>
          </a:lstStyle>
          <a:p>
            <a:pPr>
              <a:defRPr/>
            </a:pPr>
            <a:fld id="{B0479827-EF81-4B64-B7F5-D4231066455E}" type="datetimeFigureOut">
              <a:rPr lang="fr-CA"/>
              <a:pPr>
                <a:defRPr/>
              </a:pPr>
              <a:t>2015-05-19</a:t>
            </a:fld>
            <a:endParaRPr lang="fr-CA"/>
          </a:p>
        </p:txBody>
      </p:sp>
      <p:sp>
        <p:nvSpPr>
          <p:cNvPr id="6" name="Espace réservé du pied de page 2"/>
          <p:cNvSpPr>
            <a:spLocks noGrp="1"/>
          </p:cNvSpPr>
          <p:nvPr>
            <p:ph type="ftr" sz="quarter" idx="11"/>
          </p:nvPr>
        </p:nvSpPr>
        <p:spPr/>
        <p:txBody>
          <a:bodyPr/>
          <a:lstStyle>
            <a:lvl1pPr>
              <a:defRPr/>
            </a:lvl1pPr>
          </a:lstStyle>
          <a:p>
            <a:pPr>
              <a:defRPr/>
            </a:pPr>
            <a:endParaRPr lang="fr-CA"/>
          </a:p>
        </p:txBody>
      </p:sp>
      <p:sp>
        <p:nvSpPr>
          <p:cNvPr id="7" name="Espace réservé du numéro de diapositive 22"/>
          <p:cNvSpPr>
            <a:spLocks noGrp="1"/>
          </p:cNvSpPr>
          <p:nvPr>
            <p:ph type="sldNum" sz="quarter" idx="12"/>
          </p:nvPr>
        </p:nvSpPr>
        <p:spPr/>
        <p:txBody>
          <a:bodyPr/>
          <a:lstStyle>
            <a:lvl1pPr>
              <a:defRPr/>
            </a:lvl1pPr>
          </a:lstStyle>
          <a:p>
            <a:pPr>
              <a:defRPr/>
            </a:pPr>
            <a:fld id="{D82F80FA-0ED2-4B50-95A0-49262556EA45}" type="slidenum">
              <a:rPr lang="fr-CA"/>
              <a:pPr>
                <a:defRPr/>
              </a:pPr>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duotone>
              <a:prstClr val="black"/>
              <a:schemeClr val="accent4">
                <a:tint val="45000"/>
                <a:satMod val="400000"/>
              </a:schemeClr>
            </a:duotone>
          </a:blip>
          <a:srcRect/>
          <a:stretch>
            <a:fillRect/>
          </a:stretch>
        </a:blipFill>
        <a:effectLst/>
      </p:bgPr>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fr-FR" smtClean="0"/>
              <a:t>Modifiez le style du titre</a:t>
            </a:r>
            <a:endParaRPr lang="en-US"/>
          </a:p>
        </p:txBody>
      </p:sp>
      <p:sp>
        <p:nvSpPr>
          <p:cNvPr id="1027" name="Espace réservé du texte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cs typeface="+mn-cs"/>
              </a:defRPr>
            </a:lvl1pPr>
          </a:lstStyle>
          <a:p>
            <a:pPr>
              <a:defRPr/>
            </a:pPr>
            <a:fld id="{9FA3047D-EDD7-4837-8688-F849561958BB}" type="datetimeFigureOut">
              <a:rPr lang="fr-CA"/>
              <a:pPr>
                <a:defRPr/>
              </a:pPr>
              <a:t>2015-05-19</a:t>
            </a:fld>
            <a:endParaRPr lang="fr-CA"/>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endParaRPr lang="fr-CA"/>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smtClean="0">
                <a:solidFill>
                  <a:schemeClr val="tx1">
                    <a:shade val="50000"/>
                  </a:schemeClr>
                </a:solidFill>
                <a:latin typeface="+mn-lt"/>
                <a:cs typeface="+mn-cs"/>
              </a:defRPr>
            </a:lvl1pPr>
          </a:lstStyle>
          <a:p>
            <a:pPr>
              <a:defRPr/>
            </a:pPr>
            <a:fld id="{B484408B-9E45-41A0-95EE-DC471C2E3722}" type="slidenum">
              <a:rPr lang="fr-CA"/>
              <a:pPr>
                <a:defRPr/>
              </a:pPr>
              <a:t>‹N°›</a:t>
            </a:fld>
            <a:endParaRPr lang="fr-CA"/>
          </a:p>
        </p:txBody>
      </p:sp>
    </p:spTree>
  </p:cSld>
  <p:clrMap bg1="dk1" tx1="lt1" bg2="dk2" tx2="lt2" accent1="accent1" accent2="accent2" accent3="accent3" accent4="accent4" accent5="accent5" accent6="accent6" hlink="hlink" folHlink="folHlink"/>
  <p:sldLayoutIdLst>
    <p:sldLayoutId id="2147483746" r:id="rId1"/>
    <p:sldLayoutId id="2147483747" r:id="rId2"/>
    <p:sldLayoutId id="2147483756"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fontAlgn="base" hangingPunct="1">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1" fontAlgn="base" hangingPunct="1">
        <a:spcBef>
          <a:spcPct val="0"/>
        </a:spcBef>
        <a:spcAft>
          <a:spcPct val="0"/>
        </a:spcAft>
        <a:defRPr sz="4100" b="1">
          <a:solidFill>
            <a:schemeClr val="tx1"/>
          </a:solidFill>
          <a:latin typeface="Lucida Sans"/>
        </a:defRPr>
      </a:lvl2pPr>
      <a:lvl3pPr algn="ctr" rtl="0" eaLnBrk="1" fontAlgn="base" hangingPunct="1">
        <a:spcBef>
          <a:spcPct val="0"/>
        </a:spcBef>
        <a:spcAft>
          <a:spcPct val="0"/>
        </a:spcAft>
        <a:defRPr sz="4100" b="1">
          <a:solidFill>
            <a:schemeClr val="tx1"/>
          </a:solidFill>
          <a:latin typeface="Lucida Sans"/>
        </a:defRPr>
      </a:lvl3pPr>
      <a:lvl4pPr algn="ctr" rtl="0" eaLnBrk="1" fontAlgn="base" hangingPunct="1">
        <a:spcBef>
          <a:spcPct val="0"/>
        </a:spcBef>
        <a:spcAft>
          <a:spcPct val="0"/>
        </a:spcAft>
        <a:defRPr sz="4100" b="1">
          <a:solidFill>
            <a:schemeClr val="tx1"/>
          </a:solidFill>
          <a:latin typeface="Lucida Sans"/>
        </a:defRPr>
      </a:lvl4pPr>
      <a:lvl5pPr algn="ctr" rtl="0" eaLnBrk="1" fontAlgn="base" hangingPunct="1">
        <a:spcBef>
          <a:spcPct val="0"/>
        </a:spcBef>
        <a:spcAft>
          <a:spcPct val="0"/>
        </a:spcAft>
        <a:defRPr sz="4100" b="1">
          <a:solidFill>
            <a:schemeClr val="tx1"/>
          </a:solidFill>
          <a:latin typeface="Lucida Sans"/>
        </a:defRPr>
      </a:lvl5pPr>
      <a:lvl6pPr marL="457200" algn="ctr" rtl="0" eaLnBrk="1" fontAlgn="base" hangingPunct="1">
        <a:spcBef>
          <a:spcPct val="0"/>
        </a:spcBef>
        <a:spcAft>
          <a:spcPct val="0"/>
        </a:spcAft>
        <a:defRPr sz="4100" b="1">
          <a:solidFill>
            <a:schemeClr val="tx1"/>
          </a:solidFill>
          <a:latin typeface="Lucida Sans"/>
        </a:defRPr>
      </a:lvl6pPr>
      <a:lvl7pPr marL="914400" algn="ctr" rtl="0" eaLnBrk="1" fontAlgn="base" hangingPunct="1">
        <a:spcBef>
          <a:spcPct val="0"/>
        </a:spcBef>
        <a:spcAft>
          <a:spcPct val="0"/>
        </a:spcAft>
        <a:defRPr sz="4100" b="1">
          <a:solidFill>
            <a:schemeClr val="tx1"/>
          </a:solidFill>
          <a:latin typeface="Lucida Sans"/>
        </a:defRPr>
      </a:lvl7pPr>
      <a:lvl8pPr marL="1371600" algn="ctr" rtl="0" eaLnBrk="1" fontAlgn="base" hangingPunct="1">
        <a:spcBef>
          <a:spcPct val="0"/>
        </a:spcBef>
        <a:spcAft>
          <a:spcPct val="0"/>
        </a:spcAft>
        <a:defRPr sz="4100" b="1">
          <a:solidFill>
            <a:schemeClr val="tx1"/>
          </a:solidFill>
          <a:latin typeface="Lucida Sans"/>
        </a:defRPr>
      </a:lvl8pPr>
      <a:lvl9pPr marL="1828800" algn="ctr" rtl="0" eaLnBrk="1" fontAlgn="base" hangingPunct="1">
        <a:spcBef>
          <a:spcPct val="0"/>
        </a:spcBef>
        <a:spcAft>
          <a:spcPct val="0"/>
        </a:spcAft>
        <a:defRPr sz="4100" b="1">
          <a:solidFill>
            <a:schemeClr val="tx1"/>
          </a:solidFill>
          <a:latin typeface="Lucida Sans"/>
        </a:defRPr>
      </a:lvl9pPr>
    </p:titleStyle>
    <p:bodyStyle>
      <a:lvl1pPr marL="547688" indent="-411163" algn="l" rtl="0" eaLnBrk="1" fontAlgn="base" hangingPunct="1">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1" fontAlgn="base" hangingPunct="1">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1" fontAlgn="base" hangingPunct="1">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1" fontAlgn="base" hangingPunct="1">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1" fontAlgn="base" hangingPunct="1">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dailymotion.com/video/xej7h3_construisez-votre-mini-montgolfiere_webcam"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61" y="908720"/>
            <a:ext cx="7488847" cy="1008112"/>
          </a:xfrm>
        </p:spPr>
        <p:txBody>
          <a:bodyPr/>
          <a:lstStyle/>
          <a:p>
            <a:pPr fontAlgn="auto">
              <a:spcAft>
                <a:spcPts val="0"/>
              </a:spcAft>
              <a:defRPr/>
            </a:pPr>
            <a:r>
              <a:rPr lang="fr-CA" dirty="0" smtClean="0">
                <a:solidFill>
                  <a:srgbClr val="FF0000"/>
                </a:solidFill>
              </a:rPr>
              <a:t>LA BOÎTE À LÉONARD</a:t>
            </a:r>
            <a:endParaRPr lang="fr-CA" dirty="0">
              <a:solidFill>
                <a:srgbClr val="FF0000"/>
              </a:solidFill>
            </a:endParaRPr>
          </a:p>
        </p:txBody>
      </p:sp>
      <p:sp>
        <p:nvSpPr>
          <p:cNvPr id="3" name="Sous-titre 2"/>
          <p:cNvSpPr>
            <a:spLocks noGrp="1"/>
          </p:cNvSpPr>
          <p:nvPr>
            <p:ph type="subTitle" idx="1"/>
          </p:nvPr>
        </p:nvSpPr>
        <p:spPr>
          <a:xfrm>
            <a:off x="1331640" y="3933056"/>
            <a:ext cx="6840760" cy="1752600"/>
          </a:xfrm>
        </p:spPr>
        <p:txBody>
          <a:bodyPr/>
          <a:lstStyle/>
          <a:p>
            <a:pPr algn="l"/>
            <a:r>
              <a:rPr lang="fr-CA" dirty="0" smtClean="0"/>
              <a:t>Martin </a:t>
            </a:r>
            <a:r>
              <a:rPr lang="fr-CA" dirty="0" err="1" smtClean="0"/>
              <a:t>Lacasse</a:t>
            </a:r>
            <a:r>
              <a:rPr lang="fr-CA" dirty="0" smtClean="0"/>
              <a:t>, Centre l’Avenir (CSDA)</a:t>
            </a:r>
          </a:p>
          <a:p>
            <a:pPr algn="l"/>
            <a:r>
              <a:rPr lang="fr-CA" dirty="0" smtClean="0"/>
              <a:t>Pauline </a:t>
            </a:r>
            <a:r>
              <a:rPr lang="fr-CA" dirty="0" err="1" smtClean="0"/>
              <a:t>Lalancette</a:t>
            </a:r>
            <a:r>
              <a:rPr lang="fr-CA" dirty="0" smtClean="0"/>
              <a:t>, CS Laval  </a:t>
            </a:r>
          </a:p>
          <a:p>
            <a:r>
              <a:rPr lang="fr-CA" b="1" dirty="0" smtClean="0">
                <a:solidFill>
                  <a:srgbClr val="FFFF00"/>
                </a:solidFill>
              </a:rPr>
              <a:t>AQIFGA, 30 avril 2015</a:t>
            </a:r>
          </a:p>
        </p:txBody>
      </p:sp>
      <p:sp>
        <p:nvSpPr>
          <p:cNvPr id="5" name="Cube 4"/>
          <p:cNvSpPr/>
          <p:nvPr/>
        </p:nvSpPr>
        <p:spPr>
          <a:xfrm>
            <a:off x="2512492" y="2492896"/>
            <a:ext cx="3672408" cy="1296144"/>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CA" dirty="0" smtClean="0"/>
              <a:t>OBJECTIFS SOUS-JACENTS</a:t>
            </a:r>
            <a:endParaRPr lang="fr-CA" dirty="0"/>
          </a:p>
        </p:txBody>
      </p:sp>
      <p:sp>
        <p:nvSpPr>
          <p:cNvPr id="3" name="Espace réservé du contenu 2"/>
          <p:cNvSpPr>
            <a:spLocks noGrp="1"/>
          </p:cNvSpPr>
          <p:nvPr>
            <p:ph idx="1"/>
          </p:nvPr>
        </p:nvSpPr>
        <p:spPr/>
        <p:txBody>
          <a:bodyPr>
            <a:normAutofit/>
          </a:bodyPr>
          <a:lstStyle/>
          <a:p>
            <a:pPr>
              <a:lnSpc>
                <a:spcPct val="90000"/>
              </a:lnSpc>
            </a:pPr>
            <a:r>
              <a:rPr lang="fr-CA" dirty="0" smtClean="0"/>
              <a:t>Activer les connaissances antérieures;</a:t>
            </a:r>
          </a:p>
          <a:p>
            <a:pPr>
              <a:lnSpc>
                <a:spcPct val="90000"/>
              </a:lnSpc>
            </a:pPr>
            <a:r>
              <a:rPr lang="fr-CA" dirty="0" smtClean="0"/>
              <a:t>Mesurer le degré d’aisance de chaque élève face à une démarche de conception d’objet technologique;</a:t>
            </a:r>
          </a:p>
          <a:p>
            <a:pPr>
              <a:lnSpc>
                <a:spcPct val="90000"/>
              </a:lnSpc>
            </a:pPr>
            <a:r>
              <a:rPr lang="fr-CA" dirty="0" smtClean="0"/>
              <a:t>Acquérir des habiletés en résolution de problèmes;</a:t>
            </a:r>
          </a:p>
          <a:p>
            <a:pPr>
              <a:lnSpc>
                <a:spcPct val="90000"/>
              </a:lnSpc>
            </a:pPr>
            <a:r>
              <a:rPr lang="fr-CA" dirty="0" smtClean="0"/>
              <a:t>Mettre en œuvre sa pensée créatrice;</a:t>
            </a:r>
          </a:p>
          <a:p>
            <a:pPr>
              <a:lnSpc>
                <a:spcPct val="90000"/>
              </a:lnSpc>
            </a:pPr>
            <a:r>
              <a:rPr lang="fr-CA" dirty="0" smtClean="0"/>
              <a:t>Se donner des méthodes de travail;</a:t>
            </a:r>
          </a:p>
          <a:p>
            <a:pPr>
              <a:lnSpc>
                <a:spcPct val="90000"/>
              </a:lnSpc>
            </a:pPr>
            <a:r>
              <a:rPr lang="fr-CA" dirty="0" smtClean="0"/>
              <a:t>Utiliser le matériel de manière sécuritaire.</a:t>
            </a:r>
          </a:p>
          <a:p>
            <a:pPr>
              <a:lnSpc>
                <a:spcPct val="90000"/>
              </a:lnSpc>
              <a:buFont typeface="Wingdings 2" pitchFamily="18" charset="2"/>
              <a:buNone/>
            </a:pPr>
            <a:endParaRPr lang="fr-CA"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20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200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p:stCondLst>
                              <p:cond delay="4000"/>
                            </p:stCondLst>
                            <p:childTnLst>
                              <p:par>
                                <p:cTn id="14" presetID="1" presetClass="entr" presetSubtype="0" fill="hold" grpId="0" nodeType="afterEffect">
                                  <p:stCondLst>
                                    <p:cond delay="200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par>
                          <p:cTn id="16" fill="hold">
                            <p:stCondLst>
                              <p:cond delay="6000"/>
                            </p:stCondLst>
                            <p:childTnLst>
                              <p:par>
                                <p:cTn id="17" presetID="1"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par>
                          <p:cTn id="19" fill="hold">
                            <p:stCondLst>
                              <p:cond delay="6000"/>
                            </p:stCondLst>
                            <p:childTnLst>
                              <p:par>
                                <p:cTn id="20" presetID="1" presetClass="entr" presetSubtype="0" fill="hold" grpId="0" nodeType="after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32656"/>
            <a:ext cx="8229600" cy="1143000"/>
          </a:xfrm>
        </p:spPr>
        <p:txBody>
          <a:bodyPr>
            <a:normAutofit fontScale="90000"/>
          </a:bodyPr>
          <a:lstStyle/>
          <a:p>
            <a:pPr fontAlgn="auto">
              <a:spcAft>
                <a:spcPts val="0"/>
              </a:spcAft>
              <a:defRPr/>
            </a:pPr>
            <a:r>
              <a:rPr lang="fr-CA" sz="6000" dirty="0" smtClean="0">
                <a:solidFill>
                  <a:srgbClr val="FFC000"/>
                </a:solidFill>
              </a:rPr>
              <a:t/>
            </a:r>
            <a:br>
              <a:rPr lang="fr-CA" sz="6000" dirty="0" smtClean="0">
                <a:solidFill>
                  <a:srgbClr val="FFC000"/>
                </a:solidFill>
              </a:rPr>
            </a:br>
            <a:r>
              <a:rPr lang="fr-CA" sz="6000" dirty="0" smtClean="0">
                <a:solidFill>
                  <a:srgbClr val="FFC000"/>
                </a:solidFill>
              </a:rPr>
              <a:t>À </a:t>
            </a:r>
            <a:r>
              <a:rPr lang="fr-CA" sz="6000" dirty="0">
                <a:solidFill>
                  <a:srgbClr val="FFC000"/>
                </a:solidFill>
              </a:rPr>
              <a:t>une autre époque…</a:t>
            </a:r>
            <a:r>
              <a:rPr lang="fr-CA" sz="4400" dirty="0">
                <a:solidFill>
                  <a:srgbClr val="FFC000"/>
                </a:solidFill>
              </a:rPr>
              <a:t/>
            </a:r>
            <a:br>
              <a:rPr lang="fr-CA" sz="4400" dirty="0">
                <a:solidFill>
                  <a:srgbClr val="FFC000"/>
                </a:solidFill>
              </a:rPr>
            </a:br>
            <a:endParaRPr lang="fr-CA" dirty="0"/>
          </a:p>
        </p:txBody>
      </p:sp>
      <p:sp>
        <p:nvSpPr>
          <p:cNvPr id="36866" name="Espace réservé du contenu 2"/>
          <p:cNvSpPr>
            <a:spLocks noGrp="1"/>
          </p:cNvSpPr>
          <p:nvPr>
            <p:ph idx="1"/>
          </p:nvPr>
        </p:nvSpPr>
        <p:spPr/>
        <p:txBody>
          <a:bodyPr/>
          <a:lstStyle/>
          <a:p>
            <a:r>
              <a:rPr lang="fr-CA" sz="3600" dirty="0" smtClean="0"/>
              <a:t>Nous aurions donné un modèle unique à faire;</a:t>
            </a:r>
          </a:p>
          <a:p>
            <a:r>
              <a:rPr lang="fr-CA" sz="3600" dirty="0" smtClean="0"/>
              <a:t>Nous aurions fourni un cahier des charges exhaustif;</a:t>
            </a:r>
          </a:p>
          <a:p>
            <a:r>
              <a:rPr lang="fr-CA" sz="3600" dirty="0" smtClean="0"/>
              <a:t>Nous aurions évacué l’importance des 3 perceptions chez l’apprenant (contrôle, compétence et valeur).</a:t>
            </a:r>
          </a:p>
          <a:p>
            <a:endParaRPr lang="fr-CA"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a:spLocks noGrp="1"/>
          </p:cNvSpPr>
          <p:nvPr>
            <p:ph idx="4294967295"/>
          </p:nvPr>
        </p:nvSpPr>
        <p:spPr>
          <a:xfrm>
            <a:off x="0" y="548680"/>
            <a:ext cx="9036496" cy="4708525"/>
          </a:xfrm>
          <a:solidFill>
            <a:srgbClr val="0070C0"/>
          </a:solidFill>
        </p:spPr>
        <p:txBody>
          <a:bodyPr/>
          <a:lstStyle/>
          <a:p>
            <a:r>
              <a:rPr lang="fr-CA" sz="3600" dirty="0" smtClean="0">
                <a:solidFill>
                  <a:srgbClr val="FFC000"/>
                </a:solidFill>
              </a:rPr>
              <a:t>« On retient bien et pour toujours  ce que l’on a découvert par soi-même »</a:t>
            </a:r>
          </a:p>
          <a:p>
            <a:r>
              <a:rPr lang="fr-CA" sz="3600" dirty="0" smtClean="0">
                <a:solidFill>
                  <a:srgbClr val="FFC000"/>
                </a:solidFill>
              </a:rPr>
              <a:t>                     </a:t>
            </a:r>
            <a:r>
              <a:rPr lang="fr-CA" sz="3600" dirty="0" smtClean="0"/>
              <a:t>-</a:t>
            </a:r>
            <a:r>
              <a:rPr lang="fr-CA" dirty="0" smtClean="0"/>
              <a:t>Raymond Gervais, </a:t>
            </a:r>
            <a:r>
              <a:rPr lang="fr-CA" sz="1600" dirty="0" smtClean="0"/>
              <a:t>rédacteur du 			                     programme de sciences (1992) et membre émérite de  l’AESTQ.</a:t>
            </a:r>
            <a:r>
              <a:rPr lang="fr-CA" sz="3600" dirty="0" smtClean="0"/>
              <a:t>	</a:t>
            </a:r>
          </a:p>
        </p:txBody>
      </p:sp>
    </p:spTree>
    <p:extLst>
      <p:ext uri="{BB962C8B-B14F-4D97-AF65-F5344CB8AC3E}">
        <p14:creationId xmlns:p14="http://schemas.microsoft.com/office/powerpoint/2010/main" xmlns="" val="23095821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a:xfrm>
            <a:off x="1600200" y="3462594"/>
            <a:ext cx="7086600" cy="2774717"/>
          </a:xfrm>
          <a:noFill/>
        </p:spPr>
        <p:txBody>
          <a:bodyPr>
            <a:normAutofit/>
          </a:bodyPr>
          <a:lstStyle/>
          <a:p>
            <a:pPr fontAlgn="auto">
              <a:spcAft>
                <a:spcPts val="0"/>
              </a:spcAft>
              <a:buClr>
                <a:schemeClr val="tx1">
                  <a:shade val="95000"/>
                </a:schemeClr>
              </a:buClr>
              <a:buFont typeface="Wingdings 2"/>
              <a:buNone/>
              <a:defRPr/>
            </a:pPr>
            <a:endParaRPr lang="fr-CA" sz="2200" dirty="0">
              <a:hlinkClick r:id="rId3"/>
            </a:endParaRPr>
          </a:p>
          <a:p>
            <a:pPr fontAlgn="auto">
              <a:spcAft>
                <a:spcPts val="0"/>
              </a:spcAft>
              <a:buClr>
                <a:schemeClr val="tx1">
                  <a:shade val="95000"/>
                </a:schemeClr>
              </a:buClr>
              <a:defRPr/>
            </a:pPr>
            <a:r>
              <a:rPr lang="fr-CA" sz="2200" dirty="0" smtClean="0"/>
              <a:t>http</a:t>
            </a:r>
            <a:r>
              <a:rPr lang="fr-CA" sz="2200" dirty="0"/>
              <a:t>://</a:t>
            </a:r>
            <a:r>
              <a:rPr lang="fr-CA" sz="2200" dirty="0" smtClean="0"/>
              <a:t>www.ted.com/talks/ken_robinson_says_schools_kill_creativity.html</a:t>
            </a:r>
          </a:p>
        </p:txBody>
      </p:sp>
      <p:sp>
        <p:nvSpPr>
          <p:cNvPr id="37892" name="Text Box 4"/>
          <p:cNvSpPr txBox="1">
            <a:spLocks noChangeArrowheads="1"/>
          </p:cNvSpPr>
          <p:nvPr/>
        </p:nvSpPr>
        <p:spPr bwMode="auto">
          <a:xfrm>
            <a:off x="179512" y="908050"/>
            <a:ext cx="8137401" cy="2062103"/>
          </a:xfrm>
          <a:prstGeom prst="rect">
            <a:avLst/>
          </a:prstGeom>
          <a:noFill/>
          <a:ln w="9525">
            <a:noFill/>
            <a:miter lim="800000"/>
            <a:headEnd/>
            <a:tailEnd/>
          </a:ln>
          <a:effectLst/>
        </p:spPr>
        <p:txBody>
          <a:bodyPr wrap="square">
            <a:spAutoFit/>
          </a:bodyPr>
          <a:lstStyle/>
          <a:p>
            <a:pPr algn="ctr">
              <a:spcBef>
                <a:spcPct val="50000"/>
              </a:spcBef>
            </a:pPr>
            <a:r>
              <a:rPr lang="fr-CA" sz="3200" dirty="0" smtClean="0"/>
              <a:t>Oserez-vous à votre tour laisser une certaine liberté de création pour susciter l’engagement de vos apprenants face à la conception d’un objet technologique?</a:t>
            </a:r>
            <a:endParaRPr lang="fr-CA"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custDataLst>
              <p:tags r:id="rId1"/>
            </p:custDataLst>
          </p:nvPr>
        </p:nvSpPr>
        <p:spPr>
          <a:xfrm>
            <a:off x="1115616" y="332656"/>
            <a:ext cx="6400800" cy="1219200"/>
          </a:xfrm>
        </p:spPr>
        <p:txBody>
          <a:bodyPr>
            <a:normAutofit/>
          </a:bodyPr>
          <a:lstStyle/>
          <a:p>
            <a:pPr eaLnBrk="1" hangingPunct="1">
              <a:defRPr/>
            </a:pPr>
            <a:r>
              <a:rPr lang="fr-CA" altLang="fr-FR" dirty="0" smtClean="0"/>
              <a:t>Références théoriques</a:t>
            </a:r>
          </a:p>
        </p:txBody>
      </p:sp>
      <p:sp>
        <p:nvSpPr>
          <p:cNvPr id="49154" name="Rectangle 3"/>
          <p:cNvSpPr>
            <a:spLocks noGrp="1" noChangeArrowheads="1"/>
          </p:cNvSpPr>
          <p:nvPr>
            <p:ph type="body" idx="1"/>
            <p:custDataLst>
              <p:tags r:id="rId2"/>
            </p:custDataLst>
          </p:nvPr>
        </p:nvSpPr>
        <p:spPr>
          <a:xfrm>
            <a:off x="323528" y="1340768"/>
            <a:ext cx="8209533" cy="5184576"/>
          </a:xfrm>
        </p:spPr>
        <p:txBody>
          <a:bodyPr/>
          <a:lstStyle/>
          <a:p>
            <a:pPr eaLnBrk="1" hangingPunct="1">
              <a:lnSpc>
                <a:spcPct val="80000"/>
              </a:lnSpc>
            </a:pPr>
            <a:r>
              <a:rPr lang="fr-CA" altLang="fr-FR" sz="2000" dirty="0" smtClean="0"/>
              <a:t>ASTOLFI, Jean-Pierre</a:t>
            </a:r>
            <a:br>
              <a:rPr lang="fr-CA" altLang="fr-FR" sz="2000" dirty="0" smtClean="0"/>
            </a:br>
            <a:r>
              <a:rPr lang="fr-CA" altLang="fr-FR" sz="2000" b="1" dirty="0" smtClean="0"/>
              <a:t>L’erreur, un outil pour enseigner</a:t>
            </a:r>
            <a:r>
              <a:rPr lang="fr-CA" altLang="fr-FR" sz="2000" dirty="0" smtClean="0"/>
              <a:t/>
            </a:r>
            <a:br>
              <a:rPr lang="fr-CA" altLang="fr-FR" sz="2000" dirty="0" smtClean="0"/>
            </a:br>
            <a:r>
              <a:rPr lang="fr-CA" altLang="fr-FR" sz="2000" i="1" dirty="0" smtClean="0"/>
              <a:t>Issy-les-Moulineaux, ESF Éditeur, Collection « Pratiques et enjeux pédagogiques », 1997, 117 p.</a:t>
            </a:r>
            <a:r>
              <a:rPr lang="fr-CA" altLang="fr-FR" sz="2000" dirty="0" smtClean="0"/>
              <a:t> </a:t>
            </a:r>
          </a:p>
          <a:p>
            <a:pPr eaLnBrk="1" hangingPunct="1">
              <a:lnSpc>
                <a:spcPct val="80000"/>
              </a:lnSpc>
            </a:pPr>
            <a:endParaRPr lang="fr-CA" altLang="fr-FR" sz="2000" dirty="0" smtClean="0"/>
          </a:p>
          <a:p>
            <a:pPr eaLnBrk="1" hangingPunct="1">
              <a:lnSpc>
                <a:spcPct val="80000"/>
              </a:lnSpc>
            </a:pPr>
            <a:r>
              <a:rPr lang="fr-CA" altLang="fr-FR" sz="2000" dirty="0" smtClean="0"/>
              <a:t>Talbot, Laurent: « </a:t>
            </a:r>
            <a:r>
              <a:rPr lang="fr-FR" altLang="fr-FR" sz="2000" b="1" dirty="0" smtClean="0"/>
              <a:t>Les recherches sur les pratiques enseignantes efficaces</a:t>
            </a:r>
            <a:r>
              <a:rPr lang="fr-CA" altLang="fr-FR" sz="2000" dirty="0" smtClean="0"/>
              <a:t> », </a:t>
            </a:r>
            <a:r>
              <a:rPr lang="fr-CA" altLang="fr-FR" sz="2000" i="1" dirty="0" smtClean="0"/>
              <a:t>Questions Vives</a:t>
            </a:r>
            <a:r>
              <a:rPr lang="fr-CA" altLang="fr-FR" sz="2000" dirty="0" smtClean="0"/>
              <a:t> [En ligne], Vol.6 n°18 | 2012, mis en ligne le 15 septembre 2013, consulté le 23 septembre 2014. URL : http://questionsvives.revues.org/1234 ; DOI : 10.4000/questionsvives.1234</a:t>
            </a:r>
          </a:p>
          <a:p>
            <a:pPr eaLnBrk="1" hangingPunct="1">
              <a:lnSpc>
                <a:spcPct val="80000"/>
              </a:lnSpc>
            </a:pPr>
            <a:endParaRPr lang="fr-CA" altLang="fr-FR" sz="2000" dirty="0" smtClean="0"/>
          </a:p>
          <a:p>
            <a:pPr eaLnBrk="1" hangingPunct="1">
              <a:lnSpc>
                <a:spcPct val="80000"/>
              </a:lnSpc>
            </a:pPr>
            <a:r>
              <a:rPr lang="fr-CA" altLang="fr-FR" sz="2000" i="1" dirty="0" err="1" smtClean="0"/>
              <a:t>Arsac</a:t>
            </a:r>
            <a:r>
              <a:rPr lang="fr-CA" altLang="fr-FR" sz="2000" i="1" dirty="0" smtClean="0"/>
              <a:t>, G., Germain, G. &amp; Mante, M. (1988). </a:t>
            </a:r>
            <a:r>
              <a:rPr lang="fr-CA" altLang="fr-FR" sz="2000" b="1" i="1" dirty="0" smtClean="0"/>
              <a:t>Problème ouvert et situation-problème</a:t>
            </a:r>
            <a:r>
              <a:rPr lang="fr-CA" altLang="fr-FR" sz="2000" i="1" dirty="0" smtClean="0"/>
              <a:t>. Lyon: IREM n° 64 (Institut de Recherche pour l'Enseignement des Mathématiques), Université Claude Bernard</a:t>
            </a:r>
            <a:r>
              <a:rPr lang="fr-CA" altLang="fr-FR" sz="2000" dirty="0" smtClean="0"/>
              <a:t> </a:t>
            </a:r>
          </a:p>
          <a:p>
            <a:pPr eaLnBrk="1" hangingPunct="1">
              <a:lnSpc>
                <a:spcPct val="80000"/>
              </a:lnSpc>
            </a:pPr>
            <a:endParaRPr lang="fr-CA" altLang="fr-FR" sz="2000" dirty="0"/>
          </a:p>
          <a:p>
            <a:pPr eaLnBrk="1" hangingPunct="1">
              <a:lnSpc>
                <a:spcPct val="80000"/>
              </a:lnSpc>
            </a:pPr>
            <a:r>
              <a:rPr lang="fr-CA" altLang="fr-FR" sz="2000" dirty="0" smtClean="0"/>
              <a:t>Bessette, </a:t>
            </a:r>
            <a:r>
              <a:rPr lang="fr-CA" altLang="fr-FR" sz="2000" dirty="0" err="1" smtClean="0"/>
              <a:t>Sylvie.-La</a:t>
            </a:r>
            <a:r>
              <a:rPr lang="fr-CA" altLang="fr-FR" sz="2000" dirty="0" smtClean="0"/>
              <a:t> diversité dans les classes: des enseignements</a:t>
            </a:r>
          </a:p>
          <a:p>
            <a:pPr marL="136525" indent="0" eaLnBrk="1" hangingPunct="1">
              <a:lnSpc>
                <a:spcPct val="80000"/>
              </a:lnSpc>
              <a:buNone/>
            </a:pPr>
            <a:r>
              <a:rPr lang="fr-CA" altLang="fr-FR" sz="2000" dirty="0"/>
              <a:t> </a:t>
            </a:r>
            <a:r>
              <a:rPr lang="fr-CA" altLang="fr-FR" sz="2000" dirty="0" smtClean="0"/>
              <a:t>                                    de l’éducation des adultes, Pédagogie collégiale,</a:t>
            </a:r>
          </a:p>
          <a:p>
            <a:pPr marL="136525" indent="0" eaLnBrk="1" hangingPunct="1">
              <a:lnSpc>
                <a:spcPct val="80000"/>
              </a:lnSpc>
              <a:buNone/>
            </a:pPr>
            <a:r>
              <a:rPr lang="fr-CA" altLang="fr-FR" sz="2000" dirty="0"/>
              <a:t>	</a:t>
            </a:r>
            <a:r>
              <a:rPr lang="fr-CA" altLang="fr-FR" sz="2000" dirty="0" smtClean="0"/>
              <a:t>	           vol.11, no.4, mai 1998. </a:t>
            </a:r>
          </a:p>
          <a:p>
            <a:pPr eaLnBrk="1" hangingPunct="1">
              <a:lnSpc>
                <a:spcPct val="80000"/>
              </a:lnSpc>
            </a:pPr>
            <a:endParaRPr lang="fr-CA" altLang="fr-FR" sz="2000" dirty="0"/>
          </a:p>
          <a:p>
            <a:pPr eaLnBrk="1" hangingPunct="1">
              <a:lnSpc>
                <a:spcPct val="80000"/>
              </a:lnSpc>
            </a:pPr>
            <a:endParaRPr lang="fr-CA" altLang="fr-FR" sz="2000" dirty="0" smtClean="0"/>
          </a:p>
        </p:txBody>
      </p:sp>
    </p:spTree>
    <p:extLst>
      <p:ext uri="{BB962C8B-B14F-4D97-AF65-F5344CB8AC3E}">
        <p14:creationId xmlns:p14="http://schemas.microsoft.com/office/powerpoint/2010/main" xmlns="" val="3826876759"/>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CA" dirty="0" smtClean="0">
                <a:solidFill>
                  <a:srgbClr val="FF0000"/>
                </a:solidFill>
              </a:rPr>
              <a:t>PRÉAMBULE</a:t>
            </a:r>
            <a:endParaRPr lang="fr-CA" dirty="0">
              <a:solidFill>
                <a:srgbClr val="FF0000"/>
              </a:solidFill>
            </a:endParaRPr>
          </a:p>
        </p:txBody>
      </p:sp>
      <p:sp>
        <p:nvSpPr>
          <p:cNvPr id="15362" name="Espace réservé du contenu 2"/>
          <p:cNvSpPr>
            <a:spLocks noGrp="1"/>
          </p:cNvSpPr>
          <p:nvPr>
            <p:ph idx="1"/>
          </p:nvPr>
        </p:nvSpPr>
        <p:spPr/>
        <p:txBody>
          <a:bodyPr/>
          <a:lstStyle/>
          <a:p>
            <a:r>
              <a:rPr lang="fr-CA" sz="4400" dirty="0"/>
              <a:t>D</a:t>
            </a:r>
            <a:r>
              <a:rPr lang="fr-CA" sz="4400" dirty="0" smtClean="0"/>
              <a:t>éroulement de l’atelier</a:t>
            </a:r>
          </a:p>
          <a:p>
            <a:r>
              <a:rPr lang="fr-CA" sz="4400" dirty="0" smtClean="0"/>
              <a:t>Présentation des animateurs et bref historique de cet atelier</a:t>
            </a:r>
          </a:p>
          <a:p>
            <a:r>
              <a:rPr lang="fr-CA" sz="4400" dirty="0" smtClean="0"/>
              <a:t>Contexte de réalisation</a:t>
            </a:r>
          </a:p>
          <a:p>
            <a:r>
              <a:rPr lang="fr-CA" sz="4400" dirty="0" smtClean="0"/>
              <a:t>Nos croyances</a:t>
            </a:r>
          </a:p>
          <a:p>
            <a:endParaRPr lang="fr-CA" dirty="0" smtClean="0"/>
          </a:p>
          <a:p>
            <a:pPr marL="136525" indent="0">
              <a:buNone/>
            </a:pPr>
            <a:endParaRPr lang="fr-CA"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CA" dirty="0" smtClean="0">
                <a:solidFill>
                  <a:srgbClr val="FF0000"/>
                </a:solidFill>
              </a:rPr>
              <a:t>OBJECTIFS DE L’ENSEIGNANT</a:t>
            </a:r>
            <a:endParaRPr lang="fr-CA" dirty="0">
              <a:solidFill>
                <a:srgbClr val="FF0000"/>
              </a:solidFill>
            </a:endParaRPr>
          </a:p>
        </p:txBody>
      </p:sp>
      <p:sp>
        <p:nvSpPr>
          <p:cNvPr id="15362" name="Espace réservé du contenu 2"/>
          <p:cNvSpPr>
            <a:spLocks noGrp="1"/>
          </p:cNvSpPr>
          <p:nvPr>
            <p:ph idx="1"/>
          </p:nvPr>
        </p:nvSpPr>
        <p:spPr/>
        <p:txBody>
          <a:bodyPr/>
          <a:lstStyle/>
          <a:p>
            <a:r>
              <a:rPr lang="fr-CA" dirty="0" smtClean="0"/>
              <a:t>Favoriser l’émergence d’une approche réflexive sur nos pratiques pédagogiques; </a:t>
            </a:r>
          </a:p>
          <a:p>
            <a:r>
              <a:rPr lang="fr-CA" dirty="0" smtClean="0"/>
              <a:t>Intégrer conception technologique et différenciation pédagogique pour tenir compte des intérêts des apprenants;</a:t>
            </a:r>
          </a:p>
          <a:p>
            <a:r>
              <a:rPr lang="fr-CA" dirty="0" smtClean="0"/>
              <a:t>Intégrer le concept de dynamique motivationnelle de Viau dans la planification;</a:t>
            </a:r>
          </a:p>
          <a:p>
            <a:r>
              <a:rPr lang="fr-CA" dirty="0" smtClean="0"/>
              <a:t>Découvrir une application concrète du « modèle gradué d’autonomie dans       l’apprentissage ».  </a:t>
            </a:r>
          </a:p>
          <a:p>
            <a:endParaRPr lang="fr-CA" dirty="0" smtClean="0"/>
          </a:p>
          <a:p>
            <a:endParaRPr lang="fr-CA" dirty="0" smtClean="0"/>
          </a:p>
        </p:txBody>
      </p:sp>
    </p:spTree>
    <p:extLst>
      <p:ext uri="{BB962C8B-B14F-4D97-AF65-F5344CB8AC3E}">
        <p14:creationId xmlns:p14="http://schemas.microsoft.com/office/powerpoint/2010/main" xmlns="" val="21673683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fontAlgn="auto">
              <a:spcAft>
                <a:spcPts val="0"/>
              </a:spcAft>
              <a:defRPr/>
            </a:pPr>
            <a:r>
              <a:rPr lang="fr-CA" dirty="0" smtClean="0"/>
              <a:t>MISE EN SITUATION</a:t>
            </a:r>
            <a:endParaRPr lang="fr-CA" dirty="0"/>
          </a:p>
        </p:txBody>
      </p:sp>
      <p:sp>
        <p:nvSpPr>
          <p:cNvPr id="29698" name="Espace réservé du contenu 2"/>
          <p:cNvSpPr>
            <a:spLocks noGrp="1"/>
          </p:cNvSpPr>
          <p:nvPr>
            <p:ph idx="1"/>
          </p:nvPr>
        </p:nvSpPr>
        <p:spPr/>
        <p:txBody>
          <a:bodyPr/>
          <a:lstStyle/>
          <a:p>
            <a:pPr marL="136525" indent="0">
              <a:buNone/>
            </a:pPr>
            <a:r>
              <a:rPr lang="fr-CA" sz="3600" dirty="0" smtClean="0">
                <a:solidFill>
                  <a:srgbClr val="FFFF00"/>
                </a:solidFill>
              </a:rPr>
              <a:t>Fabriquer un jouet destiné à être le cadeau de Noël pour un enfant vivant dans un orphelinat en Amérique du Sud ou donné à un organisme de charité en sol québécois.</a:t>
            </a:r>
          </a:p>
        </p:txBody>
      </p:sp>
    </p:spTree>
    <p:extLst>
      <p:ext uri="{BB962C8B-B14F-4D97-AF65-F5344CB8AC3E}">
        <p14:creationId xmlns:p14="http://schemas.microsoft.com/office/powerpoint/2010/main" xmlns="" val="79593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fontAlgn="auto">
              <a:spcAft>
                <a:spcPts val="0"/>
              </a:spcAft>
              <a:defRPr/>
            </a:pPr>
            <a:r>
              <a:rPr lang="fr-CA" dirty="0" smtClean="0"/>
              <a:t>Vivez votre démarche de création</a:t>
            </a:r>
            <a:endParaRPr lang="fr-CA" dirty="0"/>
          </a:p>
        </p:txBody>
      </p:sp>
      <p:sp>
        <p:nvSpPr>
          <p:cNvPr id="29698" name="Espace réservé du contenu 2"/>
          <p:cNvSpPr>
            <a:spLocks noGrp="1"/>
          </p:cNvSpPr>
          <p:nvPr>
            <p:ph idx="1"/>
          </p:nvPr>
        </p:nvSpPr>
        <p:spPr/>
        <p:txBody>
          <a:bodyPr/>
          <a:lstStyle/>
          <a:p>
            <a:r>
              <a:rPr lang="fr-CA" dirty="0" smtClean="0"/>
              <a:t>Formez votre équipe (2 personnes);</a:t>
            </a:r>
          </a:p>
          <a:p>
            <a:r>
              <a:rPr lang="fr-CA" dirty="0" smtClean="0"/>
              <a:t>Prenez une boîte à Léonard;</a:t>
            </a:r>
          </a:p>
          <a:p>
            <a:r>
              <a:rPr lang="fr-CA" dirty="0" smtClean="0"/>
              <a:t>Prenez le document de la S.A.;</a:t>
            </a:r>
          </a:p>
          <a:p>
            <a:r>
              <a:rPr lang="fr-CA" dirty="0" smtClean="0"/>
              <a:t>Fabriquez votre prototype;</a:t>
            </a:r>
          </a:p>
          <a:p>
            <a:r>
              <a:rPr lang="fr-CA" dirty="0" smtClean="0"/>
              <a:t>Échangez des pièces via la table de troc;</a:t>
            </a:r>
          </a:p>
          <a:p>
            <a:r>
              <a:rPr lang="fr-CA" dirty="0"/>
              <a:t>Dessinez </a:t>
            </a:r>
            <a:r>
              <a:rPr lang="fr-CA" dirty="0" smtClean="0"/>
              <a:t>les différents schémas </a:t>
            </a:r>
            <a:r>
              <a:rPr lang="fr-CA" dirty="0"/>
              <a:t>de votre jouet</a:t>
            </a:r>
            <a:r>
              <a:rPr lang="fr-CA" dirty="0" smtClean="0"/>
              <a:t>;</a:t>
            </a:r>
          </a:p>
          <a:p>
            <a:r>
              <a:rPr lang="fr-CA" dirty="0" smtClean="0"/>
              <a:t>Construisez la version finale (lorsque le temps </a:t>
            </a:r>
          </a:p>
          <a:p>
            <a:pPr marL="136525" indent="0">
              <a:buNone/>
            </a:pPr>
            <a:r>
              <a:rPr lang="fr-CA" dirty="0"/>
              <a:t> </a:t>
            </a:r>
            <a:r>
              <a:rPr lang="fr-CA" dirty="0" smtClean="0"/>
              <a:t>    le permet!)</a:t>
            </a:r>
          </a:p>
          <a:p>
            <a:r>
              <a:rPr lang="fr-CA" dirty="0" smtClean="0"/>
              <a:t>Le temps alloué est de 50 minutes</a:t>
            </a:r>
            <a:r>
              <a:rPr lang="fr-CA" dirty="0"/>
              <a:t>.</a:t>
            </a:r>
            <a:endParaRPr lang="fr-CA"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fontAlgn="auto">
              <a:spcAft>
                <a:spcPts val="0"/>
              </a:spcAft>
              <a:defRPr/>
            </a:pPr>
            <a:r>
              <a:rPr lang="fr-CA" dirty="0" smtClean="0"/>
              <a:t>Outils à votre disposition</a:t>
            </a:r>
            <a:endParaRPr lang="fr-CA" dirty="0"/>
          </a:p>
        </p:txBody>
      </p:sp>
      <p:sp>
        <p:nvSpPr>
          <p:cNvPr id="29698" name="Espace réservé du contenu 2"/>
          <p:cNvSpPr>
            <a:spLocks noGrp="1"/>
          </p:cNvSpPr>
          <p:nvPr>
            <p:ph idx="1"/>
          </p:nvPr>
        </p:nvSpPr>
        <p:spPr/>
        <p:txBody>
          <a:bodyPr/>
          <a:lstStyle/>
          <a:p>
            <a:r>
              <a:rPr lang="fr-CA" dirty="0" smtClean="0"/>
              <a:t>Pinces;</a:t>
            </a:r>
          </a:p>
          <a:p>
            <a:r>
              <a:rPr lang="fr-CA" dirty="0" smtClean="0"/>
              <a:t>Ciseaux;</a:t>
            </a:r>
          </a:p>
          <a:p>
            <a:r>
              <a:rPr lang="fr-CA" dirty="0" smtClean="0"/>
              <a:t>Pistolet à colle chaude; </a:t>
            </a:r>
          </a:p>
          <a:p>
            <a:r>
              <a:rPr lang="fr-CA" dirty="0" smtClean="0"/>
              <a:t>Perceuse avec différents forets;</a:t>
            </a:r>
          </a:p>
          <a:p>
            <a:r>
              <a:rPr lang="fr-CA" dirty="0" smtClean="0"/>
              <a:t>Scie à dos;</a:t>
            </a:r>
          </a:p>
          <a:p>
            <a:r>
              <a:rPr lang="fr-CA" dirty="0" smtClean="0"/>
              <a:t>X-</a:t>
            </a:r>
            <a:r>
              <a:rPr lang="fr-CA" dirty="0" err="1" smtClean="0"/>
              <a:t>acto</a:t>
            </a:r>
            <a:endParaRPr lang="fr-CA" dirty="0" smtClean="0"/>
          </a:p>
          <a:p>
            <a:r>
              <a:rPr lang="fr-CA" dirty="0" smtClean="0"/>
              <a:t>Marteau, maillet</a:t>
            </a:r>
          </a:p>
          <a:p>
            <a:r>
              <a:rPr lang="fr-CA" dirty="0" smtClean="0"/>
              <a:t>Équerre, règle 30 cm;</a:t>
            </a:r>
          </a:p>
          <a:p>
            <a:r>
              <a:rPr lang="fr-CA" dirty="0" smtClean="0"/>
              <a:t>Gallon à mesurer.</a:t>
            </a:r>
          </a:p>
        </p:txBody>
      </p:sp>
    </p:spTree>
    <p:extLst>
      <p:ext uri="{BB962C8B-B14F-4D97-AF65-F5344CB8AC3E}">
        <p14:creationId xmlns:p14="http://schemas.microsoft.com/office/powerpoint/2010/main" xmlns="" val="41755258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fontAlgn="auto">
              <a:spcAft>
                <a:spcPts val="0"/>
              </a:spcAft>
              <a:defRPr/>
            </a:pPr>
            <a:r>
              <a:rPr lang="fr-CA" sz="6000" dirty="0" smtClean="0">
                <a:solidFill>
                  <a:srgbClr val="FF0000"/>
                </a:solidFill>
              </a:rPr>
              <a:t/>
            </a:r>
            <a:br>
              <a:rPr lang="fr-CA" sz="6000" dirty="0" smtClean="0">
                <a:solidFill>
                  <a:srgbClr val="FF0000"/>
                </a:solidFill>
              </a:rPr>
            </a:br>
            <a:r>
              <a:rPr lang="fr-CA" sz="5300" dirty="0" smtClean="0">
                <a:solidFill>
                  <a:srgbClr val="FF0000"/>
                </a:solidFill>
              </a:rPr>
              <a:t>MISE EN GARDE</a:t>
            </a:r>
            <a:br>
              <a:rPr lang="fr-CA" sz="5300" dirty="0" smtClean="0">
                <a:solidFill>
                  <a:srgbClr val="FF0000"/>
                </a:solidFill>
              </a:rPr>
            </a:br>
            <a:endParaRPr lang="fr-CA" sz="5300" dirty="0">
              <a:solidFill>
                <a:srgbClr val="FF0000"/>
              </a:solidFill>
            </a:endParaRPr>
          </a:p>
        </p:txBody>
      </p:sp>
      <p:sp>
        <p:nvSpPr>
          <p:cNvPr id="3" name="Espace réservé du contenu 2"/>
          <p:cNvSpPr>
            <a:spLocks noGrp="1"/>
          </p:cNvSpPr>
          <p:nvPr>
            <p:ph idx="1"/>
          </p:nvPr>
        </p:nvSpPr>
        <p:spPr/>
        <p:txBody>
          <a:bodyPr/>
          <a:lstStyle/>
          <a:p>
            <a:r>
              <a:rPr lang="fr-CA" dirty="0" smtClean="0"/>
              <a:t>Utilisez les pistolets à colle et les couteaux seulement aux endroits protégés par un panneau de </a:t>
            </a:r>
            <a:r>
              <a:rPr lang="fr-CA" dirty="0" err="1" smtClean="0"/>
              <a:t>coroplast</a:t>
            </a:r>
            <a:r>
              <a:rPr lang="fr-CA" dirty="0"/>
              <a:t> </a:t>
            </a:r>
            <a:r>
              <a:rPr lang="fr-CA" dirty="0" smtClean="0"/>
              <a:t>ou de bois;</a:t>
            </a:r>
          </a:p>
          <a:p>
            <a:r>
              <a:rPr lang="fr-CA" dirty="0" smtClean="0"/>
              <a:t>Évitez de laisser tomber de la colle chaude sur les tables;</a:t>
            </a:r>
          </a:p>
          <a:p>
            <a:r>
              <a:rPr lang="fr-CA" dirty="0" smtClean="0"/>
              <a:t>Utilisez les guides de coupe pour éviter les blessures lorsque vous prenez le couteau.</a:t>
            </a:r>
            <a:endParaRPr lang="fr-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fontAlgn="auto">
              <a:spcAft>
                <a:spcPts val="0"/>
              </a:spcAft>
              <a:defRPr/>
            </a:pPr>
            <a:r>
              <a:rPr lang="fr-CA" sz="6000" dirty="0" smtClean="0">
                <a:solidFill>
                  <a:srgbClr val="FF0000"/>
                </a:solidFill>
              </a:rPr>
              <a:t>CONCLUSION</a:t>
            </a:r>
            <a:endParaRPr lang="fr-CA" sz="6000" dirty="0">
              <a:solidFill>
                <a:srgbClr val="FF0000"/>
              </a:solidFill>
            </a:endParaRPr>
          </a:p>
        </p:txBody>
      </p:sp>
    </p:spTree>
    <p:extLst>
      <p:ext uri="{BB962C8B-B14F-4D97-AF65-F5344CB8AC3E}">
        <p14:creationId xmlns:p14="http://schemas.microsoft.com/office/powerpoint/2010/main" xmlns="" val="682621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pPr fontAlgn="auto">
              <a:spcAft>
                <a:spcPts val="0"/>
              </a:spcAft>
              <a:defRPr/>
            </a:pPr>
            <a:r>
              <a:rPr lang="fr-CA" dirty="0" smtClean="0"/>
              <a:t>Ce qu’il faut retenir… pour réinvestir en classe!</a:t>
            </a:r>
            <a:endParaRPr lang="fr-CA" dirty="0"/>
          </a:p>
        </p:txBody>
      </p:sp>
      <p:sp>
        <p:nvSpPr>
          <p:cNvPr id="5" name="Espace réservé du contenu 4"/>
          <p:cNvSpPr>
            <a:spLocks noGrp="1"/>
          </p:cNvSpPr>
          <p:nvPr>
            <p:ph idx="1"/>
          </p:nvPr>
        </p:nvSpPr>
        <p:spPr>
          <a:xfrm>
            <a:off x="457200" y="1412776"/>
            <a:ext cx="8229600" cy="4895949"/>
          </a:xfrm>
        </p:spPr>
        <p:txBody>
          <a:bodyPr>
            <a:noAutofit/>
          </a:bodyPr>
          <a:lstStyle/>
          <a:p>
            <a:pPr marL="651510" indent="-514350" fontAlgn="auto">
              <a:spcAft>
                <a:spcPts val="0"/>
              </a:spcAft>
              <a:buClr>
                <a:schemeClr val="tx1">
                  <a:shade val="95000"/>
                </a:schemeClr>
              </a:buClr>
              <a:buFont typeface="+mj-lt"/>
              <a:buAutoNum type="arabicPeriod"/>
              <a:tabLst>
                <a:tab pos="987425" algn="l"/>
              </a:tabLst>
              <a:defRPr/>
            </a:pPr>
            <a:r>
              <a:rPr lang="fr-CA" sz="3200" dirty="0" smtClean="0"/>
              <a:t>Capitalisez sur la motivation personnelle de vos élèves;</a:t>
            </a:r>
          </a:p>
          <a:p>
            <a:pPr marL="651510" indent="-514350" fontAlgn="auto">
              <a:spcAft>
                <a:spcPts val="0"/>
              </a:spcAft>
              <a:buClr>
                <a:schemeClr val="tx1">
                  <a:shade val="95000"/>
                </a:schemeClr>
              </a:buClr>
              <a:buFont typeface="+mj-lt"/>
              <a:buAutoNum type="arabicPeriod"/>
              <a:tabLst>
                <a:tab pos="987425" algn="l"/>
              </a:tabLst>
              <a:defRPr/>
            </a:pPr>
            <a:r>
              <a:rPr lang="fr-CA" sz="3200" dirty="0" smtClean="0"/>
              <a:t>Exploitez l’aspect « créer de vos mains »;</a:t>
            </a:r>
          </a:p>
          <a:p>
            <a:pPr marL="651510" indent="-514350" fontAlgn="auto">
              <a:spcAft>
                <a:spcPts val="0"/>
              </a:spcAft>
              <a:buClr>
                <a:schemeClr val="tx1">
                  <a:shade val="95000"/>
                </a:schemeClr>
              </a:buClr>
              <a:buFont typeface="+mj-lt"/>
              <a:buAutoNum type="arabicPeriod"/>
              <a:tabLst>
                <a:tab pos="987425" algn="l"/>
              </a:tabLst>
              <a:defRPr/>
            </a:pPr>
            <a:r>
              <a:rPr lang="fr-CA" sz="3200" dirty="0" smtClean="0"/>
              <a:t>Guidez la conception de l’élève de sorte qu’il se retrouve, minimalement, à l’intérieur de sa zone proximale de développement (Vygotsky);</a:t>
            </a:r>
          </a:p>
          <a:p>
            <a:pPr marL="651510" indent="-514350" fontAlgn="auto">
              <a:spcAft>
                <a:spcPts val="0"/>
              </a:spcAft>
              <a:buClr>
                <a:schemeClr val="tx1">
                  <a:shade val="95000"/>
                </a:schemeClr>
              </a:buClr>
              <a:buFont typeface="+mj-lt"/>
              <a:buAutoNum type="arabicPeriod"/>
              <a:tabLst>
                <a:tab pos="987425" algn="l"/>
              </a:tabLst>
              <a:defRPr/>
            </a:pPr>
            <a:r>
              <a:rPr lang="fr-CA" sz="3200" dirty="0" smtClean="0"/>
              <a:t>Questionnez </a:t>
            </a:r>
            <a:r>
              <a:rPr lang="fr-CA" sz="3200" dirty="0"/>
              <a:t>pour susciter la réflexion chez l’élève afin que le projet démarre </a:t>
            </a:r>
            <a:r>
              <a:rPr lang="fr-CA" sz="3200" dirty="0" smtClean="0"/>
              <a:t>bien</a:t>
            </a:r>
            <a:r>
              <a:rPr lang="fr-CA" sz="3200" dirty="0"/>
              <a:t>.</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S MONTGOLFIÈRES MINIATURES_atelier_AESTQ(final)">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LES MONTGOLFIÈRES MINIATURES_atelier_AESTQ(final)</Template>
  <TotalTime>1390</TotalTime>
  <Words>1800</Words>
  <Application>Microsoft Office PowerPoint</Application>
  <PresentationFormat>Affichage à l'écran (4:3)</PresentationFormat>
  <Paragraphs>145</Paragraphs>
  <Slides>14</Slides>
  <Notes>11</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LES MONTGOLFIÈRES MINIATURES_atelier_AESTQ(final)</vt:lpstr>
      <vt:lpstr>LA BOÎTE À LÉONARD</vt:lpstr>
      <vt:lpstr>PRÉAMBULE</vt:lpstr>
      <vt:lpstr>OBJECTIFS DE L’ENSEIGNANT</vt:lpstr>
      <vt:lpstr>MISE EN SITUATION</vt:lpstr>
      <vt:lpstr>Vivez votre démarche de création</vt:lpstr>
      <vt:lpstr>Outils à votre disposition</vt:lpstr>
      <vt:lpstr> MISE EN GARDE </vt:lpstr>
      <vt:lpstr>CONCLUSION</vt:lpstr>
      <vt:lpstr>Ce qu’il faut retenir… pour réinvestir en classe!</vt:lpstr>
      <vt:lpstr>OBJECTIFS SOUS-JACENTS</vt:lpstr>
      <vt:lpstr> À une autre époque… </vt:lpstr>
      <vt:lpstr>Diapositive 12</vt:lpstr>
      <vt:lpstr>Diapositive 13</vt:lpstr>
      <vt:lpstr>Références théoriques</vt:lpstr>
    </vt:vector>
  </TitlesOfParts>
  <Company>C.S. de Laval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MONTGOLFIÈRES MINIATURES</dc:title>
  <dc:creator>utilisateur</dc:creator>
  <cp:lastModifiedBy>Danielle Gilbert</cp:lastModifiedBy>
  <cp:revision>87</cp:revision>
  <cp:lastPrinted>2014-10-21T19:06:31Z</cp:lastPrinted>
  <dcterms:created xsi:type="dcterms:W3CDTF">2013-11-29T19:25:37Z</dcterms:created>
  <dcterms:modified xsi:type="dcterms:W3CDTF">2015-05-20T01:04:19Z</dcterms:modified>
</cp:coreProperties>
</file>