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7"/>
  </p:notesMasterIdLst>
  <p:handoutMasterIdLst>
    <p:handoutMasterId r:id="rId38"/>
  </p:handoutMasterIdLst>
  <p:sldIdLst>
    <p:sldId id="285" r:id="rId2"/>
    <p:sldId id="286" r:id="rId3"/>
    <p:sldId id="289" r:id="rId4"/>
    <p:sldId id="287" r:id="rId5"/>
    <p:sldId id="291" r:id="rId6"/>
    <p:sldId id="292" r:id="rId7"/>
    <p:sldId id="293" r:id="rId8"/>
    <p:sldId id="294" r:id="rId9"/>
    <p:sldId id="288" r:id="rId10"/>
    <p:sldId id="295" r:id="rId11"/>
    <p:sldId id="296" r:id="rId12"/>
    <p:sldId id="297" r:id="rId13"/>
    <p:sldId id="299" r:id="rId14"/>
    <p:sldId id="298" r:id="rId15"/>
    <p:sldId id="300" r:id="rId16"/>
    <p:sldId id="301" r:id="rId17"/>
    <p:sldId id="302" r:id="rId18"/>
    <p:sldId id="314" r:id="rId19"/>
    <p:sldId id="303" r:id="rId20"/>
    <p:sldId id="304" r:id="rId21"/>
    <p:sldId id="305" r:id="rId22"/>
    <p:sldId id="312" r:id="rId23"/>
    <p:sldId id="306" r:id="rId24"/>
    <p:sldId id="307" r:id="rId25"/>
    <p:sldId id="308" r:id="rId26"/>
    <p:sldId id="313" r:id="rId27"/>
    <p:sldId id="309" r:id="rId28"/>
    <p:sldId id="310" r:id="rId29"/>
    <p:sldId id="316" r:id="rId30"/>
    <p:sldId id="317" r:id="rId31"/>
    <p:sldId id="318" r:id="rId32"/>
    <p:sldId id="319" r:id="rId33"/>
    <p:sldId id="320" r:id="rId34"/>
    <p:sldId id="311" r:id="rId35"/>
    <p:sldId id="315" r:id="rId36"/>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tion par défaut" id="{CB042FAA-3021-4339-9DB3-6C77AACD4C77}">
          <p14:sldIdLst>
            <p14:sldId id="285"/>
            <p14:sldId id="286"/>
            <p14:sldId id="289"/>
            <p14:sldId id="287"/>
            <p14:sldId id="291"/>
            <p14:sldId id="292"/>
            <p14:sldId id="293"/>
            <p14:sldId id="294"/>
            <p14:sldId id="288"/>
            <p14:sldId id="295"/>
            <p14:sldId id="296"/>
            <p14:sldId id="297"/>
            <p14:sldId id="299"/>
            <p14:sldId id="298"/>
            <p14:sldId id="300"/>
            <p14:sldId id="301"/>
            <p14:sldId id="302"/>
            <p14:sldId id="314"/>
            <p14:sldId id="303"/>
            <p14:sldId id="304"/>
            <p14:sldId id="305"/>
            <p14:sldId id="312"/>
            <p14:sldId id="306"/>
            <p14:sldId id="307"/>
            <p14:sldId id="308"/>
            <p14:sldId id="313"/>
            <p14:sldId id="309"/>
            <p14:sldId id="310"/>
            <p14:sldId id="316"/>
            <p14:sldId id="317"/>
            <p14:sldId id="318"/>
            <p14:sldId id="319"/>
            <p14:sldId id="320"/>
            <p14:sldId id="311"/>
            <p14:sldId id="3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B7A"/>
    <a:srgbClr val="1859A8"/>
    <a:srgbClr val="1A577C"/>
    <a:srgbClr val="D6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3516" autoAdjust="0"/>
  </p:normalViewPr>
  <p:slideViewPr>
    <p:cSldViewPr>
      <p:cViewPr>
        <p:scale>
          <a:sx n="90" d="100"/>
          <a:sy n="90" d="100"/>
        </p:scale>
        <p:origin x="-324" y="-72"/>
      </p:cViewPr>
      <p:guideLst>
        <p:guide orient="horz" pos="2160"/>
        <p:guide pos="2880"/>
      </p:guideLst>
    </p:cSldViewPr>
  </p:slideViewPr>
  <p:outlineViewPr>
    <p:cViewPr>
      <p:scale>
        <a:sx n="33" d="100"/>
        <a:sy n="33" d="100"/>
      </p:scale>
      <p:origin x="0" y="6066"/>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604" cy="465266"/>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159" y="0"/>
            <a:ext cx="3038604" cy="465266"/>
          </a:xfrm>
          <a:prstGeom prst="rect">
            <a:avLst/>
          </a:prstGeom>
        </p:spPr>
        <p:txBody>
          <a:bodyPr vert="horz" lIns="91440" tIns="45720" rIns="91440" bIns="45720" rtlCol="0"/>
          <a:lstStyle>
            <a:lvl1pPr algn="r">
              <a:defRPr sz="1200"/>
            </a:lvl1pPr>
          </a:lstStyle>
          <a:p>
            <a:fld id="{D5BA0276-5DF1-453F-B17B-2A0C7D553EAF}" type="datetime1">
              <a:rPr lang="fr-CA" smtClean="0"/>
              <a:pPr/>
              <a:t>2014-05-06</a:t>
            </a:fld>
            <a:endParaRPr lang="fr-CA"/>
          </a:p>
        </p:txBody>
      </p:sp>
      <p:sp>
        <p:nvSpPr>
          <p:cNvPr id="4" name="Espace réservé du pied de page 3"/>
          <p:cNvSpPr>
            <a:spLocks noGrp="1"/>
          </p:cNvSpPr>
          <p:nvPr>
            <p:ph type="ftr" sz="quarter" idx="2"/>
          </p:nvPr>
        </p:nvSpPr>
        <p:spPr>
          <a:xfrm>
            <a:off x="0" y="8829648"/>
            <a:ext cx="3038604" cy="465266"/>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159" y="8829648"/>
            <a:ext cx="3038604" cy="465266"/>
          </a:xfrm>
          <a:prstGeom prst="rect">
            <a:avLst/>
          </a:prstGeom>
        </p:spPr>
        <p:txBody>
          <a:bodyPr vert="horz" lIns="91440" tIns="45720" rIns="91440" bIns="45720" rtlCol="0" anchor="b"/>
          <a:lstStyle>
            <a:lvl1pPr algn="r">
              <a:defRPr sz="1200"/>
            </a:lvl1pPr>
          </a:lstStyle>
          <a:p>
            <a:fld id="{5144BDC9-F6D5-471B-BE0E-C26D8D3872D5}" type="slidenum">
              <a:rPr lang="fr-CA" smtClean="0"/>
              <a:pPr/>
              <a:t>‹N°›</a:t>
            </a:fld>
            <a:endParaRPr lang="fr-CA"/>
          </a:p>
        </p:txBody>
      </p:sp>
    </p:spTree>
    <p:extLst>
      <p:ext uri="{BB962C8B-B14F-4D97-AF65-F5344CB8AC3E}">
        <p14:creationId xmlns:p14="http://schemas.microsoft.com/office/powerpoint/2010/main" xmlns="" val="2379363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0A347E14-621D-4EA4-912A-B92C681AE7B7}" type="datetime1">
              <a:rPr lang="fr-CA" smtClean="0"/>
              <a:pPr/>
              <a:t>2014-05-06</a:t>
            </a:fld>
            <a:endParaRPr lang="fr-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C3BD541A-CBB3-43F0-986E-4CF69CA9983E}" type="slidenum">
              <a:rPr lang="fr-CA" smtClean="0"/>
              <a:pPr/>
              <a:t>‹N°›</a:t>
            </a:fld>
            <a:endParaRPr lang="fr-CA"/>
          </a:p>
        </p:txBody>
      </p:sp>
    </p:spTree>
    <p:extLst>
      <p:ext uri="{BB962C8B-B14F-4D97-AF65-F5344CB8AC3E}">
        <p14:creationId xmlns:p14="http://schemas.microsoft.com/office/powerpoint/2010/main" xmlns="" val="20030680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baseline="0" dirty="0" smtClean="0"/>
          </a:p>
        </p:txBody>
      </p:sp>
      <p:sp>
        <p:nvSpPr>
          <p:cNvPr id="4" name="Slide Number Placeholder 3"/>
          <p:cNvSpPr>
            <a:spLocks noGrp="1"/>
          </p:cNvSpPr>
          <p:nvPr>
            <p:ph type="sldNum" sz="quarter" idx="10"/>
          </p:nvPr>
        </p:nvSpPr>
        <p:spPr/>
        <p:txBody>
          <a:bodyPr/>
          <a:lstStyle/>
          <a:p>
            <a:fld id="{C3BD541A-CBB3-43F0-986E-4CF69CA9983E}"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3BD541A-CBB3-43F0-986E-4CF69CA9983E}" type="slidenum">
              <a:rPr lang="fr-CA" smtClean="0"/>
              <a:pPr/>
              <a:t>13</a:t>
            </a:fld>
            <a:endParaRPr lang="fr-CA"/>
          </a:p>
        </p:txBody>
      </p:sp>
    </p:spTree>
    <p:extLst>
      <p:ext uri="{BB962C8B-B14F-4D97-AF65-F5344CB8AC3E}">
        <p14:creationId xmlns:p14="http://schemas.microsoft.com/office/powerpoint/2010/main" xmlns="" val="130259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r>
              <a:rPr lang="fr-CA" baseline="0" dirty="0" smtClean="0"/>
              <a:t>      </a:t>
            </a:r>
            <a:endParaRPr lang="fr-CA" dirty="0" smtClean="0"/>
          </a:p>
          <a:p>
            <a:endParaRPr lang="fr-CA" dirty="0"/>
          </a:p>
        </p:txBody>
      </p:sp>
      <p:sp>
        <p:nvSpPr>
          <p:cNvPr id="4" name="Slide Number Placeholder 3"/>
          <p:cNvSpPr>
            <a:spLocks noGrp="1"/>
          </p:cNvSpPr>
          <p:nvPr>
            <p:ph type="sldNum" sz="quarter" idx="10"/>
          </p:nvPr>
        </p:nvSpPr>
        <p:spPr/>
        <p:txBody>
          <a:bodyPr/>
          <a:lstStyle/>
          <a:p>
            <a:fld id="{C3BD541A-CBB3-43F0-986E-4CF69CA9983E}" type="slidenum">
              <a:rPr lang="fr-CA" smtClean="0">
                <a:solidFill>
                  <a:prstClr val="black"/>
                </a:solidFill>
              </a:rPr>
              <a:pPr/>
              <a:t>16</a:t>
            </a:fld>
            <a:endParaRPr lang="fr-CA">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3BD541A-CBB3-43F0-986E-4CF69CA9983E}" type="slidenum">
              <a:rPr lang="fr-CA" smtClean="0"/>
              <a:pPr/>
              <a:t>17</a:t>
            </a:fld>
            <a:endParaRPr lang="fr-CA"/>
          </a:p>
        </p:txBody>
      </p:sp>
    </p:spTree>
    <p:extLst>
      <p:ext uri="{BB962C8B-B14F-4D97-AF65-F5344CB8AC3E}">
        <p14:creationId xmlns:p14="http://schemas.microsoft.com/office/powerpoint/2010/main" xmlns="" val="1302594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3BD541A-CBB3-43F0-986E-4CF69CA9983E}" type="slidenum">
              <a:rPr lang="fr-CA" smtClean="0"/>
              <a:pPr/>
              <a:t>18</a:t>
            </a:fld>
            <a:endParaRPr lang="fr-CA"/>
          </a:p>
        </p:txBody>
      </p:sp>
    </p:spTree>
    <p:extLst>
      <p:ext uri="{BB962C8B-B14F-4D97-AF65-F5344CB8AC3E}">
        <p14:creationId xmlns:p14="http://schemas.microsoft.com/office/powerpoint/2010/main" xmlns="" val="130259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r>
              <a:rPr lang="fr-CA" baseline="0" dirty="0" smtClean="0"/>
              <a:t>      </a:t>
            </a:r>
            <a:endParaRPr lang="fr-CA" dirty="0" smtClean="0"/>
          </a:p>
          <a:p>
            <a:endParaRPr lang="fr-CA" dirty="0"/>
          </a:p>
        </p:txBody>
      </p:sp>
      <p:sp>
        <p:nvSpPr>
          <p:cNvPr id="4" name="Slide Number Placeholder 3"/>
          <p:cNvSpPr>
            <a:spLocks noGrp="1"/>
          </p:cNvSpPr>
          <p:nvPr>
            <p:ph type="sldNum" sz="quarter" idx="10"/>
          </p:nvPr>
        </p:nvSpPr>
        <p:spPr/>
        <p:txBody>
          <a:bodyPr/>
          <a:lstStyle/>
          <a:p>
            <a:fld id="{C3BD541A-CBB3-43F0-986E-4CF69CA9983E}" type="slidenum">
              <a:rPr lang="fr-CA" smtClean="0">
                <a:solidFill>
                  <a:prstClr val="black"/>
                </a:solidFill>
              </a:rPr>
              <a:pPr/>
              <a:t>21</a:t>
            </a:fld>
            <a:endParaRPr lang="fr-CA">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3BD541A-CBB3-43F0-986E-4CF69CA9983E}" type="slidenum">
              <a:rPr lang="fr-CA" smtClean="0"/>
              <a:pPr/>
              <a:t>22</a:t>
            </a:fld>
            <a:endParaRPr lang="fr-CA"/>
          </a:p>
        </p:txBody>
      </p:sp>
    </p:spTree>
    <p:extLst>
      <p:ext uri="{BB962C8B-B14F-4D97-AF65-F5344CB8AC3E}">
        <p14:creationId xmlns:p14="http://schemas.microsoft.com/office/powerpoint/2010/main" xmlns="" val="1302594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r>
              <a:rPr lang="fr-CA" baseline="0" dirty="0" smtClean="0"/>
              <a:t>      </a:t>
            </a:r>
            <a:endParaRPr lang="fr-CA" dirty="0" smtClean="0"/>
          </a:p>
          <a:p>
            <a:endParaRPr lang="fr-CA" dirty="0"/>
          </a:p>
        </p:txBody>
      </p:sp>
      <p:sp>
        <p:nvSpPr>
          <p:cNvPr id="4" name="Slide Number Placeholder 3"/>
          <p:cNvSpPr>
            <a:spLocks noGrp="1"/>
          </p:cNvSpPr>
          <p:nvPr>
            <p:ph type="sldNum" sz="quarter" idx="10"/>
          </p:nvPr>
        </p:nvSpPr>
        <p:spPr/>
        <p:txBody>
          <a:bodyPr/>
          <a:lstStyle/>
          <a:p>
            <a:fld id="{C3BD541A-CBB3-43F0-986E-4CF69CA9983E}" type="slidenum">
              <a:rPr lang="fr-CA" smtClean="0">
                <a:solidFill>
                  <a:prstClr val="black"/>
                </a:solidFill>
              </a:rPr>
              <a:pPr/>
              <a:t>25</a:t>
            </a:fld>
            <a:endParaRPr lang="fr-CA">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3BD541A-CBB3-43F0-986E-4CF69CA9983E}" type="slidenum">
              <a:rPr lang="fr-CA" smtClean="0"/>
              <a:pPr/>
              <a:t>26</a:t>
            </a:fld>
            <a:endParaRPr lang="fr-CA"/>
          </a:p>
        </p:txBody>
      </p:sp>
    </p:spTree>
    <p:extLst>
      <p:ext uri="{BB962C8B-B14F-4D97-AF65-F5344CB8AC3E}">
        <p14:creationId xmlns:p14="http://schemas.microsoft.com/office/powerpoint/2010/main" xmlns="" val="1302594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3BD541A-CBB3-43F0-986E-4CF69CA9983E}" type="slidenum">
              <a:rPr lang="fr-CA" smtClean="0"/>
              <a:pPr/>
              <a:t>35</a:t>
            </a:fld>
            <a:endParaRPr lang="fr-CA"/>
          </a:p>
        </p:txBody>
      </p:sp>
    </p:spTree>
    <p:extLst>
      <p:ext uri="{BB962C8B-B14F-4D97-AF65-F5344CB8AC3E}">
        <p14:creationId xmlns:p14="http://schemas.microsoft.com/office/powerpoint/2010/main" xmlns="" val="23924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p:txBody>
      </p:sp>
      <p:sp>
        <p:nvSpPr>
          <p:cNvPr id="4" name="Slide Number Placeholder 3"/>
          <p:cNvSpPr>
            <a:spLocks noGrp="1"/>
          </p:cNvSpPr>
          <p:nvPr>
            <p:ph type="sldNum" sz="quarter" idx="10"/>
          </p:nvPr>
        </p:nvSpPr>
        <p:spPr/>
        <p:txBody>
          <a:bodyPr/>
          <a:lstStyle/>
          <a:p>
            <a:fld id="{C3BD541A-CBB3-43F0-986E-4CF69CA9983E}" type="slidenum">
              <a:rPr lang="fr-CA" smtClean="0"/>
              <a:pPr/>
              <a:t>2</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smtClean="0"/>
          </a:p>
          <a:p>
            <a:r>
              <a:rPr lang="fr-CA" dirty="0" smtClean="0"/>
              <a:t>	 </a:t>
            </a:r>
            <a:r>
              <a:rPr lang="fr-CA" baseline="0" dirty="0" smtClean="0"/>
              <a:t>      </a:t>
            </a:r>
            <a:endParaRPr lang="fr-CA" dirty="0" smtClean="0"/>
          </a:p>
          <a:p>
            <a:endParaRPr lang="fr-CA" dirty="0"/>
          </a:p>
        </p:txBody>
      </p:sp>
      <p:sp>
        <p:nvSpPr>
          <p:cNvPr id="4" name="Slide Number Placeholder 3"/>
          <p:cNvSpPr>
            <a:spLocks noGrp="1"/>
          </p:cNvSpPr>
          <p:nvPr>
            <p:ph type="sldNum" sz="quarter" idx="10"/>
          </p:nvPr>
        </p:nvSpPr>
        <p:spPr/>
        <p:txBody>
          <a:bodyPr/>
          <a:lstStyle/>
          <a:p>
            <a:fld id="{C3BD541A-CBB3-43F0-986E-4CF69CA9983E}" type="slidenum">
              <a:rPr lang="fr-CA" smtClean="0"/>
              <a:pPr/>
              <a:t>3</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3BD541A-CBB3-43F0-986E-4CF69CA9983E}" type="slidenum">
              <a:rPr lang="fr-CA" smtClean="0"/>
              <a:pPr/>
              <a:t>5</a:t>
            </a:fld>
            <a:endParaRPr lang="fr-CA"/>
          </a:p>
        </p:txBody>
      </p:sp>
    </p:spTree>
    <p:extLst>
      <p:ext uri="{BB962C8B-B14F-4D97-AF65-F5344CB8AC3E}">
        <p14:creationId xmlns:p14="http://schemas.microsoft.com/office/powerpoint/2010/main" xmlns="" val="219802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r>
              <a:rPr lang="fr-CA" baseline="0" dirty="0" smtClean="0"/>
              <a:t>      </a:t>
            </a:r>
            <a:endParaRPr lang="fr-CA" dirty="0" smtClean="0"/>
          </a:p>
          <a:p>
            <a:endParaRPr lang="fr-CA" dirty="0"/>
          </a:p>
        </p:txBody>
      </p:sp>
      <p:sp>
        <p:nvSpPr>
          <p:cNvPr id="4" name="Slide Number Placeholder 3"/>
          <p:cNvSpPr>
            <a:spLocks noGrp="1"/>
          </p:cNvSpPr>
          <p:nvPr>
            <p:ph type="sldNum" sz="quarter" idx="10"/>
          </p:nvPr>
        </p:nvSpPr>
        <p:spPr/>
        <p:txBody>
          <a:bodyPr/>
          <a:lstStyle/>
          <a:p>
            <a:fld id="{C3BD541A-CBB3-43F0-986E-4CF69CA9983E}" type="slidenum">
              <a:rPr lang="fr-CA" smtClean="0"/>
              <a:pPr/>
              <a:t>6</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r>
              <a:rPr lang="fr-CA" baseline="0" dirty="0" smtClean="0"/>
              <a:t>      </a:t>
            </a:r>
            <a:endParaRPr lang="fr-CA" dirty="0" smtClean="0"/>
          </a:p>
          <a:p>
            <a:endParaRPr lang="fr-CA" dirty="0"/>
          </a:p>
        </p:txBody>
      </p:sp>
      <p:sp>
        <p:nvSpPr>
          <p:cNvPr id="4" name="Slide Number Placeholder 3"/>
          <p:cNvSpPr>
            <a:spLocks noGrp="1"/>
          </p:cNvSpPr>
          <p:nvPr>
            <p:ph type="sldNum" sz="quarter" idx="10"/>
          </p:nvPr>
        </p:nvSpPr>
        <p:spPr/>
        <p:txBody>
          <a:bodyPr/>
          <a:lstStyle/>
          <a:p>
            <a:fld id="{C3BD541A-CBB3-43F0-986E-4CF69CA9983E}" type="slidenum">
              <a:rPr lang="fr-CA" smtClean="0">
                <a:solidFill>
                  <a:prstClr val="black"/>
                </a:solidFill>
              </a:rPr>
              <a:pPr/>
              <a:t>7</a:t>
            </a:fld>
            <a:endParaRPr lang="fr-CA">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r>
              <a:rPr lang="fr-CA" baseline="0" dirty="0" smtClean="0"/>
              <a:t>      </a:t>
            </a:r>
            <a:endParaRPr lang="fr-CA" dirty="0" smtClean="0"/>
          </a:p>
          <a:p>
            <a:endParaRPr lang="fr-CA" dirty="0"/>
          </a:p>
        </p:txBody>
      </p:sp>
      <p:sp>
        <p:nvSpPr>
          <p:cNvPr id="4" name="Slide Number Placeholder 3"/>
          <p:cNvSpPr>
            <a:spLocks noGrp="1"/>
          </p:cNvSpPr>
          <p:nvPr>
            <p:ph type="sldNum" sz="quarter" idx="10"/>
          </p:nvPr>
        </p:nvSpPr>
        <p:spPr/>
        <p:txBody>
          <a:bodyPr/>
          <a:lstStyle/>
          <a:p>
            <a:fld id="{C3BD541A-CBB3-43F0-986E-4CF69CA9983E}" type="slidenum">
              <a:rPr lang="fr-CA" smtClean="0">
                <a:solidFill>
                  <a:prstClr val="black"/>
                </a:solidFill>
              </a:rPr>
              <a:pPr/>
              <a:t>8</a:t>
            </a:fld>
            <a:endParaRPr lang="fr-CA">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3BD541A-CBB3-43F0-986E-4CF69CA9983E}" type="slidenum">
              <a:rPr lang="fr-CA" smtClean="0"/>
              <a:pPr/>
              <a:t>9</a:t>
            </a:fld>
            <a:endParaRPr lang="fr-CA"/>
          </a:p>
        </p:txBody>
      </p:sp>
    </p:spTree>
    <p:extLst>
      <p:ext uri="{BB962C8B-B14F-4D97-AF65-F5344CB8AC3E}">
        <p14:creationId xmlns:p14="http://schemas.microsoft.com/office/powerpoint/2010/main" xmlns="" val="130259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r>
              <a:rPr lang="fr-CA" baseline="0" dirty="0" smtClean="0"/>
              <a:t>      </a:t>
            </a:r>
            <a:endParaRPr lang="fr-CA" dirty="0" smtClean="0"/>
          </a:p>
          <a:p>
            <a:endParaRPr lang="fr-CA" dirty="0"/>
          </a:p>
        </p:txBody>
      </p:sp>
      <p:sp>
        <p:nvSpPr>
          <p:cNvPr id="4" name="Slide Number Placeholder 3"/>
          <p:cNvSpPr>
            <a:spLocks noGrp="1"/>
          </p:cNvSpPr>
          <p:nvPr>
            <p:ph type="sldNum" sz="quarter" idx="10"/>
          </p:nvPr>
        </p:nvSpPr>
        <p:spPr/>
        <p:txBody>
          <a:bodyPr/>
          <a:lstStyle/>
          <a:p>
            <a:fld id="{C3BD541A-CBB3-43F0-986E-4CF69CA9983E}" type="slidenum">
              <a:rPr lang="fr-CA" smtClean="0">
                <a:solidFill>
                  <a:prstClr val="black"/>
                </a:solidFill>
              </a:rPr>
              <a:pPr/>
              <a:t>12</a:t>
            </a:fld>
            <a:endParaRPr lang="fr-CA">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A10721D-384E-4D56-B519-BA45F00F16A3}" type="datetime1">
              <a:rPr lang="fr-CA" smtClean="0"/>
              <a:pPr/>
              <a:t>2014-05-06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B90DB9B-303A-47C9-9C0C-6E3C5324E891}"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5BDB460-1237-45DB-9B8F-5CC3F821656E}" type="datetime1">
              <a:rPr lang="fr-CA" smtClean="0"/>
              <a:pPr/>
              <a:t>2014-05-06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B90DB9B-303A-47C9-9C0C-6E3C5324E891}"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5468B43-CA1D-4B3D-A567-E49BA3151AC2}" type="datetime1">
              <a:rPr lang="fr-CA" smtClean="0"/>
              <a:pPr/>
              <a:t>2014-05-06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B90DB9B-303A-47C9-9C0C-6E3C5324E891}"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03787D7-CCB6-4F68-A201-9202CD3B3820}" type="datetime1">
              <a:rPr lang="fr-CA" smtClean="0"/>
              <a:pPr/>
              <a:t>2014-05-06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B90DB9B-303A-47C9-9C0C-6E3C5324E891}"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BDD9839F-A7E4-4FBA-B629-BF6816D408E4}" type="datetime1">
              <a:rPr lang="fr-CA" smtClean="0"/>
              <a:pPr/>
              <a:t>2014-05-06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B90DB9B-303A-47C9-9C0C-6E3C5324E891}"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18C389F-F6D1-41A6-B4BA-8034867AE2E8}" type="datetime1">
              <a:rPr lang="fr-CA" smtClean="0"/>
              <a:pPr/>
              <a:t>2014-05-06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B90DB9B-303A-47C9-9C0C-6E3C5324E891}" type="slidenum">
              <a:rPr lang="fr-CA" smtClean="0"/>
              <a:pPr/>
              <a:t>‹N°›</a:t>
            </a:fld>
            <a:endParaRPr lang="fr-CA"/>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9A81BBB-7DB2-4EC7-A9EB-E3A4F0DD3996}" type="datetime1">
              <a:rPr lang="fr-CA" smtClean="0"/>
              <a:pPr/>
              <a:t>2014-05-06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9B90DB9B-303A-47C9-9C0C-6E3C5324E891}"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F311184C-A8D7-4A61-BE81-A1C2A105D58B}" type="datetime1">
              <a:rPr lang="fr-CA" smtClean="0"/>
              <a:pPr/>
              <a:t>2014-05-06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9B90DB9B-303A-47C9-9C0C-6E3C5324E891}"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85670-6290-4E8A-A441-CC10EFFAF043}" type="datetime1">
              <a:rPr lang="fr-CA" smtClean="0"/>
              <a:pPr/>
              <a:t>2014-05-06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9B90DB9B-303A-47C9-9C0C-6E3C5324E891}"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F3509683-BC38-42A5-A4EC-3B82EBEBC6E3}" type="datetime1">
              <a:rPr lang="fr-CA" smtClean="0"/>
              <a:pPr/>
              <a:t>2014-05-06</a:t>
            </a:fld>
            <a:endParaRPr lang="fr-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C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B90DB9B-303A-47C9-9C0C-6E3C5324E891}"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9AB7BA2-F25A-44CB-B135-556C2C359868}" type="datetime1">
              <a:rPr lang="fr-CA" smtClean="0"/>
              <a:pPr/>
              <a:t>2014-05-06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B90DB9B-303A-47C9-9C0C-6E3C5324E891}"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1799BCC-F7E9-4CE7-AD78-D03EC7DFA33A}" type="datetime1">
              <a:rPr lang="fr-CA" smtClean="0"/>
              <a:pPr/>
              <a:t>2014-05-06</a:t>
            </a:fld>
            <a:endParaRPr lang="fr-C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C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B90DB9B-303A-47C9-9C0C-6E3C5324E891}"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sviesolutions.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dobe.com/ca_fr/products/adobeconnect.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webex.fr/"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incubator.apache.org/openmeeting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zenlive.ca/accueil.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6200000">
            <a:off x="2137420" y="-1669876"/>
            <a:ext cx="5013176" cy="8352928"/>
          </a:xfrm>
        </p:spPr>
        <p:txBody>
          <a:bodyPr vert="vert"/>
          <a:lstStyle/>
          <a:p>
            <a:pPr algn="ctr"/>
            <a:r>
              <a:rPr lang="fr-CA" b="1" cap="none" dirty="0" smtClean="0">
                <a:latin typeface="Arial" pitchFamily="34" charset="0"/>
                <a:cs typeface="Arial" pitchFamily="34" charset="0"/>
              </a:rPr>
              <a:t>Tirez </a:t>
            </a:r>
            <a:r>
              <a:rPr lang="fr-CA" b="1" cap="none" dirty="0">
                <a:latin typeface="Arial" pitchFamily="34" charset="0"/>
                <a:cs typeface="Arial" pitchFamily="34" charset="0"/>
              </a:rPr>
              <a:t>le maximum de votre plateforme de </a:t>
            </a:r>
            <a:br>
              <a:rPr lang="fr-CA" b="1" cap="none" dirty="0">
                <a:latin typeface="Arial" pitchFamily="34" charset="0"/>
                <a:cs typeface="Arial" pitchFamily="34" charset="0"/>
              </a:rPr>
            </a:br>
            <a:r>
              <a:rPr lang="fr-CA" b="1" cap="none" dirty="0">
                <a:latin typeface="Arial" pitchFamily="34" charset="0"/>
                <a:cs typeface="Arial" pitchFamily="34" charset="0"/>
              </a:rPr>
              <a:t>visioconférence pour des rencontres </a:t>
            </a:r>
            <a:r>
              <a:rPr lang="fr-CA" b="1" cap="none" dirty="0" smtClean="0">
                <a:latin typeface="Arial" pitchFamily="34" charset="0"/>
                <a:cs typeface="Arial" pitchFamily="34" charset="0"/>
              </a:rPr>
              <a:t>virtuelles réussies</a:t>
            </a:r>
            <a:r>
              <a:rPr lang="fr-FR" cap="none" dirty="0">
                <a:latin typeface="Arial" pitchFamily="34" charset="0"/>
                <a:cs typeface="Arial" pitchFamily="34" charset="0"/>
              </a:rPr>
              <a:t/>
            </a:r>
            <a:br>
              <a:rPr lang="fr-FR" cap="none" dirty="0">
                <a:latin typeface="Arial" pitchFamily="34" charset="0"/>
                <a:cs typeface="Arial" pitchFamily="34" charset="0"/>
              </a:rPr>
            </a:br>
            <a:r>
              <a:rPr lang="fr-FR" cap="none" dirty="0" smtClean="0">
                <a:latin typeface="Arial" pitchFamily="34" charset="0"/>
                <a:cs typeface="Arial" pitchFamily="34" charset="0"/>
              </a:rPr>
              <a:t/>
            </a:r>
            <a:br>
              <a:rPr lang="fr-FR" cap="none" dirty="0" smtClean="0">
                <a:latin typeface="Arial" pitchFamily="34" charset="0"/>
                <a:cs typeface="Arial" pitchFamily="34" charset="0"/>
              </a:rPr>
            </a:br>
            <a:r>
              <a:rPr lang="fr-FR" sz="1400" b="1" u="sng" dirty="0" smtClean="0">
                <a:latin typeface="Arial" pitchFamily="34" charset="0"/>
                <a:cs typeface="Arial" pitchFamily="34" charset="0"/>
              </a:rPr>
              <a:t>Par</a:t>
            </a:r>
            <a:br>
              <a:rPr lang="fr-FR" sz="1400" b="1" u="sng" dirty="0" smtClean="0">
                <a:latin typeface="Arial" pitchFamily="34" charset="0"/>
                <a:cs typeface="Arial" pitchFamily="34" charset="0"/>
              </a:rPr>
            </a:br>
            <a:r>
              <a:rPr lang="fr-FR" sz="1400" b="1" u="sng" dirty="0">
                <a:latin typeface="Arial" pitchFamily="34" charset="0"/>
                <a:cs typeface="Arial" pitchFamily="34" charset="0"/>
              </a:rPr>
              <a:t/>
            </a:r>
            <a:br>
              <a:rPr lang="fr-FR" sz="1400" b="1" u="sng" dirty="0">
                <a:latin typeface="Arial" pitchFamily="34" charset="0"/>
                <a:cs typeface="Arial" pitchFamily="34" charset="0"/>
              </a:rPr>
            </a:br>
            <a:r>
              <a:rPr lang="fr-FR" sz="1400" b="1" u="sng" dirty="0" smtClean="0">
                <a:latin typeface="Arial" pitchFamily="34" charset="0"/>
                <a:cs typeface="Arial" pitchFamily="34" charset="0"/>
              </a:rPr>
              <a:t>François Dallaire</a:t>
            </a:r>
            <a:br>
              <a:rPr lang="fr-FR" sz="1400" b="1" u="sng" dirty="0" smtClean="0">
                <a:latin typeface="Arial" pitchFamily="34" charset="0"/>
                <a:cs typeface="Arial" pitchFamily="34" charset="0"/>
              </a:rPr>
            </a:br>
            <a:r>
              <a:rPr lang="fr-FR" sz="1400" b="1" u="sng" dirty="0" smtClean="0">
                <a:latin typeface="Arial" pitchFamily="34" charset="0"/>
                <a:cs typeface="Arial" pitchFamily="34" charset="0"/>
              </a:rPr>
              <a:t>CDÉACF</a:t>
            </a:r>
            <a:br>
              <a:rPr lang="fr-FR" sz="1400" b="1" u="sng" dirty="0" smtClean="0">
                <a:latin typeface="Arial" pitchFamily="34" charset="0"/>
                <a:cs typeface="Arial" pitchFamily="34" charset="0"/>
              </a:rPr>
            </a:br>
            <a:r>
              <a:rPr lang="fr-FR" sz="1400" b="1" u="sng" dirty="0">
                <a:latin typeface="Arial" pitchFamily="34" charset="0"/>
                <a:cs typeface="Arial" pitchFamily="34" charset="0"/>
              </a:rPr>
              <a:t/>
            </a:r>
            <a:br>
              <a:rPr lang="fr-FR" sz="1400" b="1" u="sng" dirty="0">
                <a:latin typeface="Arial" pitchFamily="34" charset="0"/>
                <a:cs typeface="Arial" pitchFamily="34" charset="0"/>
              </a:rPr>
            </a:br>
            <a:r>
              <a:rPr lang="fr-FR" sz="1400" b="1" u="sng" dirty="0" smtClean="0">
                <a:latin typeface="Arial" pitchFamily="34" charset="0"/>
                <a:cs typeface="Arial" pitchFamily="34" charset="0"/>
              </a:rPr>
              <a:t>10 avril 2014</a:t>
            </a:r>
            <a:r>
              <a:rPr lang="fr-CA" dirty="0">
                <a:latin typeface="Arial" pitchFamily="34" charset="0"/>
                <a:cs typeface="Arial" pitchFamily="34" charset="0"/>
              </a:rPr>
              <a:t/>
            </a:r>
            <a:br>
              <a:rPr lang="fr-CA" dirty="0">
                <a:latin typeface="Arial" pitchFamily="34" charset="0"/>
                <a:cs typeface="Arial" pitchFamily="34" charset="0"/>
              </a:rPr>
            </a:br>
            <a:endParaRPr lang="fr-CA" dirty="0">
              <a:latin typeface="Arial" pitchFamily="34" charset="0"/>
              <a:cs typeface="Arial" pitchFamily="34" charset="0"/>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3738" y="5700368"/>
            <a:ext cx="2592288" cy="11320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 name="Espace réservé du numéro de diapositive 2"/>
          <p:cNvSpPr>
            <a:spLocks noGrp="1"/>
          </p:cNvSpPr>
          <p:nvPr>
            <p:ph type="sldNum" sz="quarter" idx="12"/>
          </p:nvPr>
        </p:nvSpPr>
        <p:spPr/>
        <p:txBody>
          <a:bodyPr/>
          <a:lstStyle/>
          <a:p>
            <a:fld id="{9B90DB9B-303A-47C9-9C0C-6E3C5324E891}" type="slidenum">
              <a:rPr lang="fr-CA" smtClean="0"/>
              <a:pPr/>
              <a:t>1</a:t>
            </a:fld>
            <a:endParaRPr lang="fr-CA"/>
          </a:p>
        </p:txBody>
      </p:sp>
    </p:spTree>
    <p:extLst>
      <p:ext uri="{BB962C8B-B14F-4D97-AF65-F5344CB8AC3E}">
        <p14:creationId xmlns:p14="http://schemas.microsoft.com/office/powerpoint/2010/main" xmlns="" val="4667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5909310"/>
          </a:xfrm>
          <a:prstGeom prst="rect">
            <a:avLst/>
          </a:prstGeom>
          <a:noFill/>
        </p:spPr>
        <p:txBody>
          <a:bodyPr wrap="square" rtlCol="0">
            <a:spAutoFit/>
          </a:bodyPr>
          <a:lstStyle/>
          <a:p>
            <a:r>
              <a:rPr lang="fr-CA" dirty="0" smtClean="0"/>
              <a:t>Les plateformes: </a:t>
            </a:r>
            <a:r>
              <a:rPr lang="fr-CA" dirty="0" err="1" smtClean="0"/>
              <a:t>Zenlive</a:t>
            </a:r>
            <a:r>
              <a:rPr lang="fr-CA" dirty="0" smtClean="0"/>
              <a:t/>
            </a:r>
            <a:br>
              <a:rPr lang="fr-CA" dirty="0" smtClean="0"/>
            </a:br>
            <a:r>
              <a:rPr lang="fr-CA" dirty="0" smtClean="0"/>
              <a:t/>
            </a:r>
            <a:br>
              <a:rPr lang="fr-CA" dirty="0" smtClean="0"/>
            </a:br>
            <a:r>
              <a:rPr lang="fr-CA" dirty="0" smtClean="0"/>
              <a:t>Avantages:</a:t>
            </a:r>
          </a:p>
          <a:p>
            <a:endParaRPr lang="fr-CA" dirty="0"/>
          </a:p>
          <a:p>
            <a:pPr marL="285750" indent="-285750">
              <a:buFont typeface="Arial" pitchFamily="34" charset="0"/>
              <a:buChar char="•"/>
            </a:pPr>
            <a:r>
              <a:rPr lang="fr-CA" dirty="0" smtClean="0"/>
              <a:t>Essai gratuit et pleinement fonctionnel pour 14 jours.</a:t>
            </a:r>
            <a:br>
              <a:rPr lang="fr-CA" dirty="0" smtClean="0"/>
            </a:br>
            <a:endParaRPr lang="fr-CA" dirty="0" smtClean="0"/>
          </a:p>
          <a:p>
            <a:pPr marL="285750" indent="-285750">
              <a:buFont typeface="Arial" pitchFamily="34" charset="0"/>
              <a:buChar char="•"/>
            </a:pPr>
            <a:r>
              <a:rPr lang="fr-CA" dirty="0" smtClean="0"/>
              <a:t>Interface conviviale mais avec des réserves (voir diapositive suivante).</a:t>
            </a:r>
            <a:br>
              <a:rPr lang="fr-CA" dirty="0" smtClean="0"/>
            </a:br>
            <a:endParaRPr lang="fr-CA" dirty="0" smtClean="0"/>
          </a:p>
          <a:p>
            <a:pPr marL="285750" indent="-285750">
              <a:buFont typeface="Arial" pitchFamily="34" charset="0"/>
              <a:buChar char="•"/>
            </a:pPr>
            <a:r>
              <a:rPr lang="fr-CA" dirty="0" smtClean="0"/>
              <a:t>Qualité audio correcte.</a:t>
            </a:r>
            <a:br>
              <a:rPr lang="fr-CA" dirty="0" smtClean="0"/>
            </a:br>
            <a:endParaRPr lang="fr-CA" dirty="0" smtClean="0"/>
          </a:p>
          <a:p>
            <a:pPr marL="285750" indent="-285750">
              <a:buFont typeface="Arial" pitchFamily="34" charset="0"/>
              <a:buChar char="•"/>
            </a:pPr>
            <a:r>
              <a:rPr lang="fr-CA" dirty="0" smtClean="0"/>
              <a:t>Tarification raisonnable mais un peu compliquée (voir diapositive suivante).</a:t>
            </a:r>
            <a:br>
              <a:rPr lang="fr-CA" dirty="0" smtClean="0"/>
            </a:br>
            <a:endParaRPr lang="fr-CA" dirty="0" smtClean="0"/>
          </a:p>
          <a:p>
            <a:pPr marL="285750" indent="-285750">
              <a:buFont typeface="Arial" pitchFamily="34" charset="0"/>
              <a:buChar char="•"/>
            </a:pPr>
            <a:r>
              <a:rPr lang="fr-CA" dirty="0" smtClean="0"/>
              <a:t>Très bonne qualité vidéo.</a:t>
            </a:r>
            <a:br>
              <a:rPr lang="fr-CA" dirty="0" smtClean="0"/>
            </a:br>
            <a:endParaRPr lang="fr-CA" dirty="0" smtClean="0"/>
          </a:p>
          <a:p>
            <a:pPr marL="285750" indent="-285750">
              <a:buFont typeface="Arial" pitchFamily="34" charset="0"/>
              <a:buChar char="•"/>
            </a:pPr>
            <a:r>
              <a:rPr lang="fr-CA" dirty="0" smtClean="0"/>
              <a:t>Support technique en français et au Québec.</a:t>
            </a:r>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5610587"/>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10</a:t>
            </a:fld>
            <a:endParaRPr lang="fr-CA"/>
          </a:p>
        </p:txBody>
      </p:sp>
    </p:spTree>
    <p:extLst>
      <p:ext uri="{BB962C8B-B14F-4D97-AF65-F5344CB8AC3E}">
        <p14:creationId xmlns:p14="http://schemas.microsoft.com/office/powerpoint/2010/main" xmlns="" val="3766682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5632311"/>
          </a:xfrm>
          <a:prstGeom prst="rect">
            <a:avLst/>
          </a:prstGeom>
          <a:noFill/>
        </p:spPr>
        <p:txBody>
          <a:bodyPr wrap="square" rtlCol="0">
            <a:spAutoFit/>
          </a:bodyPr>
          <a:lstStyle/>
          <a:p>
            <a:r>
              <a:rPr lang="fr-CA" dirty="0" smtClean="0"/>
              <a:t>Les plateformes: </a:t>
            </a:r>
            <a:r>
              <a:rPr lang="fr-CA" dirty="0" err="1" smtClean="0"/>
              <a:t>Zenlive</a:t>
            </a:r>
            <a:r>
              <a:rPr lang="fr-CA" dirty="0" smtClean="0"/>
              <a:t/>
            </a:r>
            <a:br>
              <a:rPr lang="fr-CA" dirty="0" smtClean="0"/>
            </a:br>
            <a:r>
              <a:rPr lang="fr-CA" dirty="0" smtClean="0"/>
              <a:t/>
            </a:r>
            <a:br>
              <a:rPr lang="fr-CA" dirty="0" smtClean="0"/>
            </a:br>
            <a:r>
              <a:rPr lang="fr-CA" dirty="0" smtClean="0"/>
              <a:t>Désavantages:</a:t>
            </a:r>
          </a:p>
          <a:p>
            <a:endParaRPr lang="fr-CA" dirty="0"/>
          </a:p>
          <a:p>
            <a:pPr marL="285750" indent="-285750">
              <a:buFont typeface="Arial" pitchFamily="34" charset="0"/>
              <a:buChar char="•"/>
            </a:pPr>
            <a:r>
              <a:rPr lang="fr-CA" dirty="0" smtClean="0"/>
              <a:t>Pas de pont audio par téléphone pour l’instant.</a:t>
            </a:r>
            <a:br>
              <a:rPr lang="fr-CA" dirty="0" smtClean="0"/>
            </a:br>
            <a:endParaRPr lang="fr-CA" dirty="0" smtClean="0"/>
          </a:p>
          <a:p>
            <a:pPr marL="285750" indent="-285750">
              <a:buFont typeface="Arial" pitchFamily="34" charset="0"/>
              <a:buChar char="•"/>
            </a:pPr>
            <a:r>
              <a:rPr lang="fr-CA" dirty="0" smtClean="0"/>
              <a:t>Tarification compliquée, mais possibilité de faire des ententes personnalisées.</a:t>
            </a:r>
            <a:br>
              <a:rPr lang="fr-CA" dirty="0" smtClean="0"/>
            </a:br>
            <a:endParaRPr lang="fr-CA" dirty="0" smtClean="0"/>
          </a:p>
          <a:p>
            <a:pPr marL="285750" indent="-285750">
              <a:buFont typeface="Arial" pitchFamily="34" charset="0"/>
              <a:buChar char="•"/>
            </a:pPr>
            <a:r>
              <a:rPr lang="fr-CA" dirty="0" smtClean="0"/>
              <a:t>Petite équipe.</a:t>
            </a:r>
            <a:br>
              <a:rPr lang="fr-CA" dirty="0" smtClean="0"/>
            </a:br>
            <a:endParaRPr lang="fr-CA" dirty="0" smtClean="0"/>
          </a:p>
          <a:p>
            <a:pPr marL="285750" indent="-285750">
              <a:buFont typeface="Arial" pitchFamily="34" charset="0"/>
              <a:buChar char="•"/>
            </a:pPr>
            <a:r>
              <a:rPr lang="fr-CA" dirty="0" smtClean="0"/>
              <a:t>Audio quelquefois saccadée.</a:t>
            </a:r>
            <a:br>
              <a:rPr lang="fr-CA" dirty="0" smtClean="0"/>
            </a:br>
            <a:endParaRPr lang="fr-CA" dirty="0" smtClean="0"/>
          </a:p>
          <a:p>
            <a:pPr marL="285750" indent="-285750">
              <a:buFont typeface="Arial" pitchFamily="34" charset="0"/>
              <a:buChar char="•"/>
            </a:pPr>
            <a:r>
              <a:rPr lang="fr-CA" dirty="0" smtClean="0"/>
              <a:t>8 caméras Web en simultané.</a:t>
            </a:r>
          </a:p>
          <a:p>
            <a:pPr marL="285750" indent="-285750">
              <a:buFont typeface="Arial" pitchFamily="34" charset="0"/>
              <a:buChar char="•"/>
            </a:pPr>
            <a:endParaRPr lang="fr-CA" dirty="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5550810"/>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11</a:t>
            </a:fld>
            <a:endParaRPr lang="fr-CA"/>
          </a:p>
        </p:txBody>
      </p:sp>
    </p:spTree>
    <p:extLst>
      <p:ext uri="{BB962C8B-B14F-4D97-AF65-F5344CB8AC3E}">
        <p14:creationId xmlns:p14="http://schemas.microsoft.com/office/powerpoint/2010/main" xmlns="" val="880430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79512" y="116632"/>
            <a:ext cx="8856984" cy="2554545"/>
          </a:xfrm>
          <a:prstGeom prst="rect">
            <a:avLst/>
          </a:prstGeom>
          <a:noFill/>
        </p:spPr>
        <p:txBody>
          <a:bodyPr wrap="square" rtlCol="0">
            <a:spAutoFit/>
          </a:bodyPr>
          <a:lstStyle/>
          <a:p>
            <a:pPr algn="ctr"/>
            <a:r>
              <a:rPr lang="fr-CA" sz="2400" b="1" dirty="0" smtClean="0">
                <a:solidFill>
                  <a:prstClr val="black"/>
                </a:solidFill>
              </a:rPr>
              <a:t>Les plateformes:</a:t>
            </a:r>
            <a:br>
              <a:rPr lang="fr-CA" sz="2400" b="1" dirty="0" smtClean="0">
                <a:solidFill>
                  <a:prstClr val="black"/>
                </a:solidFill>
              </a:rPr>
            </a:br>
            <a:r>
              <a:rPr lang="fr-CA" sz="2800" b="1" dirty="0" smtClean="0">
                <a:solidFill>
                  <a:prstClr val="black"/>
                </a:solidFill>
              </a:rPr>
              <a:t>VIA de </a:t>
            </a:r>
            <a:r>
              <a:rPr lang="fr-CA" sz="2800" b="1" dirty="0" err="1" smtClean="0">
                <a:solidFill>
                  <a:prstClr val="black"/>
                </a:solidFill>
              </a:rPr>
              <a:t>SviEsolutions</a:t>
            </a:r>
            <a:endParaRPr lang="fr-CA" sz="2800" b="1" dirty="0" smtClean="0">
              <a:solidFill>
                <a:prstClr val="black"/>
              </a:solidFill>
            </a:endParaRPr>
          </a:p>
          <a:p>
            <a:pPr algn="ctr"/>
            <a:r>
              <a:rPr lang="fr-CA" sz="2400" b="1" dirty="0" smtClean="0">
                <a:solidFill>
                  <a:prstClr val="black"/>
                </a:solidFill>
              </a:rPr>
              <a:t>( </a:t>
            </a:r>
            <a:r>
              <a:rPr lang="fr-CA" sz="2400" b="1" dirty="0" smtClean="0">
                <a:solidFill>
                  <a:prstClr val="black"/>
                </a:solidFill>
                <a:hlinkClick r:id="rId3"/>
              </a:rPr>
              <a:t>http</a:t>
            </a:r>
            <a:r>
              <a:rPr lang="fr-CA" sz="2400" b="1" dirty="0">
                <a:solidFill>
                  <a:prstClr val="black"/>
                </a:solidFill>
                <a:hlinkClick r:id="rId3"/>
              </a:rPr>
              <a:t>://</a:t>
            </a:r>
            <a:r>
              <a:rPr lang="fr-CA" sz="2400" b="1" dirty="0" smtClean="0">
                <a:solidFill>
                  <a:prstClr val="black"/>
                </a:solidFill>
                <a:hlinkClick r:id="rId3"/>
              </a:rPr>
              <a:t>www.sviesolutions.com</a:t>
            </a:r>
            <a:r>
              <a:rPr lang="fr-CA" sz="2400" b="1" dirty="0" smtClean="0">
                <a:solidFill>
                  <a:prstClr val="black"/>
                </a:solidFill>
              </a:rPr>
              <a:t> )</a:t>
            </a:r>
          </a:p>
          <a:p>
            <a:endParaRPr lang="fr-CA" sz="2400" b="1" dirty="0" smtClean="0">
              <a:solidFill>
                <a:prstClr val="black"/>
              </a:solidFill>
            </a:endParaRPr>
          </a:p>
          <a:p>
            <a:endParaRPr lang="fr-CA" sz="2400" b="1" dirty="0" smtClean="0">
              <a:solidFill>
                <a:prstClr val="black"/>
              </a:solidFill>
            </a:endParaRPr>
          </a:p>
          <a:p>
            <a:r>
              <a:rPr lang="fr-CA" dirty="0" smtClean="0">
                <a:solidFill>
                  <a:prstClr val="black"/>
                </a:solidFill>
              </a:rPr>
              <a:t/>
            </a:r>
            <a:br>
              <a:rPr lang="fr-CA" dirty="0" smtClean="0">
                <a:solidFill>
                  <a:prstClr val="black"/>
                </a:solidFill>
              </a:rPr>
            </a:br>
            <a:endParaRPr lang="fr-CA" dirty="0" smtClean="0">
              <a:solidFill>
                <a:prstClr val="black"/>
              </a:solidFill>
            </a:endParaRPr>
          </a:p>
        </p:txBody>
      </p:sp>
      <p:pic>
        <p:nvPicPr>
          <p:cNvPr id="3" name="Imag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53158" y="1329803"/>
            <a:ext cx="5309691" cy="5528197"/>
          </a:xfrm>
          <a:prstGeom prst="rect">
            <a:avLst/>
          </a:prstGeom>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12</a:t>
            </a:fld>
            <a:endParaRPr lang="fr-CA"/>
          </a:p>
        </p:txBody>
      </p:sp>
    </p:spTree>
    <p:extLst>
      <p:ext uri="{BB962C8B-B14F-4D97-AF65-F5344CB8AC3E}">
        <p14:creationId xmlns:p14="http://schemas.microsoft.com/office/powerpoint/2010/main" xmlns="" val="3349157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13</a:t>
            </a:fld>
            <a:endParaRPr lang="fr-CA"/>
          </a:p>
        </p:txBody>
      </p:sp>
    </p:spTree>
    <p:extLst>
      <p:ext uri="{BB962C8B-B14F-4D97-AF65-F5344CB8AC3E}">
        <p14:creationId xmlns:p14="http://schemas.microsoft.com/office/powerpoint/2010/main" xmlns="" val="912520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6186309"/>
          </a:xfrm>
          <a:prstGeom prst="rect">
            <a:avLst/>
          </a:prstGeom>
          <a:noFill/>
        </p:spPr>
        <p:txBody>
          <a:bodyPr wrap="square" rtlCol="0">
            <a:spAutoFit/>
          </a:bodyPr>
          <a:lstStyle/>
          <a:p>
            <a:r>
              <a:rPr lang="fr-CA" dirty="0" smtClean="0"/>
              <a:t>Les plateformes: VIA</a:t>
            </a:r>
            <a:br>
              <a:rPr lang="fr-CA" dirty="0" smtClean="0"/>
            </a:br>
            <a:r>
              <a:rPr lang="fr-CA" dirty="0" smtClean="0"/>
              <a:t/>
            </a:r>
            <a:br>
              <a:rPr lang="fr-CA" dirty="0" smtClean="0"/>
            </a:br>
            <a:r>
              <a:rPr lang="fr-CA" dirty="0" smtClean="0"/>
              <a:t>Avantages:</a:t>
            </a:r>
          </a:p>
          <a:p>
            <a:endParaRPr lang="fr-CA" dirty="0"/>
          </a:p>
          <a:p>
            <a:pPr marL="285750" indent="-285750">
              <a:buFont typeface="Arial" pitchFamily="34" charset="0"/>
              <a:buChar char="•"/>
            </a:pPr>
            <a:r>
              <a:rPr lang="fr-CA" dirty="0" smtClean="0"/>
              <a:t>Essai gratuit et pleinement fonctionnel.</a:t>
            </a:r>
          </a:p>
          <a:p>
            <a:pPr marL="285750" indent="-285750">
              <a:buFont typeface="Arial" pitchFamily="34" charset="0"/>
              <a:buChar char="•"/>
            </a:pPr>
            <a:r>
              <a:rPr lang="fr-CA" dirty="0" smtClean="0"/>
              <a:t>Interface conviviale mais avec des réserves (voir diapositive suivante).</a:t>
            </a:r>
          </a:p>
          <a:p>
            <a:pPr marL="285750" indent="-285750">
              <a:buFont typeface="Arial" pitchFamily="34" charset="0"/>
              <a:buChar char="•"/>
            </a:pPr>
            <a:r>
              <a:rPr lang="fr-CA" dirty="0" smtClean="0"/>
              <a:t>Qualité audio bonne mais avec des réserves (voir diapositive suivante).</a:t>
            </a:r>
          </a:p>
          <a:p>
            <a:pPr marL="285750" indent="-285750">
              <a:buFont typeface="Arial" pitchFamily="34" charset="0"/>
              <a:buChar char="•"/>
            </a:pPr>
            <a:r>
              <a:rPr lang="fr-CA" dirty="0" smtClean="0"/>
              <a:t>Tarification très, très raisonnable.</a:t>
            </a:r>
          </a:p>
          <a:p>
            <a:pPr marL="285750" indent="-285750">
              <a:buFont typeface="Arial" pitchFamily="34" charset="0"/>
              <a:buChar char="•"/>
            </a:pPr>
            <a:r>
              <a:rPr lang="fr-CA" dirty="0"/>
              <a:t>B</a:t>
            </a:r>
            <a:r>
              <a:rPr lang="fr-CA" dirty="0" smtClean="0"/>
              <a:t>onne qualité vidéo.</a:t>
            </a:r>
          </a:p>
          <a:p>
            <a:pPr marL="285750" indent="-285750">
              <a:buFont typeface="Arial" pitchFamily="34" charset="0"/>
              <a:buChar char="•"/>
            </a:pPr>
            <a:r>
              <a:rPr lang="fr-CA" dirty="0" smtClean="0"/>
              <a:t>Support technique très performant et immédiat en français et au Québec.</a:t>
            </a:r>
          </a:p>
          <a:p>
            <a:pPr marL="285750" indent="-285750">
              <a:buFont typeface="Arial" pitchFamily="34" charset="0"/>
              <a:buChar char="•"/>
            </a:pPr>
            <a:r>
              <a:rPr lang="fr-CA" dirty="0" smtClean="0"/>
              <a:t>Possibilité d’avoir un nombre illimité de caméras Web en simultané. La tarification est très avantageuse pour avoir plusieurs caméras en simultané.</a:t>
            </a:r>
          </a:p>
          <a:p>
            <a:pPr marL="285750" indent="-285750">
              <a:buFont typeface="Arial" pitchFamily="34" charset="0"/>
              <a:buChar char="•"/>
            </a:pPr>
            <a:r>
              <a:rPr lang="fr-CA" dirty="0" smtClean="0"/>
              <a:t>Possibilité d’avoir un pont audio par téléphone.</a:t>
            </a:r>
          </a:p>
          <a:p>
            <a:pPr marL="285750" indent="-285750">
              <a:buFont typeface="Arial" pitchFamily="34" charset="0"/>
              <a:buChar char="•"/>
            </a:pPr>
            <a:r>
              <a:rPr lang="fr-CA" dirty="0" smtClean="0"/>
              <a:t>Plusieurs clients importants.</a:t>
            </a:r>
          </a:p>
          <a:p>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589240"/>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14</a:t>
            </a:fld>
            <a:endParaRPr lang="fr-CA"/>
          </a:p>
        </p:txBody>
      </p:sp>
    </p:spTree>
    <p:extLst>
      <p:ext uri="{BB962C8B-B14F-4D97-AF65-F5344CB8AC3E}">
        <p14:creationId xmlns:p14="http://schemas.microsoft.com/office/powerpoint/2010/main" xmlns="" val="142456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3970318"/>
          </a:xfrm>
          <a:prstGeom prst="rect">
            <a:avLst/>
          </a:prstGeom>
          <a:noFill/>
        </p:spPr>
        <p:txBody>
          <a:bodyPr wrap="square" rtlCol="0">
            <a:spAutoFit/>
          </a:bodyPr>
          <a:lstStyle/>
          <a:p>
            <a:r>
              <a:rPr lang="fr-CA" dirty="0" smtClean="0"/>
              <a:t>Les plateformes: VIA</a:t>
            </a:r>
            <a:br>
              <a:rPr lang="fr-CA" dirty="0" smtClean="0"/>
            </a:br>
            <a:r>
              <a:rPr lang="fr-CA" dirty="0" smtClean="0"/>
              <a:t/>
            </a:r>
            <a:br>
              <a:rPr lang="fr-CA" dirty="0" smtClean="0"/>
            </a:br>
            <a:r>
              <a:rPr lang="fr-CA" dirty="0" smtClean="0"/>
              <a:t>Désavantages:</a:t>
            </a:r>
          </a:p>
          <a:p>
            <a:endParaRPr lang="fr-CA" dirty="0"/>
          </a:p>
          <a:p>
            <a:pPr marL="285750" indent="-285750">
              <a:buFont typeface="Arial" pitchFamily="34" charset="0"/>
              <a:buChar char="•"/>
            </a:pPr>
            <a:r>
              <a:rPr lang="fr-CA" dirty="0" smtClean="0"/>
              <a:t>Interface un peu chargée et complexe, nécessite une prise en main.</a:t>
            </a:r>
            <a:br>
              <a:rPr lang="fr-CA" dirty="0" smtClean="0"/>
            </a:br>
            <a:endParaRPr lang="fr-CA" dirty="0" smtClean="0"/>
          </a:p>
          <a:p>
            <a:pPr marL="285750" indent="-285750">
              <a:buFont typeface="Arial" pitchFamily="34" charset="0"/>
              <a:buChar char="•"/>
            </a:pPr>
            <a:r>
              <a:rPr lang="fr-CA" dirty="0" smtClean="0"/>
              <a:t>Audio quelquefois saccadée.</a:t>
            </a:r>
            <a:br>
              <a:rPr lang="fr-CA" dirty="0" smtClean="0"/>
            </a:br>
            <a:endParaRPr lang="fr-CA" dirty="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589240"/>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15</a:t>
            </a:fld>
            <a:endParaRPr lang="fr-CA"/>
          </a:p>
        </p:txBody>
      </p:sp>
    </p:spTree>
    <p:extLst>
      <p:ext uri="{BB962C8B-B14F-4D97-AF65-F5344CB8AC3E}">
        <p14:creationId xmlns:p14="http://schemas.microsoft.com/office/powerpoint/2010/main" xmlns="" val="3467608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79512" y="116632"/>
            <a:ext cx="8856984" cy="2492990"/>
          </a:xfrm>
          <a:prstGeom prst="rect">
            <a:avLst/>
          </a:prstGeom>
          <a:noFill/>
        </p:spPr>
        <p:txBody>
          <a:bodyPr wrap="square" rtlCol="0">
            <a:spAutoFit/>
          </a:bodyPr>
          <a:lstStyle/>
          <a:p>
            <a:pPr algn="ctr"/>
            <a:r>
              <a:rPr lang="fr-CA" sz="2400" b="1" dirty="0" smtClean="0">
                <a:solidFill>
                  <a:prstClr val="black"/>
                </a:solidFill>
              </a:rPr>
              <a:t>Les plateformes:</a:t>
            </a:r>
            <a:br>
              <a:rPr lang="fr-CA" sz="2400" b="1" dirty="0" smtClean="0">
                <a:solidFill>
                  <a:prstClr val="black"/>
                </a:solidFill>
              </a:rPr>
            </a:br>
            <a:r>
              <a:rPr lang="fr-CA" sz="2400" b="1" dirty="0" smtClean="0">
                <a:solidFill>
                  <a:prstClr val="black"/>
                </a:solidFill>
              </a:rPr>
              <a:t>ADOBE CONNECT</a:t>
            </a:r>
          </a:p>
          <a:p>
            <a:pPr algn="ctr"/>
            <a:r>
              <a:rPr lang="fr-CA" sz="2400" b="1" dirty="0" smtClean="0">
                <a:solidFill>
                  <a:prstClr val="black"/>
                </a:solidFill>
              </a:rPr>
              <a:t>( </a:t>
            </a:r>
            <a:r>
              <a:rPr lang="fr-CA" sz="2400" b="1" dirty="0" smtClean="0">
                <a:solidFill>
                  <a:prstClr val="black"/>
                </a:solidFill>
                <a:hlinkClick r:id="rId3"/>
              </a:rPr>
              <a:t>http</a:t>
            </a:r>
            <a:r>
              <a:rPr lang="fr-CA" sz="2400" b="1" dirty="0">
                <a:solidFill>
                  <a:prstClr val="black"/>
                </a:solidFill>
                <a:hlinkClick r:id="rId3"/>
              </a:rPr>
              <a:t>://</a:t>
            </a:r>
            <a:r>
              <a:rPr lang="fr-CA" sz="2400" b="1" dirty="0" smtClean="0">
                <a:solidFill>
                  <a:prstClr val="black"/>
                </a:solidFill>
                <a:hlinkClick r:id="rId3"/>
              </a:rPr>
              <a:t>www.adobe.com/ca_fr/products/adobeconnect.html</a:t>
            </a:r>
            <a:r>
              <a:rPr lang="fr-CA" sz="2400" b="1" dirty="0" smtClean="0">
                <a:solidFill>
                  <a:prstClr val="black"/>
                </a:solidFill>
              </a:rPr>
              <a:t> )</a:t>
            </a:r>
          </a:p>
          <a:p>
            <a:endParaRPr lang="fr-CA" sz="2400" b="1" dirty="0" smtClean="0">
              <a:solidFill>
                <a:prstClr val="black"/>
              </a:solidFill>
            </a:endParaRPr>
          </a:p>
          <a:p>
            <a:endParaRPr lang="fr-CA" sz="2400" b="1" dirty="0" smtClean="0">
              <a:solidFill>
                <a:prstClr val="black"/>
              </a:solidFill>
            </a:endParaRPr>
          </a:p>
          <a:p>
            <a:r>
              <a:rPr lang="fr-CA" dirty="0" smtClean="0">
                <a:solidFill>
                  <a:prstClr val="black"/>
                </a:solidFill>
              </a:rPr>
              <a:t/>
            </a:r>
            <a:br>
              <a:rPr lang="fr-CA" dirty="0" smtClean="0">
                <a:solidFill>
                  <a:prstClr val="black"/>
                </a:solidFill>
              </a:rPr>
            </a:br>
            <a:endParaRPr lang="fr-CA" dirty="0" smtClean="0">
              <a:solidFill>
                <a:prstClr val="black"/>
              </a:solidFill>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9632" y="1246675"/>
            <a:ext cx="6264696" cy="5646772"/>
          </a:xfrm>
          <a:prstGeom prst="rect">
            <a:avLst/>
          </a:prstGeom>
        </p:spPr>
      </p:pic>
      <p:sp>
        <p:nvSpPr>
          <p:cNvPr id="3" name="Espace réservé du numéro de diapositive 2"/>
          <p:cNvSpPr>
            <a:spLocks noGrp="1"/>
          </p:cNvSpPr>
          <p:nvPr>
            <p:ph type="sldNum" sz="quarter" idx="12"/>
          </p:nvPr>
        </p:nvSpPr>
        <p:spPr/>
        <p:txBody>
          <a:bodyPr/>
          <a:lstStyle/>
          <a:p>
            <a:fld id="{9B90DB9B-303A-47C9-9C0C-6E3C5324E891}" type="slidenum">
              <a:rPr lang="fr-CA" smtClean="0"/>
              <a:pPr/>
              <a:t>16</a:t>
            </a:fld>
            <a:endParaRPr lang="fr-CA"/>
          </a:p>
        </p:txBody>
      </p:sp>
    </p:spTree>
    <p:extLst>
      <p:ext uri="{BB962C8B-B14F-4D97-AF65-F5344CB8AC3E}">
        <p14:creationId xmlns:p14="http://schemas.microsoft.com/office/powerpoint/2010/main" xmlns="" val="450499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957392"/>
          </a:xfrm>
          <a:prstGeom prst="rect">
            <a:avLst/>
          </a:prstGeom>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17</a:t>
            </a:fld>
            <a:endParaRPr lang="fr-CA"/>
          </a:p>
        </p:txBody>
      </p:sp>
    </p:spTree>
    <p:extLst>
      <p:ext uri="{BB962C8B-B14F-4D97-AF65-F5344CB8AC3E}">
        <p14:creationId xmlns:p14="http://schemas.microsoft.com/office/powerpoint/2010/main" xmlns="" val="2322373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0"/>
            <a:ext cx="7848872" cy="6858000"/>
          </a:xfrm>
          <a:prstGeom prst="rect">
            <a:avLst/>
          </a:prstGeom>
        </p:spPr>
      </p:pic>
      <p:sp>
        <p:nvSpPr>
          <p:cNvPr id="3" name="Espace réservé du numéro de diapositive 2"/>
          <p:cNvSpPr>
            <a:spLocks noGrp="1"/>
          </p:cNvSpPr>
          <p:nvPr>
            <p:ph type="sldNum" sz="quarter" idx="12"/>
          </p:nvPr>
        </p:nvSpPr>
        <p:spPr/>
        <p:txBody>
          <a:bodyPr/>
          <a:lstStyle/>
          <a:p>
            <a:fld id="{9B90DB9B-303A-47C9-9C0C-6E3C5324E891}" type="slidenum">
              <a:rPr lang="fr-CA" smtClean="0"/>
              <a:pPr/>
              <a:t>18</a:t>
            </a:fld>
            <a:endParaRPr lang="fr-CA"/>
          </a:p>
        </p:txBody>
      </p:sp>
    </p:spTree>
    <p:extLst>
      <p:ext uri="{BB962C8B-B14F-4D97-AF65-F5344CB8AC3E}">
        <p14:creationId xmlns:p14="http://schemas.microsoft.com/office/powerpoint/2010/main" xmlns="" val="1366267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6463308"/>
          </a:xfrm>
          <a:prstGeom prst="rect">
            <a:avLst/>
          </a:prstGeom>
          <a:noFill/>
        </p:spPr>
        <p:txBody>
          <a:bodyPr wrap="square" rtlCol="0">
            <a:spAutoFit/>
          </a:bodyPr>
          <a:lstStyle/>
          <a:p>
            <a:r>
              <a:rPr lang="fr-CA" dirty="0" smtClean="0"/>
              <a:t>Les plateformes: Adobe </a:t>
            </a:r>
            <a:r>
              <a:rPr lang="fr-CA" dirty="0" err="1" smtClean="0"/>
              <a:t>Connect</a:t>
            </a:r>
            <a:r>
              <a:rPr lang="fr-CA" dirty="0" smtClean="0"/>
              <a:t/>
            </a:r>
            <a:br>
              <a:rPr lang="fr-CA" dirty="0" smtClean="0"/>
            </a:br>
            <a:r>
              <a:rPr lang="fr-CA" dirty="0" smtClean="0"/>
              <a:t/>
            </a:r>
            <a:br>
              <a:rPr lang="fr-CA" dirty="0" smtClean="0"/>
            </a:br>
            <a:r>
              <a:rPr lang="fr-CA" dirty="0" smtClean="0"/>
              <a:t>Avantages:</a:t>
            </a:r>
          </a:p>
          <a:p>
            <a:endParaRPr lang="fr-CA" dirty="0"/>
          </a:p>
          <a:p>
            <a:pPr marL="285750" indent="-285750">
              <a:buFont typeface="Arial" pitchFamily="34" charset="0"/>
              <a:buChar char="•"/>
            </a:pPr>
            <a:r>
              <a:rPr lang="fr-CA" dirty="0" smtClean="0"/>
              <a:t>Interface excessivement conviviale, très épurée.</a:t>
            </a:r>
            <a:br>
              <a:rPr lang="fr-CA" dirty="0" smtClean="0"/>
            </a:br>
            <a:endParaRPr lang="fr-CA" dirty="0" smtClean="0"/>
          </a:p>
          <a:p>
            <a:pPr marL="285750" indent="-285750">
              <a:buFont typeface="Arial" pitchFamily="34" charset="0"/>
              <a:buChar char="•"/>
            </a:pPr>
            <a:r>
              <a:rPr lang="fr-CA" dirty="0" smtClean="0"/>
              <a:t>Version d’essai disponible.</a:t>
            </a:r>
            <a:br>
              <a:rPr lang="fr-CA" dirty="0" smtClean="0"/>
            </a:br>
            <a:endParaRPr lang="fr-CA" dirty="0" smtClean="0"/>
          </a:p>
          <a:p>
            <a:pPr marL="285750" indent="-285750">
              <a:buFont typeface="Arial" pitchFamily="34" charset="0"/>
              <a:buChar char="•"/>
            </a:pPr>
            <a:r>
              <a:rPr lang="fr-CA" dirty="0" smtClean="0"/>
              <a:t>Très bonne qualité audio, la meilleure de l’ensemble des plateformes.</a:t>
            </a:r>
            <a:br>
              <a:rPr lang="fr-CA" dirty="0" smtClean="0"/>
            </a:br>
            <a:endParaRPr lang="fr-CA" dirty="0" smtClean="0"/>
          </a:p>
          <a:p>
            <a:pPr marL="285750" indent="-285750">
              <a:buFont typeface="Arial" pitchFamily="34" charset="0"/>
              <a:buChar char="•"/>
            </a:pPr>
            <a:r>
              <a:rPr lang="fr-CA" dirty="0" smtClean="0"/>
              <a:t>Très bonne qualité vidéo.</a:t>
            </a:r>
            <a:br>
              <a:rPr lang="fr-CA" dirty="0" smtClean="0"/>
            </a:br>
            <a:endParaRPr lang="fr-CA" dirty="0" smtClean="0"/>
          </a:p>
          <a:p>
            <a:pPr marL="285750" indent="-285750">
              <a:buFont typeface="Arial" pitchFamily="34" charset="0"/>
              <a:buChar char="•"/>
            </a:pPr>
            <a:r>
              <a:rPr lang="fr-CA" dirty="0" smtClean="0"/>
              <a:t>Possibilité d’avoir un pont audio par téléphone.</a:t>
            </a:r>
            <a:br>
              <a:rPr lang="fr-CA" dirty="0" smtClean="0"/>
            </a:br>
            <a:endParaRPr lang="fr-CA" dirty="0" smtClean="0"/>
          </a:p>
          <a:p>
            <a:pPr marL="285750" indent="-285750">
              <a:buFont typeface="Arial" pitchFamily="34" charset="0"/>
              <a:buChar char="•"/>
            </a:pPr>
            <a:r>
              <a:rPr lang="fr-CA" dirty="0" smtClean="0"/>
              <a:t>Plusieurs clients importants.</a:t>
            </a:r>
          </a:p>
          <a:p>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5667431"/>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19</a:t>
            </a:fld>
            <a:endParaRPr lang="fr-CA"/>
          </a:p>
        </p:txBody>
      </p:sp>
    </p:spTree>
    <p:extLst>
      <p:ext uri="{BB962C8B-B14F-4D97-AF65-F5344CB8AC3E}">
        <p14:creationId xmlns:p14="http://schemas.microsoft.com/office/powerpoint/2010/main" xmlns="" val="3228990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5600102"/>
            <a:ext cx="2232248" cy="974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 name="ZoneTexte 6"/>
          <p:cNvSpPr txBox="1"/>
          <p:nvPr/>
        </p:nvSpPr>
        <p:spPr>
          <a:xfrm>
            <a:off x="179512" y="116632"/>
            <a:ext cx="8856984" cy="5970865"/>
          </a:xfrm>
          <a:prstGeom prst="rect">
            <a:avLst/>
          </a:prstGeom>
          <a:noFill/>
        </p:spPr>
        <p:txBody>
          <a:bodyPr wrap="square" rtlCol="0">
            <a:spAutoFit/>
          </a:bodyPr>
          <a:lstStyle/>
          <a:p>
            <a:r>
              <a:rPr lang="fr-CA" sz="3200" dirty="0" smtClean="0"/>
              <a:t>Objectifs de l’atelier:</a:t>
            </a:r>
          </a:p>
          <a:p>
            <a:endParaRPr lang="fr-CA" dirty="0"/>
          </a:p>
          <a:p>
            <a:pPr marL="285750" indent="-285750">
              <a:buFont typeface="Arial" pitchFamily="34" charset="0"/>
              <a:buChar char="•"/>
            </a:pPr>
            <a:r>
              <a:rPr lang="fr-CA" sz="2000" dirty="0" smtClean="0"/>
              <a:t>Conseils pratiques et technologiques pour réussir vos visioconférences.</a:t>
            </a:r>
            <a:br>
              <a:rPr lang="fr-CA" sz="2000" dirty="0" smtClean="0"/>
            </a:br>
            <a:endParaRPr lang="fr-CA" sz="2000" dirty="0" smtClean="0"/>
          </a:p>
          <a:p>
            <a:pPr marL="285750" indent="-285750">
              <a:buFont typeface="Arial" pitchFamily="34" charset="0"/>
              <a:buChar char="•"/>
            </a:pPr>
            <a:r>
              <a:rPr lang="fr-CA" sz="2000" dirty="0" smtClean="0"/>
              <a:t>Comparer quelques plateformes de vidéoconférence sur le Web aux niveaux techniques, pédagogiques et administratifs.</a:t>
            </a:r>
            <a:br>
              <a:rPr lang="fr-CA" sz="2000" dirty="0" smtClean="0"/>
            </a:br>
            <a:endParaRPr lang="fr-CA" sz="2000" dirty="0" smtClean="0"/>
          </a:p>
          <a:p>
            <a:pPr marL="285750" indent="-285750">
              <a:buFont typeface="Arial" pitchFamily="34" charset="0"/>
              <a:buChar char="•"/>
            </a:pPr>
            <a:r>
              <a:rPr lang="fr-CA" sz="2000" dirty="0" smtClean="0"/>
              <a:t>Décrire les outils technologiques nécessaires pour utiliser ces plateformes.</a:t>
            </a:r>
          </a:p>
          <a:p>
            <a:pPr marL="285750" indent="-285750">
              <a:buFont typeface="Arial" pitchFamily="34" charset="0"/>
              <a:buChar char="•"/>
            </a:pPr>
            <a:endParaRPr lang="fr-CA" sz="2000" dirty="0" smtClean="0"/>
          </a:p>
          <a:p>
            <a:pPr marL="285750" indent="-285750">
              <a:buFont typeface="Arial" pitchFamily="34" charset="0"/>
              <a:buChar char="•"/>
            </a:pPr>
            <a:r>
              <a:rPr lang="fr-CA" sz="2000" dirty="0" smtClean="0"/>
              <a:t>Présenter les outils pédagogiques disponibles dans ces plateformes.</a:t>
            </a:r>
            <a:br>
              <a:rPr lang="fr-CA" sz="2000" dirty="0" smtClean="0"/>
            </a:br>
            <a:endParaRPr lang="fr-CA" sz="2000" dirty="0" smtClean="0"/>
          </a:p>
          <a:p>
            <a:pPr marL="285750" indent="-285750">
              <a:buFont typeface="Arial" pitchFamily="34" charset="0"/>
              <a:buChar char="•"/>
            </a:pPr>
            <a:r>
              <a:rPr lang="fr-CA" sz="2000" dirty="0" smtClean="0"/>
              <a:t>Résumer les avantages et désavantages des plateformes.</a:t>
            </a:r>
            <a:br>
              <a:rPr lang="fr-CA" sz="2000" dirty="0" smtClean="0"/>
            </a:br>
            <a:endParaRPr lang="fr-CA" sz="2000" dirty="0" smtClean="0"/>
          </a:p>
          <a:p>
            <a:pPr marL="285750" indent="-285750">
              <a:buFont typeface="Arial" pitchFamily="34" charset="0"/>
              <a:buChar char="•"/>
            </a:pPr>
            <a:r>
              <a:rPr lang="fr-CA" sz="2000" dirty="0" smtClean="0"/>
              <a:t>Partager l’expérience pratique du CDÉACF dans l’utilisation des différentes plateformes.</a:t>
            </a:r>
          </a:p>
          <a:p>
            <a:endParaRPr lang="fr-CA" dirty="0"/>
          </a:p>
          <a:p>
            <a:endParaRPr lang="fr-CA" dirty="0" smtClean="0"/>
          </a:p>
          <a:p>
            <a:endParaRPr lang="fr-CA" dirty="0"/>
          </a:p>
          <a:p>
            <a:endParaRPr lang="fr-CA" dirty="0"/>
          </a:p>
        </p:txBody>
      </p:sp>
      <p:sp>
        <p:nvSpPr>
          <p:cNvPr id="4" name="Espace réservé du numéro de diapositive 3"/>
          <p:cNvSpPr>
            <a:spLocks noGrp="1"/>
          </p:cNvSpPr>
          <p:nvPr>
            <p:ph type="sldNum" sz="quarter" idx="12"/>
          </p:nvPr>
        </p:nvSpPr>
        <p:spPr/>
        <p:txBody>
          <a:bodyPr/>
          <a:lstStyle/>
          <a:p>
            <a:fld id="{9B90DB9B-303A-47C9-9C0C-6E3C5324E891}" type="slidenum">
              <a:rPr lang="fr-CA" smtClean="0"/>
              <a:pPr/>
              <a:t>2</a:t>
            </a:fld>
            <a:endParaRPr lang="fr-CA"/>
          </a:p>
        </p:txBody>
      </p:sp>
    </p:spTree>
    <p:extLst>
      <p:ext uri="{BB962C8B-B14F-4D97-AF65-F5344CB8AC3E}">
        <p14:creationId xmlns:p14="http://schemas.microsoft.com/office/powerpoint/2010/main" xmlns="" val="399106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4801314"/>
          </a:xfrm>
          <a:prstGeom prst="rect">
            <a:avLst/>
          </a:prstGeom>
          <a:noFill/>
        </p:spPr>
        <p:txBody>
          <a:bodyPr wrap="square" rtlCol="0">
            <a:spAutoFit/>
          </a:bodyPr>
          <a:lstStyle/>
          <a:p>
            <a:r>
              <a:rPr lang="fr-CA" dirty="0" smtClean="0"/>
              <a:t>Les plateformes: Adobe </a:t>
            </a:r>
            <a:r>
              <a:rPr lang="fr-CA" dirty="0" err="1" smtClean="0"/>
              <a:t>Connect</a:t>
            </a:r>
            <a:r>
              <a:rPr lang="fr-CA" dirty="0" smtClean="0"/>
              <a:t/>
            </a:r>
            <a:br>
              <a:rPr lang="fr-CA" dirty="0" smtClean="0"/>
            </a:br>
            <a:r>
              <a:rPr lang="fr-CA" dirty="0" smtClean="0"/>
              <a:t/>
            </a:r>
            <a:br>
              <a:rPr lang="fr-CA" dirty="0" smtClean="0"/>
            </a:br>
            <a:r>
              <a:rPr lang="fr-CA" dirty="0" smtClean="0"/>
              <a:t>Désavantages:</a:t>
            </a:r>
          </a:p>
          <a:p>
            <a:endParaRPr lang="fr-CA" dirty="0"/>
          </a:p>
          <a:p>
            <a:pPr marL="285750" indent="-285750">
              <a:buFont typeface="Arial" pitchFamily="34" charset="0"/>
              <a:buChar char="•"/>
            </a:pPr>
            <a:r>
              <a:rPr lang="fr-CA" dirty="0" smtClean="0"/>
              <a:t>Tarification très élevée à première vue, possibilité d’avoir une salle privée à un coût abordable.</a:t>
            </a:r>
            <a:br>
              <a:rPr lang="fr-CA" dirty="0" smtClean="0"/>
            </a:br>
            <a:endParaRPr lang="fr-CA" dirty="0" smtClean="0"/>
          </a:p>
          <a:p>
            <a:pPr marL="285750" indent="-285750">
              <a:buFont typeface="Arial" pitchFamily="34" charset="0"/>
              <a:buChar char="•"/>
            </a:pPr>
            <a:r>
              <a:rPr lang="fr-CA" dirty="0" smtClean="0"/>
              <a:t>Limite de caméras Web en simultané.</a:t>
            </a:r>
            <a:br>
              <a:rPr lang="fr-CA" dirty="0" smtClean="0"/>
            </a:br>
            <a:endParaRPr lang="fr-CA" dirty="0" smtClean="0"/>
          </a:p>
          <a:p>
            <a:pPr marL="285750" indent="-285750">
              <a:buFont typeface="Arial" pitchFamily="34" charset="0"/>
              <a:buChar char="•"/>
            </a:pPr>
            <a:r>
              <a:rPr lang="fr-CA" dirty="0" smtClean="0"/>
              <a:t>Difficile d’avoir de l’information, plusieurs tentatives pour les rejoindre.</a:t>
            </a:r>
            <a:br>
              <a:rPr lang="fr-CA" dirty="0" smtClean="0"/>
            </a:br>
            <a:endParaRPr lang="fr-CA" dirty="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661248"/>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20</a:t>
            </a:fld>
            <a:endParaRPr lang="fr-CA"/>
          </a:p>
        </p:txBody>
      </p:sp>
    </p:spTree>
    <p:extLst>
      <p:ext uri="{BB962C8B-B14F-4D97-AF65-F5344CB8AC3E}">
        <p14:creationId xmlns:p14="http://schemas.microsoft.com/office/powerpoint/2010/main" xmlns="" val="2048328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79512" y="116632"/>
            <a:ext cx="8856984" cy="2492990"/>
          </a:xfrm>
          <a:prstGeom prst="rect">
            <a:avLst/>
          </a:prstGeom>
          <a:noFill/>
        </p:spPr>
        <p:txBody>
          <a:bodyPr wrap="square" rtlCol="0">
            <a:spAutoFit/>
          </a:bodyPr>
          <a:lstStyle/>
          <a:p>
            <a:pPr algn="ctr"/>
            <a:r>
              <a:rPr lang="fr-CA" sz="2400" b="1" dirty="0" smtClean="0">
                <a:solidFill>
                  <a:prstClr val="black"/>
                </a:solidFill>
              </a:rPr>
              <a:t>Les plateformes:</a:t>
            </a:r>
            <a:br>
              <a:rPr lang="fr-CA" sz="2400" b="1" dirty="0" smtClean="0">
                <a:solidFill>
                  <a:prstClr val="black"/>
                </a:solidFill>
              </a:rPr>
            </a:br>
            <a:r>
              <a:rPr lang="fr-CA" sz="2400" b="1" dirty="0" err="1" smtClean="0">
                <a:solidFill>
                  <a:prstClr val="black"/>
                </a:solidFill>
              </a:rPr>
              <a:t>Webex</a:t>
            </a:r>
            <a:r>
              <a:rPr lang="fr-CA" sz="2400" b="1" dirty="0" smtClean="0">
                <a:solidFill>
                  <a:prstClr val="black"/>
                </a:solidFill>
              </a:rPr>
              <a:t> de Cisco</a:t>
            </a:r>
            <a:br>
              <a:rPr lang="fr-CA" sz="2400" b="1" dirty="0" smtClean="0">
                <a:solidFill>
                  <a:prstClr val="black"/>
                </a:solidFill>
              </a:rPr>
            </a:br>
            <a:r>
              <a:rPr lang="fr-CA" sz="2400" b="1" dirty="0" smtClean="0">
                <a:solidFill>
                  <a:prstClr val="black"/>
                </a:solidFill>
              </a:rPr>
              <a:t>( </a:t>
            </a:r>
            <a:r>
              <a:rPr lang="fr-CA" sz="2400" b="1" dirty="0" smtClean="0">
                <a:solidFill>
                  <a:prstClr val="black"/>
                </a:solidFill>
                <a:hlinkClick r:id="rId3"/>
              </a:rPr>
              <a:t>http://www.webex.fr</a:t>
            </a:r>
            <a:r>
              <a:rPr lang="fr-CA" sz="2400" b="1" dirty="0" smtClean="0">
                <a:solidFill>
                  <a:prstClr val="black"/>
                </a:solidFill>
              </a:rPr>
              <a:t> )</a:t>
            </a:r>
          </a:p>
          <a:p>
            <a:endParaRPr lang="fr-CA" sz="2400" b="1" dirty="0" smtClean="0">
              <a:solidFill>
                <a:prstClr val="black"/>
              </a:solidFill>
            </a:endParaRPr>
          </a:p>
          <a:p>
            <a:endParaRPr lang="fr-CA" sz="2400" b="1" dirty="0" smtClean="0">
              <a:solidFill>
                <a:prstClr val="black"/>
              </a:solidFill>
            </a:endParaRPr>
          </a:p>
          <a:p>
            <a:r>
              <a:rPr lang="fr-CA" dirty="0" smtClean="0">
                <a:solidFill>
                  <a:prstClr val="black"/>
                </a:solidFill>
              </a:rPr>
              <a:t/>
            </a:r>
            <a:br>
              <a:rPr lang="fr-CA" dirty="0" smtClean="0">
                <a:solidFill>
                  <a:prstClr val="black"/>
                </a:solidFill>
              </a:rPr>
            </a:br>
            <a:endParaRPr lang="fr-CA" dirty="0" smtClean="0">
              <a:solidFill>
                <a:prstClr val="black"/>
              </a:solidFill>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4479" y="1256698"/>
            <a:ext cx="6787049" cy="5554960"/>
          </a:xfrm>
          <a:prstGeom prst="rect">
            <a:avLst/>
          </a:prstGeom>
        </p:spPr>
      </p:pic>
      <p:sp>
        <p:nvSpPr>
          <p:cNvPr id="3" name="Espace réservé du numéro de diapositive 2"/>
          <p:cNvSpPr>
            <a:spLocks noGrp="1"/>
          </p:cNvSpPr>
          <p:nvPr>
            <p:ph type="sldNum" sz="quarter" idx="12"/>
          </p:nvPr>
        </p:nvSpPr>
        <p:spPr/>
        <p:txBody>
          <a:bodyPr/>
          <a:lstStyle/>
          <a:p>
            <a:fld id="{9B90DB9B-303A-47C9-9C0C-6E3C5324E891}" type="slidenum">
              <a:rPr lang="fr-CA" smtClean="0"/>
              <a:pPr/>
              <a:t>21</a:t>
            </a:fld>
            <a:endParaRPr lang="fr-CA"/>
          </a:p>
        </p:txBody>
      </p:sp>
    </p:spTree>
    <p:extLst>
      <p:ext uri="{BB962C8B-B14F-4D97-AF65-F5344CB8AC3E}">
        <p14:creationId xmlns:p14="http://schemas.microsoft.com/office/powerpoint/2010/main" xmlns="" val="357087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9213"/>
            <a:ext cx="9144000" cy="6739573"/>
          </a:xfrm>
          <a:prstGeom prst="rect">
            <a:avLst/>
          </a:prstGeom>
        </p:spPr>
      </p:pic>
      <p:sp>
        <p:nvSpPr>
          <p:cNvPr id="3" name="Espace réservé du numéro de diapositive 2"/>
          <p:cNvSpPr>
            <a:spLocks noGrp="1"/>
          </p:cNvSpPr>
          <p:nvPr>
            <p:ph type="sldNum" sz="quarter" idx="12"/>
          </p:nvPr>
        </p:nvSpPr>
        <p:spPr/>
        <p:txBody>
          <a:bodyPr/>
          <a:lstStyle/>
          <a:p>
            <a:fld id="{9B90DB9B-303A-47C9-9C0C-6E3C5324E891}" type="slidenum">
              <a:rPr lang="fr-CA" smtClean="0"/>
              <a:pPr/>
              <a:t>22</a:t>
            </a:fld>
            <a:endParaRPr lang="fr-CA"/>
          </a:p>
        </p:txBody>
      </p:sp>
    </p:spTree>
    <p:extLst>
      <p:ext uri="{BB962C8B-B14F-4D97-AF65-F5344CB8AC3E}">
        <p14:creationId xmlns:p14="http://schemas.microsoft.com/office/powerpoint/2010/main" xmlns="" val="3108638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6463308"/>
          </a:xfrm>
          <a:prstGeom prst="rect">
            <a:avLst/>
          </a:prstGeom>
          <a:noFill/>
        </p:spPr>
        <p:txBody>
          <a:bodyPr wrap="square" rtlCol="0">
            <a:spAutoFit/>
          </a:bodyPr>
          <a:lstStyle/>
          <a:p>
            <a:r>
              <a:rPr lang="fr-CA" dirty="0" smtClean="0"/>
              <a:t>Les plateformes: </a:t>
            </a:r>
            <a:r>
              <a:rPr lang="fr-CA" dirty="0" err="1" smtClean="0"/>
              <a:t>Webex</a:t>
            </a:r>
            <a:r>
              <a:rPr lang="fr-CA" dirty="0" smtClean="0"/>
              <a:t> de Cisco</a:t>
            </a:r>
            <a:br>
              <a:rPr lang="fr-CA" dirty="0" smtClean="0"/>
            </a:br>
            <a:r>
              <a:rPr lang="fr-CA" dirty="0" smtClean="0"/>
              <a:t/>
            </a:r>
            <a:br>
              <a:rPr lang="fr-CA" dirty="0" smtClean="0"/>
            </a:br>
            <a:r>
              <a:rPr lang="fr-CA" dirty="0" smtClean="0"/>
              <a:t>Avantages:</a:t>
            </a:r>
          </a:p>
          <a:p>
            <a:endParaRPr lang="fr-CA" dirty="0"/>
          </a:p>
          <a:p>
            <a:pPr marL="285750" indent="-285750">
              <a:buFont typeface="Arial" pitchFamily="34" charset="0"/>
              <a:buChar char="•"/>
            </a:pPr>
            <a:r>
              <a:rPr lang="fr-CA" dirty="0" smtClean="0"/>
              <a:t>Interface très conviviale.</a:t>
            </a:r>
            <a:br>
              <a:rPr lang="fr-CA" dirty="0" smtClean="0"/>
            </a:br>
            <a:endParaRPr lang="fr-CA" dirty="0" smtClean="0"/>
          </a:p>
          <a:p>
            <a:pPr marL="285750" indent="-285750">
              <a:buFont typeface="Arial" pitchFamily="34" charset="0"/>
              <a:buChar char="•"/>
            </a:pPr>
            <a:r>
              <a:rPr lang="fr-CA" dirty="0" smtClean="0"/>
              <a:t>Version complètement gratuite pour trois participantes et participants. </a:t>
            </a:r>
            <a:br>
              <a:rPr lang="fr-CA" dirty="0" smtClean="0"/>
            </a:br>
            <a:endParaRPr lang="fr-CA" dirty="0" smtClean="0"/>
          </a:p>
          <a:p>
            <a:pPr marL="285750" indent="-285750">
              <a:buFont typeface="Arial" pitchFamily="34" charset="0"/>
              <a:buChar char="•"/>
            </a:pPr>
            <a:r>
              <a:rPr lang="fr-CA" dirty="0" smtClean="0"/>
              <a:t>Bonne qualité audio.</a:t>
            </a:r>
            <a:br>
              <a:rPr lang="fr-CA" dirty="0" smtClean="0"/>
            </a:br>
            <a:endParaRPr lang="fr-CA" dirty="0" smtClean="0"/>
          </a:p>
          <a:p>
            <a:pPr marL="285750" indent="-285750">
              <a:buFont typeface="Arial" pitchFamily="34" charset="0"/>
              <a:buChar char="•"/>
            </a:pPr>
            <a:r>
              <a:rPr lang="fr-CA" dirty="0" smtClean="0"/>
              <a:t>Bonne qualité vidéo.</a:t>
            </a:r>
            <a:br>
              <a:rPr lang="fr-CA" dirty="0" smtClean="0"/>
            </a:br>
            <a:endParaRPr lang="fr-CA" dirty="0" smtClean="0"/>
          </a:p>
          <a:p>
            <a:pPr marL="285750" indent="-285750">
              <a:buFont typeface="Arial" pitchFamily="34" charset="0"/>
              <a:buChar char="•"/>
            </a:pPr>
            <a:r>
              <a:rPr lang="fr-CA" dirty="0" smtClean="0"/>
              <a:t>Possibilité d’avoir un pont audio par téléphone.</a:t>
            </a:r>
            <a:br>
              <a:rPr lang="fr-CA" dirty="0" smtClean="0"/>
            </a:br>
            <a:endParaRPr lang="fr-CA" dirty="0" smtClean="0"/>
          </a:p>
          <a:p>
            <a:pPr marL="285750" indent="-285750">
              <a:buFont typeface="Arial" pitchFamily="34" charset="0"/>
              <a:buChar char="•"/>
            </a:pPr>
            <a:r>
              <a:rPr lang="en-CA" dirty="0" err="1" smtClean="0"/>
              <a:t>Tarification</a:t>
            </a:r>
            <a:r>
              <a:rPr lang="en-CA" dirty="0" smtClean="0"/>
              <a:t> </a:t>
            </a:r>
            <a:r>
              <a:rPr lang="en-CA" dirty="0" err="1" smtClean="0"/>
              <a:t>avantageuse</a:t>
            </a:r>
            <a:r>
              <a:rPr lang="en-CA" dirty="0" smtClean="0"/>
              <a:t>.</a:t>
            </a:r>
            <a:endParaRPr lang="fr-CA" dirty="0" smtClean="0"/>
          </a:p>
          <a:p>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589240"/>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23</a:t>
            </a:fld>
            <a:endParaRPr lang="fr-CA"/>
          </a:p>
        </p:txBody>
      </p:sp>
    </p:spTree>
    <p:extLst>
      <p:ext uri="{BB962C8B-B14F-4D97-AF65-F5344CB8AC3E}">
        <p14:creationId xmlns:p14="http://schemas.microsoft.com/office/powerpoint/2010/main" xmlns="" val="3228990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4801314"/>
          </a:xfrm>
          <a:prstGeom prst="rect">
            <a:avLst/>
          </a:prstGeom>
          <a:noFill/>
        </p:spPr>
        <p:txBody>
          <a:bodyPr wrap="square" rtlCol="0">
            <a:spAutoFit/>
          </a:bodyPr>
          <a:lstStyle/>
          <a:p>
            <a:r>
              <a:rPr lang="fr-CA" dirty="0" smtClean="0"/>
              <a:t>Les plateformes: </a:t>
            </a:r>
            <a:r>
              <a:rPr lang="fr-CA" dirty="0" err="1" smtClean="0"/>
              <a:t>Webex</a:t>
            </a:r>
            <a:r>
              <a:rPr lang="fr-CA" dirty="0" smtClean="0"/>
              <a:t> de Cisco</a:t>
            </a:r>
            <a:br>
              <a:rPr lang="fr-CA" dirty="0" smtClean="0"/>
            </a:br>
            <a:r>
              <a:rPr lang="fr-CA" dirty="0" smtClean="0"/>
              <a:t/>
            </a:r>
            <a:br>
              <a:rPr lang="fr-CA" dirty="0" smtClean="0"/>
            </a:br>
            <a:r>
              <a:rPr lang="fr-CA" dirty="0" smtClean="0"/>
              <a:t>Désavantages:</a:t>
            </a:r>
          </a:p>
          <a:p>
            <a:endParaRPr lang="fr-CA" dirty="0"/>
          </a:p>
          <a:p>
            <a:pPr marL="285750" indent="-285750">
              <a:buFont typeface="Arial" pitchFamily="34" charset="0"/>
              <a:buChar char="•"/>
            </a:pPr>
            <a:r>
              <a:rPr lang="fr-CA" dirty="0" smtClean="0"/>
              <a:t>Pas de support technique en français au Canada, support en France.</a:t>
            </a:r>
            <a:br>
              <a:rPr lang="fr-CA" dirty="0" smtClean="0"/>
            </a:br>
            <a:endParaRPr lang="fr-CA" dirty="0" smtClean="0"/>
          </a:p>
          <a:p>
            <a:pPr marL="285750" indent="-285750">
              <a:buFont typeface="Arial" pitchFamily="34" charset="0"/>
              <a:buChar char="•"/>
            </a:pPr>
            <a:r>
              <a:rPr lang="fr-CA" dirty="0" smtClean="0"/>
              <a:t>Limite importante de caméras Web en simultané.</a:t>
            </a:r>
            <a:br>
              <a:rPr lang="fr-CA" dirty="0" smtClean="0"/>
            </a:br>
            <a:endParaRPr lang="fr-CA" dirty="0" smtClean="0"/>
          </a:p>
          <a:p>
            <a:pPr marL="285750" indent="-285750">
              <a:buFont typeface="Arial" pitchFamily="34" charset="0"/>
              <a:buChar char="•"/>
            </a:pPr>
            <a:r>
              <a:rPr lang="fr-CA" dirty="0" smtClean="0"/>
              <a:t>Paiement en Euro.</a:t>
            </a:r>
            <a:br>
              <a:rPr lang="fr-CA" dirty="0" smtClean="0"/>
            </a:br>
            <a:endParaRPr lang="fr-CA" dirty="0" smtClean="0"/>
          </a:p>
          <a:p>
            <a:pPr marL="285750" indent="-285750"/>
            <a:endParaRPr lang="fr-CA" dirty="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5661248"/>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24</a:t>
            </a:fld>
            <a:endParaRPr lang="fr-CA"/>
          </a:p>
        </p:txBody>
      </p:sp>
    </p:spTree>
    <p:extLst>
      <p:ext uri="{BB962C8B-B14F-4D97-AF65-F5344CB8AC3E}">
        <p14:creationId xmlns:p14="http://schemas.microsoft.com/office/powerpoint/2010/main" xmlns="" val="2048328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79512" y="116632"/>
            <a:ext cx="8856984" cy="2492990"/>
          </a:xfrm>
          <a:prstGeom prst="rect">
            <a:avLst/>
          </a:prstGeom>
          <a:noFill/>
        </p:spPr>
        <p:txBody>
          <a:bodyPr wrap="square" rtlCol="0">
            <a:spAutoFit/>
          </a:bodyPr>
          <a:lstStyle/>
          <a:p>
            <a:pPr algn="ctr"/>
            <a:r>
              <a:rPr lang="fr-CA" sz="2400" b="1" dirty="0" smtClean="0">
                <a:solidFill>
                  <a:prstClr val="black"/>
                </a:solidFill>
              </a:rPr>
              <a:t>Les plateformes:</a:t>
            </a:r>
            <a:br>
              <a:rPr lang="fr-CA" sz="2400" b="1" dirty="0" smtClean="0">
                <a:solidFill>
                  <a:prstClr val="black"/>
                </a:solidFill>
              </a:rPr>
            </a:br>
            <a:r>
              <a:rPr lang="fr-CA" sz="2400" b="1" dirty="0" err="1" smtClean="0">
                <a:solidFill>
                  <a:prstClr val="black"/>
                </a:solidFill>
              </a:rPr>
              <a:t>OpenMeetings</a:t>
            </a:r>
            <a:r>
              <a:rPr lang="fr-CA" sz="2400" b="1" dirty="0" smtClean="0">
                <a:solidFill>
                  <a:prstClr val="black"/>
                </a:solidFill>
              </a:rPr>
              <a:t/>
            </a:r>
            <a:br>
              <a:rPr lang="fr-CA" sz="2400" b="1" dirty="0" smtClean="0">
                <a:solidFill>
                  <a:prstClr val="black"/>
                </a:solidFill>
              </a:rPr>
            </a:br>
            <a:r>
              <a:rPr lang="fr-CA" sz="2400" b="1" dirty="0" smtClean="0">
                <a:solidFill>
                  <a:prstClr val="black"/>
                </a:solidFill>
              </a:rPr>
              <a:t>( </a:t>
            </a:r>
            <a:r>
              <a:rPr lang="fr-CA" sz="2400" b="1" dirty="0" smtClean="0">
                <a:solidFill>
                  <a:prstClr val="black"/>
                </a:solidFill>
                <a:hlinkClick r:id="rId3"/>
              </a:rPr>
              <a:t>http</a:t>
            </a:r>
            <a:r>
              <a:rPr lang="fr-CA" sz="2400" b="1" dirty="0">
                <a:solidFill>
                  <a:prstClr val="black"/>
                </a:solidFill>
                <a:hlinkClick r:id="rId3"/>
              </a:rPr>
              <a:t>://incubator.apache.org/openmeetings</a:t>
            </a:r>
            <a:r>
              <a:rPr lang="fr-CA" sz="2400" b="1" dirty="0" smtClean="0">
                <a:solidFill>
                  <a:prstClr val="black"/>
                </a:solidFill>
                <a:hlinkClick r:id="rId3"/>
              </a:rPr>
              <a:t>/</a:t>
            </a:r>
            <a:r>
              <a:rPr lang="fr-CA" sz="2400" b="1" dirty="0" smtClean="0">
                <a:solidFill>
                  <a:prstClr val="black"/>
                </a:solidFill>
              </a:rPr>
              <a:t> )</a:t>
            </a:r>
          </a:p>
          <a:p>
            <a:endParaRPr lang="fr-CA" sz="2400" b="1" dirty="0" smtClean="0">
              <a:solidFill>
                <a:prstClr val="black"/>
              </a:solidFill>
            </a:endParaRPr>
          </a:p>
          <a:p>
            <a:endParaRPr lang="fr-CA" sz="2400" b="1" dirty="0" smtClean="0">
              <a:solidFill>
                <a:prstClr val="black"/>
              </a:solidFill>
            </a:endParaRPr>
          </a:p>
          <a:p>
            <a:r>
              <a:rPr lang="fr-CA" dirty="0" smtClean="0">
                <a:solidFill>
                  <a:prstClr val="black"/>
                </a:solidFill>
              </a:rPr>
              <a:t/>
            </a:r>
            <a:br>
              <a:rPr lang="fr-CA" dirty="0" smtClean="0">
                <a:solidFill>
                  <a:prstClr val="black"/>
                </a:solidFill>
              </a:rPr>
            </a:br>
            <a:endParaRPr lang="fr-CA" dirty="0" smtClean="0">
              <a:solidFill>
                <a:prstClr val="black"/>
              </a:solidFill>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68" y="1395501"/>
            <a:ext cx="7920879" cy="5412068"/>
          </a:xfrm>
          <a:prstGeom prst="rect">
            <a:avLst/>
          </a:prstGeom>
        </p:spPr>
      </p:pic>
      <p:sp>
        <p:nvSpPr>
          <p:cNvPr id="3" name="Espace réservé du numéro de diapositive 2"/>
          <p:cNvSpPr>
            <a:spLocks noGrp="1"/>
          </p:cNvSpPr>
          <p:nvPr>
            <p:ph type="sldNum" sz="quarter" idx="12"/>
          </p:nvPr>
        </p:nvSpPr>
        <p:spPr/>
        <p:txBody>
          <a:bodyPr/>
          <a:lstStyle/>
          <a:p>
            <a:fld id="{9B90DB9B-303A-47C9-9C0C-6E3C5324E891}" type="slidenum">
              <a:rPr lang="fr-CA" smtClean="0"/>
              <a:pPr/>
              <a:t>25</a:t>
            </a:fld>
            <a:endParaRPr lang="fr-CA"/>
          </a:p>
        </p:txBody>
      </p:sp>
    </p:spTree>
    <p:extLst>
      <p:ext uri="{BB962C8B-B14F-4D97-AF65-F5344CB8AC3E}">
        <p14:creationId xmlns:p14="http://schemas.microsoft.com/office/powerpoint/2010/main" xmlns="" val="3570876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26</a:t>
            </a:fld>
            <a:endParaRPr lang="fr-CA"/>
          </a:p>
        </p:txBody>
      </p:sp>
    </p:spTree>
    <p:extLst>
      <p:ext uri="{BB962C8B-B14F-4D97-AF65-F5344CB8AC3E}">
        <p14:creationId xmlns:p14="http://schemas.microsoft.com/office/powerpoint/2010/main" xmlns="" val="3061576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7294305"/>
          </a:xfrm>
          <a:prstGeom prst="rect">
            <a:avLst/>
          </a:prstGeom>
          <a:noFill/>
        </p:spPr>
        <p:txBody>
          <a:bodyPr wrap="square" rtlCol="0">
            <a:spAutoFit/>
          </a:bodyPr>
          <a:lstStyle/>
          <a:p>
            <a:r>
              <a:rPr lang="fr-CA" dirty="0" smtClean="0"/>
              <a:t>Les plateformes: Open Meeting</a:t>
            </a:r>
            <a:br>
              <a:rPr lang="fr-CA" dirty="0" smtClean="0"/>
            </a:br>
            <a:r>
              <a:rPr lang="fr-CA" dirty="0" smtClean="0"/>
              <a:t/>
            </a:r>
            <a:br>
              <a:rPr lang="fr-CA" dirty="0" smtClean="0"/>
            </a:br>
            <a:r>
              <a:rPr lang="fr-CA" dirty="0" smtClean="0"/>
              <a:t>Avantages:</a:t>
            </a:r>
          </a:p>
          <a:p>
            <a:endParaRPr lang="fr-CA" dirty="0"/>
          </a:p>
          <a:p>
            <a:pPr marL="285750" indent="-285750">
              <a:buFont typeface="Arial" pitchFamily="34" charset="0"/>
              <a:buChar char="•"/>
            </a:pPr>
            <a:r>
              <a:rPr lang="fr-CA" dirty="0" smtClean="0"/>
              <a:t>Complètement gratuit, complètement ouvert et paramétrable.</a:t>
            </a:r>
            <a:br>
              <a:rPr lang="fr-CA" dirty="0" smtClean="0"/>
            </a:br>
            <a:endParaRPr lang="fr-CA" dirty="0" smtClean="0"/>
          </a:p>
          <a:p>
            <a:pPr marL="285750" indent="-285750">
              <a:buFont typeface="Arial" pitchFamily="34" charset="0"/>
              <a:buChar char="•"/>
            </a:pPr>
            <a:r>
              <a:rPr lang="fr-CA" dirty="0" smtClean="0"/>
              <a:t>Offre toutes les fonctionnalités des solutions payantes. </a:t>
            </a:r>
            <a:br>
              <a:rPr lang="fr-CA" dirty="0" smtClean="0"/>
            </a:br>
            <a:endParaRPr lang="fr-CA" dirty="0" smtClean="0"/>
          </a:p>
          <a:p>
            <a:pPr marL="285750" indent="-285750">
              <a:buFont typeface="Arial" pitchFamily="34" charset="0"/>
              <a:buChar char="•"/>
            </a:pPr>
            <a:r>
              <a:rPr lang="en-CA" dirty="0" err="1" smtClean="0"/>
              <a:t>Qualité</a:t>
            </a:r>
            <a:r>
              <a:rPr lang="en-CA" dirty="0" smtClean="0"/>
              <a:t> audio et </a:t>
            </a:r>
            <a:r>
              <a:rPr lang="en-CA" dirty="0" err="1" smtClean="0"/>
              <a:t>vidéo</a:t>
            </a:r>
            <a:r>
              <a:rPr lang="en-CA" dirty="0" smtClean="0"/>
              <a:t> </a:t>
            </a:r>
            <a:r>
              <a:rPr lang="en-CA" dirty="0" err="1" smtClean="0"/>
              <a:t>dépend</a:t>
            </a:r>
            <a:r>
              <a:rPr lang="en-CA" dirty="0" smtClean="0"/>
              <a:t> de la </a:t>
            </a:r>
            <a:r>
              <a:rPr lang="en-CA" dirty="0" err="1" smtClean="0"/>
              <a:t>qualité</a:t>
            </a:r>
            <a:r>
              <a:rPr lang="en-CA" dirty="0" smtClean="0"/>
              <a:t> de la </a:t>
            </a:r>
            <a:r>
              <a:rPr lang="en-CA" dirty="0" err="1" smtClean="0"/>
              <a:t>bande</a:t>
            </a:r>
            <a:r>
              <a:rPr lang="en-CA" dirty="0" smtClean="0"/>
              <a:t> </a:t>
            </a:r>
            <a:r>
              <a:rPr lang="en-CA" dirty="0" err="1" smtClean="0"/>
              <a:t>passante</a:t>
            </a:r>
            <a:r>
              <a:rPr lang="en-CA" dirty="0" smtClean="0"/>
              <a:t> du </a:t>
            </a:r>
            <a:r>
              <a:rPr lang="en-CA" dirty="0" err="1" smtClean="0"/>
              <a:t>prestateur</a:t>
            </a:r>
            <a:r>
              <a:rPr lang="en-CA" dirty="0" smtClean="0"/>
              <a:t>.</a:t>
            </a:r>
            <a:br>
              <a:rPr lang="en-CA" dirty="0" smtClean="0"/>
            </a:br>
            <a:endParaRPr lang="en-CA" dirty="0" smtClean="0"/>
          </a:p>
          <a:p>
            <a:pPr marL="285750" indent="-285750">
              <a:buFont typeface="Arial" pitchFamily="34" charset="0"/>
              <a:buChar char="•"/>
            </a:pPr>
            <a:r>
              <a:rPr lang="en-CA" dirty="0" err="1" smtClean="0"/>
              <a:t>Nombre</a:t>
            </a:r>
            <a:r>
              <a:rPr lang="en-CA" dirty="0" smtClean="0"/>
              <a:t> de </a:t>
            </a:r>
            <a:r>
              <a:rPr lang="en-CA" dirty="0" err="1" smtClean="0"/>
              <a:t>participantes</a:t>
            </a:r>
            <a:r>
              <a:rPr lang="en-CA" dirty="0" smtClean="0"/>
              <a:t> et </a:t>
            </a:r>
            <a:r>
              <a:rPr lang="en-CA" smtClean="0"/>
              <a:t>de participants </a:t>
            </a:r>
            <a:r>
              <a:rPr lang="en-CA" dirty="0" err="1" smtClean="0"/>
              <a:t>illimité</a:t>
            </a:r>
            <a:r>
              <a:rPr lang="en-CA" dirty="0" smtClean="0"/>
              <a:t>.</a:t>
            </a:r>
            <a:br>
              <a:rPr lang="en-CA" dirty="0" smtClean="0"/>
            </a:br>
            <a:endParaRPr lang="en-CA" dirty="0" smtClean="0"/>
          </a:p>
          <a:p>
            <a:pPr marL="285750" indent="-285750">
              <a:buFont typeface="Arial" pitchFamily="34" charset="0"/>
              <a:buChar char="•"/>
            </a:pPr>
            <a:r>
              <a:rPr lang="en-CA" dirty="0" err="1" smtClean="0"/>
              <a:t>Nombre</a:t>
            </a:r>
            <a:r>
              <a:rPr lang="en-CA" dirty="0" smtClean="0"/>
              <a:t> de </a:t>
            </a:r>
            <a:r>
              <a:rPr lang="en-CA" dirty="0" err="1" smtClean="0"/>
              <a:t>caméras</a:t>
            </a:r>
            <a:r>
              <a:rPr lang="en-CA" dirty="0" smtClean="0"/>
              <a:t> Web </a:t>
            </a:r>
            <a:r>
              <a:rPr lang="en-CA" dirty="0" err="1" smtClean="0"/>
              <a:t>illimité</a:t>
            </a:r>
            <a:r>
              <a:rPr lang="en-CA" dirty="0" smtClean="0"/>
              <a:t>.</a:t>
            </a:r>
            <a:br>
              <a:rPr lang="en-CA" dirty="0" smtClean="0"/>
            </a:br>
            <a:endParaRPr lang="en-CA" dirty="0" smtClean="0"/>
          </a:p>
          <a:p>
            <a:pPr marL="285750" indent="-285750">
              <a:buFont typeface="Arial" pitchFamily="34" charset="0"/>
              <a:buChar char="•"/>
            </a:pPr>
            <a:r>
              <a:rPr lang="en-CA" dirty="0" smtClean="0"/>
              <a:t>Version </a:t>
            </a:r>
            <a:r>
              <a:rPr lang="en-CA" dirty="0" err="1" smtClean="0"/>
              <a:t>démo</a:t>
            </a:r>
            <a:r>
              <a:rPr lang="en-CA" dirty="0" smtClean="0"/>
              <a:t> </a:t>
            </a:r>
            <a:r>
              <a:rPr lang="en-CA" dirty="0" err="1" smtClean="0"/>
              <a:t>pleinement</a:t>
            </a:r>
            <a:r>
              <a:rPr lang="en-CA" dirty="0"/>
              <a:t> </a:t>
            </a:r>
            <a:r>
              <a:rPr lang="en-CA" dirty="0" err="1" smtClean="0"/>
              <a:t>fonctionnelle</a:t>
            </a:r>
            <a:r>
              <a:rPr lang="en-CA" dirty="0" smtClean="0"/>
              <a:t> qui </a:t>
            </a:r>
            <a:r>
              <a:rPr lang="en-CA" dirty="0" err="1" smtClean="0"/>
              <a:t>permet</a:t>
            </a:r>
            <a:r>
              <a:rPr lang="en-CA" dirty="0" smtClean="0"/>
              <a:t> de faire des </a:t>
            </a:r>
            <a:r>
              <a:rPr lang="en-CA" dirty="0" err="1" smtClean="0"/>
              <a:t>visioconférences</a:t>
            </a:r>
            <a:r>
              <a:rPr lang="en-CA" dirty="0" smtClean="0"/>
              <a:t> </a:t>
            </a:r>
            <a:r>
              <a:rPr lang="en-CA" dirty="0" err="1" smtClean="0"/>
              <a:t>gratuitement</a:t>
            </a:r>
            <a:r>
              <a:rPr lang="en-CA" dirty="0" smtClean="0"/>
              <a:t>.</a:t>
            </a:r>
          </a:p>
          <a:p>
            <a:pPr marL="285750" indent="-285750">
              <a:buFont typeface="Arial" pitchFamily="34" charset="0"/>
              <a:buChar char="•"/>
            </a:pPr>
            <a:endParaRPr lang="en-CA" dirty="0" smtClean="0"/>
          </a:p>
          <a:p>
            <a:pPr marL="285750" indent="-285750">
              <a:buFont typeface="Arial" pitchFamily="34" charset="0"/>
              <a:buChar char="•"/>
            </a:pPr>
            <a:endParaRPr lang="fr-CA" dirty="0" smtClean="0"/>
          </a:p>
          <a:p>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661248"/>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27</a:t>
            </a:fld>
            <a:endParaRPr lang="fr-CA"/>
          </a:p>
        </p:txBody>
      </p:sp>
    </p:spTree>
    <p:extLst>
      <p:ext uri="{BB962C8B-B14F-4D97-AF65-F5344CB8AC3E}">
        <p14:creationId xmlns:p14="http://schemas.microsoft.com/office/powerpoint/2010/main" xmlns="" val="3228990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7017306"/>
          </a:xfrm>
          <a:prstGeom prst="rect">
            <a:avLst/>
          </a:prstGeom>
          <a:noFill/>
        </p:spPr>
        <p:txBody>
          <a:bodyPr wrap="square" rtlCol="0">
            <a:spAutoFit/>
          </a:bodyPr>
          <a:lstStyle/>
          <a:p>
            <a:r>
              <a:rPr lang="fr-CA" dirty="0" smtClean="0"/>
              <a:t>Les plateformes: Open Meeting</a:t>
            </a:r>
            <a:br>
              <a:rPr lang="fr-CA" dirty="0" smtClean="0"/>
            </a:br>
            <a:r>
              <a:rPr lang="fr-CA" dirty="0" smtClean="0"/>
              <a:t/>
            </a:r>
            <a:br>
              <a:rPr lang="fr-CA" dirty="0" smtClean="0"/>
            </a:br>
            <a:r>
              <a:rPr lang="fr-CA" dirty="0" smtClean="0"/>
              <a:t>Désavantages:</a:t>
            </a:r>
          </a:p>
          <a:p>
            <a:endParaRPr lang="fr-CA" dirty="0"/>
          </a:p>
          <a:p>
            <a:pPr marL="285750" indent="-285750">
              <a:buFont typeface="Arial" pitchFamily="34" charset="0"/>
              <a:buChar char="•"/>
            </a:pPr>
            <a:r>
              <a:rPr lang="fr-CA" dirty="0" smtClean="0"/>
              <a:t>Pour utiliser pleinement Open Meeting, il faut l’installer sur un serveur puissant configuré en Linux. Donc, il faut un administrateur réseau qui travaille en Linux.</a:t>
            </a:r>
            <a:br>
              <a:rPr lang="fr-CA" dirty="0" smtClean="0"/>
            </a:br>
            <a:endParaRPr lang="fr-CA" dirty="0" smtClean="0"/>
          </a:p>
          <a:p>
            <a:pPr marL="285750" indent="-285750">
              <a:buFont typeface="Arial" pitchFamily="34" charset="0"/>
              <a:buChar char="•"/>
            </a:pPr>
            <a:r>
              <a:rPr lang="fr-CA" dirty="0" smtClean="0"/>
              <a:t>Une bande passante importante en amont et en aval est nécessaire pour avoir une bonne transmission audio et vidéo.</a:t>
            </a:r>
            <a:br>
              <a:rPr lang="fr-CA" dirty="0" smtClean="0"/>
            </a:br>
            <a:endParaRPr lang="fr-CA" dirty="0" smtClean="0"/>
          </a:p>
          <a:p>
            <a:pPr marL="285750" indent="-285750">
              <a:buFont typeface="Arial" pitchFamily="34" charset="0"/>
              <a:buChar char="•"/>
            </a:pPr>
            <a:r>
              <a:rPr lang="fr-CA" dirty="0" smtClean="0"/>
              <a:t>La version démo gratuite est hébergée en Allemagne ce qui provoque un ralentissement.</a:t>
            </a:r>
            <a:br>
              <a:rPr lang="fr-CA" dirty="0" smtClean="0"/>
            </a:br>
            <a:endParaRPr lang="fr-CA" dirty="0" smtClean="0"/>
          </a:p>
          <a:p>
            <a:pPr marL="285750" indent="-285750">
              <a:buFont typeface="Arial" pitchFamily="34" charset="0"/>
              <a:buChar char="•"/>
            </a:pPr>
            <a:r>
              <a:rPr lang="fr-CA" dirty="0" smtClean="0"/>
              <a:t>L’interface de la version démo est en anglais et moins conviviale que les plateformes payantes.</a:t>
            </a:r>
            <a:br>
              <a:rPr lang="fr-CA" dirty="0" smtClean="0"/>
            </a:br>
            <a:endParaRPr lang="fr-CA" dirty="0" smtClean="0"/>
          </a:p>
          <a:p>
            <a:pPr marL="285750" indent="-285750">
              <a:buFont typeface="Arial" pitchFamily="34" charset="0"/>
              <a:buChar char="•"/>
            </a:pPr>
            <a:r>
              <a:rPr lang="fr-CA" dirty="0" smtClean="0"/>
              <a:t>Nécessite beaucoup de paramétrages.</a:t>
            </a:r>
            <a:br>
              <a:rPr lang="fr-CA" dirty="0" smtClean="0"/>
            </a:br>
            <a:endParaRPr lang="fr-CA" dirty="0" smtClean="0"/>
          </a:p>
          <a:p>
            <a:pPr marL="285750" indent="-285750"/>
            <a:endParaRPr lang="fr-CA" dirty="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5589240"/>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28</a:t>
            </a:fld>
            <a:endParaRPr lang="fr-CA"/>
          </a:p>
        </p:txBody>
      </p:sp>
    </p:spTree>
    <p:extLst>
      <p:ext uri="{BB962C8B-B14F-4D97-AF65-F5344CB8AC3E}">
        <p14:creationId xmlns:p14="http://schemas.microsoft.com/office/powerpoint/2010/main" xmlns="" val="204832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6278642"/>
          </a:xfrm>
          <a:prstGeom prst="rect">
            <a:avLst/>
          </a:prstGeom>
          <a:noFill/>
        </p:spPr>
        <p:txBody>
          <a:bodyPr wrap="square" rtlCol="0">
            <a:spAutoFit/>
          </a:bodyPr>
          <a:lstStyle/>
          <a:p>
            <a:r>
              <a:rPr lang="fr-CA" sz="2000" b="1" dirty="0" smtClean="0">
                <a:solidFill>
                  <a:prstClr val="black"/>
                </a:solidFill>
              </a:rPr>
              <a:t>Avantages pédagogiques et administratifs des plateformes de visioconférence sur le Web:</a:t>
            </a:r>
          </a:p>
          <a:p>
            <a:endParaRPr lang="fr-CA" sz="2000" dirty="0" smtClean="0">
              <a:solidFill>
                <a:prstClr val="black"/>
              </a:solidFill>
            </a:endParaRPr>
          </a:p>
          <a:p>
            <a:pPr lvl="1">
              <a:buFont typeface="Arial" pitchFamily="34" charset="0"/>
              <a:buChar char="•"/>
            </a:pPr>
            <a:r>
              <a:rPr lang="fr-CA" dirty="0" smtClean="0">
                <a:solidFill>
                  <a:prstClr val="black"/>
                </a:solidFill>
              </a:rPr>
              <a:t>  Partage de documents, de sites Web et d’informations avec de nombreuses personnes de façon synchrone.</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  Rejoindre des participantes et des participants qui autrement ne pourraient pas suivre des formations à cause de l’éloignement. </a:t>
            </a:r>
            <a:br>
              <a:rPr lang="fr-CA" dirty="0" smtClean="0">
                <a:solidFill>
                  <a:prstClr val="black"/>
                </a:solidFill>
              </a:rPr>
            </a:br>
            <a:endParaRPr lang="fr-CA" dirty="0">
              <a:solidFill>
                <a:prstClr val="black"/>
              </a:solidFill>
            </a:endParaRPr>
          </a:p>
          <a:p>
            <a:pPr lvl="1">
              <a:buFont typeface="Arial" pitchFamily="34" charset="0"/>
              <a:buChar char="•"/>
            </a:pPr>
            <a:r>
              <a:rPr lang="fr-CA" dirty="0" smtClean="0">
                <a:solidFill>
                  <a:prstClr val="black"/>
                </a:solidFill>
              </a:rPr>
              <a:t>  Interactivité avec les participantes et participants. </a:t>
            </a:r>
            <a:br>
              <a:rPr lang="fr-CA" dirty="0" smtClean="0">
                <a:solidFill>
                  <a:prstClr val="black"/>
                </a:solidFill>
              </a:rPr>
            </a:br>
            <a:endParaRPr lang="fr-CA" dirty="0">
              <a:solidFill>
                <a:prstClr val="black"/>
              </a:solidFill>
            </a:endParaRPr>
          </a:p>
          <a:p>
            <a:pPr lvl="1">
              <a:buFont typeface="Arial" pitchFamily="34" charset="0"/>
              <a:buChar char="•"/>
            </a:pPr>
            <a:r>
              <a:rPr lang="fr-CA" dirty="0" smtClean="0">
                <a:solidFill>
                  <a:prstClr val="black"/>
                </a:solidFill>
              </a:rPr>
              <a:t>  Enregistrer les formations pour en faire une plus large diffusion.</a:t>
            </a:r>
          </a:p>
          <a:p>
            <a:pPr lvl="1">
              <a:buFont typeface="Arial" pitchFamily="34" charset="0"/>
              <a:buChar char="•"/>
            </a:pPr>
            <a:endParaRPr lang="fr-CA" dirty="0">
              <a:solidFill>
                <a:prstClr val="black"/>
              </a:solidFill>
            </a:endParaRPr>
          </a:p>
          <a:p>
            <a:pPr lvl="1">
              <a:buFont typeface="Arial" pitchFamily="34" charset="0"/>
              <a:buChar char="•"/>
            </a:pPr>
            <a:r>
              <a:rPr lang="fr-CA" dirty="0" smtClean="0">
                <a:solidFill>
                  <a:prstClr val="black"/>
                </a:solidFill>
              </a:rPr>
              <a:t>  Réduire les coûts de déplacement et élargir le nombre de personnes qui peuvent suivre une formation.</a:t>
            </a:r>
            <a:br>
              <a:rPr lang="fr-CA" dirty="0" smtClean="0">
                <a:solidFill>
                  <a:prstClr val="black"/>
                </a:solidFill>
              </a:rPr>
            </a:br>
            <a:endParaRPr lang="fr-CA" dirty="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a:solidFill>
                <a:prstClr val="black"/>
              </a:solidFill>
            </a:endParaRPr>
          </a:p>
          <a:p>
            <a:pPr marL="285750" indent="-285750">
              <a:buFont typeface="Arial" pitchFamily="34" charset="0"/>
              <a:buChar char="•"/>
            </a:pPr>
            <a:endParaRPr lang="fr-CA" dirty="0">
              <a:solidFill>
                <a:prstClr val="black"/>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589240"/>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29</a:t>
            </a:fld>
            <a:endParaRPr lang="fr-CA"/>
          </a:p>
        </p:txBody>
      </p:sp>
    </p:spTree>
    <p:extLst>
      <p:ext uri="{BB962C8B-B14F-4D97-AF65-F5344CB8AC3E}">
        <p14:creationId xmlns:p14="http://schemas.microsoft.com/office/powerpoint/2010/main" xmlns="" val="316562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5589240"/>
            <a:ext cx="2232248" cy="974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 name="ZoneTexte 6"/>
          <p:cNvSpPr txBox="1"/>
          <p:nvPr/>
        </p:nvSpPr>
        <p:spPr>
          <a:xfrm>
            <a:off x="179512" y="116632"/>
            <a:ext cx="8856984" cy="4370427"/>
          </a:xfrm>
          <a:prstGeom prst="rect">
            <a:avLst/>
          </a:prstGeom>
          <a:noFill/>
        </p:spPr>
        <p:txBody>
          <a:bodyPr wrap="square" rtlCol="0">
            <a:spAutoFit/>
          </a:bodyPr>
          <a:lstStyle/>
          <a:p>
            <a:r>
              <a:rPr lang="fr-CA" sz="3200" dirty="0" smtClean="0"/>
              <a:t>Qu’est-ce qu’une plateforme de visioconférence?</a:t>
            </a:r>
          </a:p>
          <a:p>
            <a:r>
              <a:rPr lang="fr-CA" dirty="0" smtClean="0"/>
              <a:t/>
            </a:r>
            <a:br>
              <a:rPr lang="fr-CA" dirty="0" smtClean="0"/>
            </a:br>
            <a:endParaRPr lang="fr-CA" dirty="0" smtClean="0"/>
          </a:p>
          <a:p>
            <a:r>
              <a:rPr lang="fr-CA" sz="2400" b="1" dirty="0"/>
              <a:t>Téléconférence permettant, en plus de la transmission de la parole et de documents graphiques, la transmission d'images animées des participants éloignés.</a:t>
            </a:r>
            <a:r>
              <a:rPr lang="fr-CA" sz="2000" b="1" dirty="0"/>
              <a:t> </a:t>
            </a:r>
            <a:r>
              <a:rPr lang="fr-CA" sz="1200" dirty="0" smtClean="0"/>
              <a:t>(</a:t>
            </a:r>
            <a:r>
              <a:rPr lang="fr-CA" sz="1200" dirty="0"/>
              <a:t>Commission générale de terminologie et de néologie (France</a:t>
            </a:r>
            <a:r>
              <a:rPr lang="fr-CA" sz="1200" dirty="0" smtClean="0"/>
              <a:t>)</a:t>
            </a:r>
            <a:endParaRPr lang="fr-CA" dirty="0"/>
          </a:p>
          <a:p>
            <a:endParaRPr lang="fr-CA" dirty="0" smtClean="0"/>
          </a:p>
          <a:p>
            <a:r>
              <a:rPr lang="fr-CA" sz="2400" b="1" dirty="0" smtClean="0"/>
              <a:t>Les plateformes de visioconférence modernes utilisent le Web pour la transmission de l’audio et de la vidéo à plusieurs participantes et participants de façon simultanée (</a:t>
            </a:r>
            <a:r>
              <a:rPr lang="fr-CA" sz="2400" b="1" u="sng" dirty="0" smtClean="0"/>
              <a:t>synchrone</a:t>
            </a:r>
            <a:r>
              <a:rPr lang="fr-CA" sz="2400" b="1" dirty="0" smtClean="0"/>
              <a:t>). Elles permettent également l’échange de documents, le partage d’un ou plusieurs écrans d’ordinateur, de faire des sondages en direct, etc.</a:t>
            </a:r>
          </a:p>
        </p:txBody>
      </p:sp>
      <p:sp>
        <p:nvSpPr>
          <p:cNvPr id="2" name="Espace réservé du numéro de diapositive 1"/>
          <p:cNvSpPr>
            <a:spLocks noGrp="1"/>
          </p:cNvSpPr>
          <p:nvPr>
            <p:ph type="sldNum" sz="quarter" idx="12"/>
          </p:nvPr>
        </p:nvSpPr>
        <p:spPr/>
        <p:txBody>
          <a:bodyPr/>
          <a:lstStyle/>
          <a:p>
            <a:fld id="{9B90DB9B-303A-47C9-9C0C-6E3C5324E891}" type="slidenum">
              <a:rPr lang="fr-CA" smtClean="0"/>
              <a:pPr/>
              <a:t>3</a:t>
            </a:fld>
            <a:endParaRPr lang="fr-CA"/>
          </a:p>
        </p:txBody>
      </p:sp>
    </p:spTree>
    <p:extLst>
      <p:ext uri="{BB962C8B-B14F-4D97-AF65-F5344CB8AC3E}">
        <p14:creationId xmlns:p14="http://schemas.microsoft.com/office/powerpoint/2010/main" xmlns="" val="7607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6278642"/>
          </a:xfrm>
          <a:prstGeom prst="rect">
            <a:avLst/>
          </a:prstGeom>
          <a:noFill/>
        </p:spPr>
        <p:txBody>
          <a:bodyPr wrap="square" rtlCol="0">
            <a:spAutoFit/>
          </a:bodyPr>
          <a:lstStyle/>
          <a:p>
            <a:r>
              <a:rPr lang="fr-CA" sz="2000" b="1" dirty="0" smtClean="0">
                <a:solidFill>
                  <a:prstClr val="black"/>
                </a:solidFill>
              </a:rPr>
              <a:t>Conseils pratiques pour faire une bonne formation en visioconférence sur le Web:</a:t>
            </a:r>
          </a:p>
          <a:p>
            <a:endParaRPr lang="fr-CA" sz="2000" dirty="0" smtClean="0">
              <a:solidFill>
                <a:prstClr val="black"/>
              </a:solidFill>
            </a:endParaRPr>
          </a:p>
          <a:p>
            <a:pPr lvl="1">
              <a:buFont typeface="Arial" pitchFamily="34" charset="0"/>
              <a:buChar char="•"/>
            </a:pPr>
            <a:r>
              <a:rPr lang="fr-CA" dirty="0" smtClean="0">
                <a:solidFill>
                  <a:prstClr val="black"/>
                </a:solidFill>
              </a:rPr>
              <a:t>  Personnaliser l’invitation, ne pas utiliser les invitations générées par les plateformes.</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  Avertir à l’avance les participantes et participants qu’il est possible que des problèmes techniques se manifestent, prévoir un plan B comme offrir aux personnes d’envoyer la vidéo de la formation après celle-ci.</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  Si possible, faire un test technique avec les participantes et participants avant la formation. </a:t>
            </a:r>
            <a:br>
              <a:rPr lang="fr-CA" dirty="0" smtClean="0">
                <a:solidFill>
                  <a:prstClr val="black"/>
                </a:solidFill>
              </a:rPr>
            </a:br>
            <a:endParaRPr lang="fr-CA" dirty="0">
              <a:solidFill>
                <a:prstClr val="black"/>
              </a:solidFill>
            </a:endParaRPr>
          </a:p>
          <a:p>
            <a:pPr lvl="1">
              <a:buFont typeface="Arial" pitchFamily="34" charset="0"/>
              <a:buChar char="•"/>
            </a:pPr>
            <a:r>
              <a:rPr lang="fr-CA" dirty="0" smtClean="0">
                <a:solidFill>
                  <a:prstClr val="black"/>
                </a:solidFill>
              </a:rPr>
              <a:t>  En cas de déconnexion, ne pas paniquer! Les plateformes de visioconférence tentent de rétablir la connexion automatiquement.</a:t>
            </a:r>
            <a:br>
              <a:rPr lang="fr-CA" dirty="0" smtClean="0">
                <a:solidFill>
                  <a:prstClr val="black"/>
                </a:solidFill>
              </a:rPr>
            </a:br>
            <a:endParaRPr lang="fr-CA" dirty="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a:solidFill>
                <a:prstClr val="black"/>
              </a:solidFill>
            </a:endParaRPr>
          </a:p>
          <a:p>
            <a:pPr marL="285750" indent="-285750">
              <a:buFont typeface="Arial" pitchFamily="34" charset="0"/>
              <a:buChar char="•"/>
            </a:pPr>
            <a:endParaRPr lang="fr-CA" dirty="0">
              <a:solidFill>
                <a:prstClr val="black"/>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589240"/>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30</a:t>
            </a:fld>
            <a:endParaRPr lang="fr-CA"/>
          </a:p>
        </p:txBody>
      </p:sp>
    </p:spTree>
    <p:extLst>
      <p:ext uri="{BB962C8B-B14F-4D97-AF65-F5344CB8AC3E}">
        <p14:creationId xmlns:p14="http://schemas.microsoft.com/office/powerpoint/2010/main" xmlns="" val="3506139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6832640"/>
          </a:xfrm>
          <a:prstGeom prst="rect">
            <a:avLst/>
          </a:prstGeom>
          <a:noFill/>
        </p:spPr>
        <p:txBody>
          <a:bodyPr wrap="square" rtlCol="0">
            <a:spAutoFit/>
          </a:bodyPr>
          <a:lstStyle/>
          <a:p>
            <a:r>
              <a:rPr lang="fr-CA" sz="2000" b="1" dirty="0" smtClean="0">
                <a:solidFill>
                  <a:prstClr val="black"/>
                </a:solidFill>
              </a:rPr>
              <a:t>Conseils pratiques pour faire une bonne formation en visioconférence sur le Web:</a:t>
            </a:r>
          </a:p>
          <a:p>
            <a:endParaRPr lang="fr-CA" sz="2000" dirty="0" smtClean="0">
              <a:solidFill>
                <a:prstClr val="black"/>
              </a:solidFill>
            </a:endParaRPr>
          </a:p>
          <a:p>
            <a:pPr lvl="1">
              <a:buFont typeface="Arial" pitchFamily="34" charset="0"/>
              <a:buChar char="•"/>
            </a:pPr>
            <a:r>
              <a:rPr lang="fr-CA" dirty="0" smtClean="0">
                <a:solidFill>
                  <a:prstClr val="black"/>
                </a:solidFill>
              </a:rPr>
              <a:t>  L’audio par téléphone est </a:t>
            </a:r>
            <a:r>
              <a:rPr lang="fr-CA" u="sng" dirty="0" smtClean="0">
                <a:solidFill>
                  <a:prstClr val="black"/>
                </a:solidFill>
              </a:rPr>
              <a:t>toujours</a:t>
            </a:r>
            <a:r>
              <a:rPr lang="fr-CA" dirty="0" smtClean="0">
                <a:solidFill>
                  <a:prstClr val="black"/>
                </a:solidFill>
              </a:rPr>
              <a:t> supérieure à celle par le Web. Utiliser un pont audio téléphonique quand cela est possible.</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  Vérifier que les participantes et participants ont un casque micro si vous utilisez l’audio par le Web. Déconseiller l’utilisation de haut-parleurs, car ils provoquent un retour de son épouvantable. </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  Bloquer les micros des </a:t>
            </a:r>
            <a:r>
              <a:rPr lang="fr-CA" dirty="0">
                <a:solidFill>
                  <a:prstClr val="black"/>
                </a:solidFill>
              </a:rPr>
              <a:t>participantes et </a:t>
            </a:r>
            <a:r>
              <a:rPr lang="fr-CA" dirty="0" smtClean="0">
                <a:solidFill>
                  <a:prstClr val="black"/>
                </a:solidFill>
              </a:rPr>
              <a:t>participants. Ouvrir le micro seulement si elles ou ils demandent la parole. À ce moment, faire attention aux problèmes techniques si vous n’avez pas fait de tests auparavant.</a:t>
            </a:r>
            <a:br>
              <a:rPr lang="fr-CA" dirty="0" smtClean="0">
                <a:solidFill>
                  <a:prstClr val="black"/>
                </a:solidFill>
              </a:rPr>
            </a:br>
            <a:endParaRPr lang="fr-CA" dirty="0">
              <a:solidFill>
                <a:prstClr val="black"/>
              </a:solidFill>
            </a:endParaRPr>
          </a:p>
          <a:p>
            <a:pPr lvl="1">
              <a:buFont typeface="Arial" pitchFamily="34" charset="0"/>
              <a:buChar char="•"/>
            </a:pPr>
            <a:r>
              <a:rPr lang="fr-CA" dirty="0" smtClean="0">
                <a:solidFill>
                  <a:prstClr val="black"/>
                </a:solidFill>
              </a:rPr>
              <a:t>  Insister pour que les questions soient posées à l’aide du clavardage. Répéter la question pour que l’ensemble de vos auditrices et auditeurs l’entende, ainsi que votre réponse.</a:t>
            </a:r>
            <a:br>
              <a:rPr lang="fr-CA" dirty="0" smtClean="0">
                <a:solidFill>
                  <a:prstClr val="black"/>
                </a:solidFill>
              </a:rPr>
            </a:br>
            <a:endParaRPr lang="fr-CA" dirty="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a:solidFill>
                <a:prstClr val="black"/>
              </a:solidFill>
            </a:endParaRPr>
          </a:p>
          <a:p>
            <a:pPr marL="285750" indent="-285750">
              <a:buFont typeface="Arial" pitchFamily="34" charset="0"/>
              <a:buChar char="•"/>
            </a:pPr>
            <a:endParaRPr lang="fr-CA" dirty="0">
              <a:solidFill>
                <a:prstClr val="black"/>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589240"/>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31</a:t>
            </a:fld>
            <a:endParaRPr lang="fr-CA"/>
          </a:p>
        </p:txBody>
      </p:sp>
    </p:spTree>
    <p:extLst>
      <p:ext uri="{BB962C8B-B14F-4D97-AF65-F5344CB8AC3E}">
        <p14:creationId xmlns:p14="http://schemas.microsoft.com/office/powerpoint/2010/main" xmlns="" val="3491919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6555641"/>
          </a:xfrm>
          <a:prstGeom prst="rect">
            <a:avLst/>
          </a:prstGeom>
          <a:noFill/>
        </p:spPr>
        <p:txBody>
          <a:bodyPr wrap="square" rtlCol="0">
            <a:spAutoFit/>
          </a:bodyPr>
          <a:lstStyle/>
          <a:p>
            <a:r>
              <a:rPr lang="fr-CA" sz="2000" b="1" dirty="0" smtClean="0">
                <a:solidFill>
                  <a:prstClr val="black"/>
                </a:solidFill>
              </a:rPr>
              <a:t>Conseils pratiques pour faire une bonne formation en visioconférence sur le Web:</a:t>
            </a:r>
          </a:p>
          <a:p>
            <a:endParaRPr lang="fr-CA" sz="2000" dirty="0" smtClean="0">
              <a:solidFill>
                <a:prstClr val="black"/>
              </a:solidFill>
            </a:endParaRPr>
          </a:p>
          <a:p>
            <a:pPr lvl="1">
              <a:buFont typeface="Arial" pitchFamily="34" charset="0"/>
              <a:buChar char="•"/>
            </a:pPr>
            <a:r>
              <a:rPr lang="fr-CA" dirty="0" smtClean="0">
                <a:solidFill>
                  <a:prstClr val="black"/>
                </a:solidFill>
              </a:rPr>
              <a:t> Dans la mesure du possible, il est important d’avoir un support technique local.</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 Un problème courant est la conversion des présentations Power Point. Souvent, les diapositives sont mal converties et il faut toujours prévoir une version PDF.</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 Les plateformes imposent des limites de poids pour les vidéos, par exemple la limite est de 52 Mo par fichier vidéo avec une salle privée dans Via. Il faut donc compresser la vidéo ou scinder la vidéo en plusieurs morceaux. </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 Le format vidéo accepté par les plateformes est habituellement MP4.</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 Les plateformes imposent en général des limites pour le nombre de webcams simultanées. Il faut donc s’informer sur la limite avant la visioconférence.</a:t>
            </a:r>
            <a:endParaRPr lang="fr-CA" dirty="0">
              <a:solidFill>
                <a:prstClr val="black"/>
              </a:solidFill>
            </a:endParaRPr>
          </a:p>
          <a:p>
            <a:pPr lvl="1">
              <a:buFont typeface="Arial" pitchFamily="34" charset="0"/>
              <a:buChar char="•"/>
            </a:pPr>
            <a:endParaRPr lang="fr-CA" dirty="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a:solidFill>
                <a:prstClr val="black"/>
              </a:solidFill>
            </a:endParaRPr>
          </a:p>
          <a:p>
            <a:pPr marL="285750" indent="-285750">
              <a:buFont typeface="Arial" pitchFamily="34" charset="0"/>
              <a:buChar char="•"/>
            </a:pPr>
            <a:endParaRPr lang="fr-CA" dirty="0">
              <a:solidFill>
                <a:prstClr val="black"/>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589240"/>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32</a:t>
            </a:fld>
            <a:endParaRPr lang="fr-CA"/>
          </a:p>
        </p:txBody>
      </p:sp>
    </p:spTree>
    <p:extLst>
      <p:ext uri="{BB962C8B-B14F-4D97-AF65-F5344CB8AC3E}">
        <p14:creationId xmlns:p14="http://schemas.microsoft.com/office/powerpoint/2010/main" xmlns="" val="3839509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6001643"/>
          </a:xfrm>
          <a:prstGeom prst="rect">
            <a:avLst/>
          </a:prstGeom>
          <a:noFill/>
        </p:spPr>
        <p:txBody>
          <a:bodyPr wrap="square" rtlCol="0">
            <a:spAutoFit/>
          </a:bodyPr>
          <a:lstStyle/>
          <a:p>
            <a:r>
              <a:rPr lang="fr-CA" sz="2000" b="1" dirty="0" smtClean="0">
                <a:solidFill>
                  <a:prstClr val="black"/>
                </a:solidFill>
              </a:rPr>
              <a:t>Conseils pratiques pour faire une bonne formation en visioconférence sur le Web:</a:t>
            </a:r>
          </a:p>
          <a:p>
            <a:endParaRPr lang="fr-CA" sz="2000" dirty="0" smtClean="0">
              <a:solidFill>
                <a:prstClr val="black"/>
              </a:solidFill>
            </a:endParaRPr>
          </a:p>
          <a:p>
            <a:pPr lvl="1">
              <a:buFont typeface="Arial" pitchFamily="34" charset="0"/>
              <a:buChar char="•"/>
            </a:pPr>
            <a:r>
              <a:rPr lang="fr-CA" dirty="0" smtClean="0">
                <a:solidFill>
                  <a:prstClr val="black"/>
                </a:solidFill>
              </a:rPr>
              <a:t> Pour une vidéo de qualité, il faut prévoir une caméra DV plutôt qu’une webcam. Par contre, l’ordinateur de l’animateur devra avoir une entrée vidéo DV ou adaptée.</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 La qualité vidéo sera toujours compressée en visioconférence pour permettre d’économiser de la bande passante.</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 Il est possible de diffuser des fichiers audio avec les différentes plateformes.</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Le format des fichiers audio doit être MP3.</a:t>
            </a:r>
            <a:br>
              <a:rPr lang="fr-CA" dirty="0" smtClean="0">
                <a:solidFill>
                  <a:prstClr val="black"/>
                </a:solidFill>
              </a:rPr>
            </a:br>
            <a:endParaRPr lang="fr-CA" dirty="0" smtClean="0">
              <a:solidFill>
                <a:prstClr val="black"/>
              </a:solidFill>
            </a:endParaRPr>
          </a:p>
          <a:p>
            <a:pPr lvl="1">
              <a:buFont typeface="Arial" pitchFamily="34" charset="0"/>
              <a:buChar char="•"/>
            </a:pPr>
            <a:r>
              <a:rPr lang="fr-CA" dirty="0" smtClean="0">
                <a:solidFill>
                  <a:prstClr val="black"/>
                </a:solidFill>
              </a:rPr>
              <a:t>Il est important d’avoir un bon soutien technique en français de la plateforme sélectionnée.</a:t>
            </a:r>
            <a:endParaRPr lang="fr-CA" dirty="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smtClean="0">
              <a:solidFill>
                <a:prstClr val="black"/>
              </a:solidFill>
            </a:endParaRPr>
          </a:p>
          <a:p>
            <a:pPr marL="285750" indent="-285750">
              <a:buFont typeface="Arial" pitchFamily="34" charset="0"/>
              <a:buChar char="•"/>
            </a:pPr>
            <a:endParaRPr lang="fr-CA" dirty="0">
              <a:solidFill>
                <a:prstClr val="black"/>
              </a:solidFill>
            </a:endParaRPr>
          </a:p>
          <a:p>
            <a:pPr marL="285750" indent="-285750">
              <a:buFont typeface="Arial" pitchFamily="34" charset="0"/>
              <a:buChar char="•"/>
            </a:pPr>
            <a:endParaRPr lang="fr-CA" dirty="0">
              <a:solidFill>
                <a:prstClr val="black"/>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589240"/>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33</a:t>
            </a:fld>
            <a:endParaRPr lang="fr-CA"/>
          </a:p>
        </p:txBody>
      </p:sp>
    </p:spTree>
    <p:extLst>
      <p:ext uri="{BB962C8B-B14F-4D97-AF65-F5344CB8AC3E}">
        <p14:creationId xmlns:p14="http://schemas.microsoft.com/office/powerpoint/2010/main" xmlns="" val="1169190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5909310"/>
          </a:xfrm>
          <a:prstGeom prst="rect">
            <a:avLst/>
          </a:prstGeom>
          <a:noFill/>
        </p:spPr>
        <p:txBody>
          <a:bodyPr wrap="square" rtlCol="0">
            <a:spAutoFit/>
          </a:bodyPr>
          <a:lstStyle/>
          <a:p>
            <a:r>
              <a:rPr lang="fr-CA" dirty="0" smtClean="0"/>
              <a:t>Conclusion:</a:t>
            </a:r>
          </a:p>
          <a:p>
            <a:r>
              <a:rPr lang="en-CA" dirty="0" smtClean="0"/>
              <a:t/>
            </a:r>
            <a:br>
              <a:rPr lang="en-CA" dirty="0" smtClean="0"/>
            </a:br>
            <a:endParaRPr lang="fr-CA" dirty="0" smtClean="0"/>
          </a:p>
          <a:p>
            <a:pPr lvl="1">
              <a:buFont typeface="Arial" pitchFamily="34" charset="0"/>
              <a:buChar char="•"/>
            </a:pPr>
            <a:r>
              <a:rPr lang="fr-CA" dirty="0" smtClean="0"/>
              <a:t>  Milieu en constante évolution: les changements sont très rapides.</a:t>
            </a:r>
            <a:br>
              <a:rPr lang="fr-CA" dirty="0" smtClean="0"/>
            </a:br>
            <a:endParaRPr lang="fr-CA" dirty="0" smtClean="0"/>
          </a:p>
          <a:p>
            <a:pPr lvl="1">
              <a:buFont typeface="Arial" pitchFamily="34" charset="0"/>
              <a:buChar char="•"/>
            </a:pPr>
            <a:r>
              <a:rPr lang="fr-CA" dirty="0" smtClean="0"/>
              <a:t>  Certaines plateformes peuvent offrir des services dans </a:t>
            </a:r>
            <a:r>
              <a:rPr lang="fr-CA" smtClean="0"/>
              <a:t>quelques mois, </a:t>
            </a:r>
            <a:r>
              <a:rPr lang="fr-CA" dirty="0" smtClean="0"/>
              <a:t>qu’elles n’offrent pas actuellement, particulièrement </a:t>
            </a:r>
            <a:r>
              <a:rPr lang="fr-CA" dirty="0" err="1" smtClean="0"/>
              <a:t>Webex</a:t>
            </a:r>
            <a:r>
              <a:rPr lang="fr-CA" dirty="0" smtClean="0"/>
              <a:t>.</a:t>
            </a:r>
            <a:br>
              <a:rPr lang="fr-CA" dirty="0" smtClean="0"/>
            </a:br>
            <a:endParaRPr lang="fr-CA" dirty="0"/>
          </a:p>
          <a:p>
            <a:pPr lvl="1">
              <a:buFont typeface="Arial" pitchFamily="34" charset="0"/>
              <a:buChar char="•"/>
            </a:pPr>
            <a:r>
              <a:rPr lang="fr-CA" dirty="0" smtClean="0"/>
              <a:t>  L’accélération de la vitesse des bandes passantes est un élément fondamental pour le développement des plateformes de visioconférence sur le Web.</a:t>
            </a:r>
            <a:br>
              <a:rPr lang="fr-CA" dirty="0" smtClean="0"/>
            </a:br>
            <a:endParaRPr lang="fr-CA" dirty="0"/>
          </a:p>
          <a:p>
            <a:pPr lvl="1">
              <a:buFont typeface="Arial" pitchFamily="34" charset="0"/>
              <a:buChar char="•"/>
            </a:pPr>
            <a:r>
              <a:rPr lang="fr-CA" dirty="0" smtClean="0"/>
              <a:t>  Ces outils sont devenus des incontournables pour la formation à distance à cause des avantages et de l’aspect synchrone.</a:t>
            </a:r>
            <a:br>
              <a:rPr lang="fr-CA" dirty="0" smtClean="0"/>
            </a:br>
            <a:r>
              <a:rPr lang="fr-CA" dirty="0" smtClean="0"/>
              <a:t/>
            </a:r>
            <a:br>
              <a:rPr lang="fr-CA" dirty="0" smtClean="0"/>
            </a:br>
            <a:endParaRPr lang="fr-CA" dirty="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610587"/>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34</a:t>
            </a:fld>
            <a:endParaRPr lang="fr-CA"/>
          </a:p>
        </p:txBody>
      </p:sp>
    </p:spTree>
    <p:extLst>
      <p:ext uri="{BB962C8B-B14F-4D97-AF65-F5344CB8AC3E}">
        <p14:creationId xmlns:p14="http://schemas.microsoft.com/office/powerpoint/2010/main" xmlns="" val="2048328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712968" cy="6740307"/>
          </a:xfrm>
          <a:prstGeom prst="rect">
            <a:avLst/>
          </a:prstGeom>
          <a:noFill/>
        </p:spPr>
        <p:txBody>
          <a:bodyPr wrap="square" rtlCol="0">
            <a:spAutoFit/>
          </a:bodyPr>
          <a:lstStyle/>
          <a:p>
            <a:pPr algn="ctr"/>
            <a:endParaRPr lang="fr-CA" sz="3600" dirty="0" smtClean="0"/>
          </a:p>
          <a:p>
            <a:pPr algn="ctr"/>
            <a:r>
              <a:rPr lang="fr-CA" sz="3600" dirty="0" smtClean="0"/>
              <a:t>Merci!</a:t>
            </a:r>
          </a:p>
          <a:p>
            <a:pPr algn="ctr"/>
            <a:endParaRPr lang="fr-CA" sz="3600" dirty="0"/>
          </a:p>
          <a:p>
            <a:pPr algn="ctr"/>
            <a:r>
              <a:rPr lang="fr-CA" sz="3600" dirty="0" smtClean="0"/>
              <a:t>François Dallaire</a:t>
            </a:r>
          </a:p>
          <a:p>
            <a:pPr algn="ctr"/>
            <a:r>
              <a:rPr lang="fr-CA" sz="3600" dirty="0" smtClean="0"/>
              <a:t>CDÉACF</a:t>
            </a:r>
          </a:p>
          <a:p>
            <a:pPr algn="ctr"/>
            <a:r>
              <a:rPr lang="fr-CA" sz="3600" dirty="0" smtClean="0"/>
              <a:t>1 866 972-1180 ou 514 876-1180 </a:t>
            </a:r>
            <a:br>
              <a:rPr lang="fr-CA" sz="3600" dirty="0" smtClean="0"/>
            </a:br>
            <a:r>
              <a:rPr lang="fr-CA" sz="3600" dirty="0" smtClean="0"/>
              <a:t>poste 1207</a:t>
            </a:r>
          </a:p>
          <a:p>
            <a:pPr algn="ctr"/>
            <a:r>
              <a:rPr lang="fr-CA" sz="3600" dirty="0" smtClean="0"/>
              <a:t>dallaire@cdeacf.ca</a:t>
            </a:r>
            <a:br>
              <a:rPr lang="fr-CA" sz="3600" dirty="0" smtClean="0"/>
            </a:br>
            <a:r>
              <a:rPr lang="fr-CA" dirty="0" smtClean="0"/>
              <a:t/>
            </a:r>
            <a:br>
              <a:rPr lang="fr-CA" dirty="0" smtClean="0"/>
            </a:br>
            <a:endParaRPr lang="fr-CA" dirty="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smtClean="0"/>
          </a:p>
          <a:p>
            <a:pPr marL="285750" indent="-285750">
              <a:buFont typeface="Arial" pitchFamily="34" charset="0"/>
              <a:buChar char="•"/>
            </a:pPr>
            <a:endParaRPr lang="fr-CA" dirty="0"/>
          </a:p>
          <a:p>
            <a:pPr marL="285750" indent="-285750">
              <a:buFont typeface="Arial" pitchFamily="34" charset="0"/>
              <a:buChar char="•"/>
            </a:pPr>
            <a:endParaRPr lang="fr-CA"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5589240"/>
            <a:ext cx="2232025"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35</a:t>
            </a:fld>
            <a:endParaRPr lang="fr-CA" dirty="0"/>
          </a:p>
        </p:txBody>
      </p:sp>
    </p:spTree>
    <p:extLst>
      <p:ext uri="{BB962C8B-B14F-4D97-AF65-F5344CB8AC3E}">
        <p14:creationId xmlns:p14="http://schemas.microsoft.com/office/powerpoint/2010/main" xmlns="" val="32046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476150"/>
            <a:ext cx="6912768" cy="53936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827584" y="137322"/>
            <a:ext cx="7344816" cy="1938992"/>
          </a:xfrm>
          <a:prstGeom prst="rect">
            <a:avLst/>
          </a:prstGeom>
        </p:spPr>
        <p:txBody>
          <a:bodyPr wrap="square">
            <a:spAutoFit/>
          </a:bodyPr>
          <a:lstStyle/>
          <a:p>
            <a:pPr lvl="0"/>
            <a:r>
              <a:rPr lang="fr-CA" sz="2400" b="1" dirty="0">
                <a:solidFill>
                  <a:prstClr val="black"/>
                </a:solidFill>
              </a:rPr>
              <a:t>Les outils technologiques nécessaires pour utiliser les plateformes de visioconférence?</a:t>
            </a:r>
            <a:br>
              <a:rPr lang="fr-CA" sz="2400" b="1" dirty="0">
                <a:solidFill>
                  <a:prstClr val="black"/>
                </a:solidFill>
              </a:rPr>
            </a:br>
            <a:endParaRPr lang="fr-CA" sz="2400" b="1" dirty="0">
              <a:solidFill>
                <a:prstClr val="black"/>
              </a:solidFill>
            </a:endParaRPr>
          </a:p>
          <a:p>
            <a:pPr lvl="0"/>
            <a:r>
              <a:rPr lang="fr-CA" sz="2400" b="1" dirty="0">
                <a:solidFill>
                  <a:prstClr val="black"/>
                </a:solidFill>
              </a:rPr>
              <a:t>Casque micro utilisé par le CDÉACF: Logitech H390 connexion </a:t>
            </a:r>
            <a:r>
              <a:rPr lang="fr-CA" sz="2400" b="1" dirty="0" smtClean="0">
                <a:solidFill>
                  <a:prstClr val="black"/>
                </a:solidFill>
              </a:rPr>
              <a:t>USB.</a:t>
            </a:r>
            <a:endParaRPr lang="fr-CA" sz="2400" b="1" dirty="0">
              <a:solidFill>
                <a:prstClr val="black"/>
              </a:solidFill>
            </a:endParaRPr>
          </a:p>
        </p:txBody>
      </p:sp>
      <p:sp>
        <p:nvSpPr>
          <p:cNvPr id="3" name="Espace réservé du numéro de diapositive 2"/>
          <p:cNvSpPr>
            <a:spLocks noGrp="1"/>
          </p:cNvSpPr>
          <p:nvPr>
            <p:ph type="sldNum" sz="quarter" idx="12"/>
          </p:nvPr>
        </p:nvSpPr>
        <p:spPr/>
        <p:txBody>
          <a:bodyPr/>
          <a:lstStyle/>
          <a:p>
            <a:fld id="{9B90DB9B-303A-47C9-9C0C-6E3C5324E891}" type="slidenum">
              <a:rPr lang="fr-CA" smtClean="0"/>
              <a:pPr/>
              <a:t>4</a:t>
            </a:fld>
            <a:endParaRPr lang="fr-CA"/>
          </a:p>
        </p:txBody>
      </p:sp>
    </p:spTree>
    <p:extLst>
      <p:ext uri="{BB962C8B-B14F-4D97-AF65-F5344CB8AC3E}">
        <p14:creationId xmlns:p14="http://schemas.microsoft.com/office/powerpoint/2010/main" xmlns="" val="3999127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27584" y="137322"/>
            <a:ext cx="7344816" cy="1938992"/>
          </a:xfrm>
          <a:prstGeom prst="rect">
            <a:avLst/>
          </a:prstGeom>
        </p:spPr>
        <p:txBody>
          <a:bodyPr wrap="square">
            <a:spAutoFit/>
          </a:bodyPr>
          <a:lstStyle/>
          <a:p>
            <a:pPr lvl="0"/>
            <a:r>
              <a:rPr lang="fr-CA" sz="2400" b="1" dirty="0">
                <a:solidFill>
                  <a:prstClr val="black"/>
                </a:solidFill>
              </a:rPr>
              <a:t>Les outils technologiques nécessaires pour utiliser les plateformes de visioconférence?</a:t>
            </a:r>
            <a:br>
              <a:rPr lang="fr-CA" sz="2400" b="1" dirty="0">
                <a:solidFill>
                  <a:prstClr val="black"/>
                </a:solidFill>
              </a:rPr>
            </a:br>
            <a:endParaRPr lang="fr-CA" sz="2400" b="1" dirty="0">
              <a:solidFill>
                <a:prstClr val="black"/>
              </a:solidFill>
            </a:endParaRPr>
          </a:p>
          <a:p>
            <a:pPr lvl="0"/>
            <a:r>
              <a:rPr lang="fr-CA" sz="2400" b="1" dirty="0" smtClean="0">
                <a:solidFill>
                  <a:prstClr val="black"/>
                </a:solidFill>
              </a:rPr>
              <a:t>Caméra Web utilisée </a:t>
            </a:r>
            <a:r>
              <a:rPr lang="fr-CA" sz="2400" b="1" dirty="0">
                <a:solidFill>
                  <a:prstClr val="black"/>
                </a:solidFill>
              </a:rPr>
              <a:t>par le CDÉACF</a:t>
            </a:r>
            <a:r>
              <a:rPr lang="fr-CA" sz="2400" b="1" dirty="0" smtClean="0">
                <a:solidFill>
                  <a:prstClr val="black"/>
                </a:solidFill>
              </a:rPr>
              <a:t>: Logitech </a:t>
            </a:r>
            <a:r>
              <a:rPr lang="fr-CA" sz="2400" b="1" dirty="0" err="1" smtClean="0">
                <a:solidFill>
                  <a:prstClr val="black"/>
                </a:solidFill>
              </a:rPr>
              <a:t>Quickcam</a:t>
            </a:r>
            <a:r>
              <a:rPr lang="fr-CA" sz="2400" b="1" dirty="0">
                <a:solidFill>
                  <a:prstClr val="black"/>
                </a:solidFill>
              </a:rPr>
              <a:t> </a:t>
            </a:r>
            <a:r>
              <a:rPr lang="fr-CA" sz="2400" b="1" dirty="0" err="1" smtClean="0">
                <a:solidFill>
                  <a:prstClr val="black"/>
                </a:solidFill>
              </a:rPr>
              <a:t>Orbit</a:t>
            </a:r>
            <a:r>
              <a:rPr lang="fr-CA" sz="2400" b="1" dirty="0" smtClean="0">
                <a:solidFill>
                  <a:prstClr val="black"/>
                </a:solidFill>
              </a:rPr>
              <a:t> </a:t>
            </a:r>
            <a:endParaRPr lang="fr-CA" sz="2400" b="1"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8742" y="1700808"/>
            <a:ext cx="4762500" cy="476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9B90DB9B-303A-47C9-9C0C-6E3C5324E891}" type="slidenum">
              <a:rPr lang="fr-CA" smtClean="0"/>
              <a:pPr/>
              <a:t>5</a:t>
            </a:fld>
            <a:endParaRPr lang="fr-CA"/>
          </a:p>
        </p:txBody>
      </p:sp>
    </p:spTree>
    <p:extLst>
      <p:ext uri="{BB962C8B-B14F-4D97-AF65-F5344CB8AC3E}">
        <p14:creationId xmlns:p14="http://schemas.microsoft.com/office/powerpoint/2010/main" xmlns="" val="1943025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5589240"/>
            <a:ext cx="2232248" cy="974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 name="ZoneTexte 6"/>
          <p:cNvSpPr txBox="1"/>
          <p:nvPr/>
        </p:nvSpPr>
        <p:spPr>
          <a:xfrm>
            <a:off x="179512" y="116632"/>
            <a:ext cx="8856984" cy="4431983"/>
          </a:xfrm>
          <a:prstGeom prst="rect">
            <a:avLst/>
          </a:prstGeom>
          <a:noFill/>
        </p:spPr>
        <p:txBody>
          <a:bodyPr wrap="square" rtlCol="0">
            <a:spAutoFit/>
          </a:bodyPr>
          <a:lstStyle/>
          <a:p>
            <a:r>
              <a:rPr lang="fr-CA" sz="2400" b="1" dirty="0" smtClean="0"/>
              <a:t>Les outils communs pour l’ensemble des plateformes testées?</a:t>
            </a:r>
            <a:br>
              <a:rPr lang="fr-CA" sz="2400" b="1" dirty="0" smtClean="0"/>
            </a:br>
            <a:endParaRPr lang="fr-CA" sz="2400" b="1" dirty="0" smtClean="0"/>
          </a:p>
          <a:p>
            <a:r>
              <a:rPr lang="fr-CA" dirty="0" smtClean="0"/>
              <a:t>Toutes les plateformes que nous avons testées ont les outils suivants:</a:t>
            </a:r>
            <a:br>
              <a:rPr lang="fr-CA" dirty="0" smtClean="0"/>
            </a:br>
            <a:endParaRPr lang="fr-CA" dirty="0" smtClean="0"/>
          </a:p>
          <a:p>
            <a:pPr marL="342900" indent="-342900">
              <a:buFont typeface="Arial" pitchFamily="34" charset="0"/>
              <a:buChar char="•"/>
            </a:pPr>
            <a:r>
              <a:rPr lang="fr-CA" dirty="0" smtClean="0"/>
              <a:t>Transmission de la voix et de la vidéo par le Web. </a:t>
            </a:r>
            <a:br>
              <a:rPr lang="fr-CA" dirty="0" smtClean="0"/>
            </a:br>
            <a:endParaRPr lang="fr-CA" dirty="0" smtClean="0"/>
          </a:p>
          <a:p>
            <a:pPr marL="342900" indent="-342900">
              <a:buFont typeface="Arial" pitchFamily="34" charset="0"/>
              <a:buChar char="•"/>
            </a:pPr>
            <a:r>
              <a:rPr lang="fr-CA" dirty="0" smtClean="0"/>
              <a:t>Plusieurs caméras Web en simultanées avec des nuances très importantes selon les plateformes.</a:t>
            </a:r>
            <a:br>
              <a:rPr lang="fr-CA" dirty="0" smtClean="0"/>
            </a:br>
            <a:endParaRPr lang="fr-CA" dirty="0" smtClean="0"/>
          </a:p>
          <a:p>
            <a:pPr marL="342900" indent="-342900">
              <a:buFont typeface="Arial" pitchFamily="34" charset="0"/>
              <a:buChar char="•"/>
            </a:pPr>
            <a:r>
              <a:rPr lang="fr-CA" dirty="0" smtClean="0"/>
              <a:t>Partage de l’écran d’ordinateur de la présentatrice ou du présentateur avec l’ensemble des participantes et participants.</a:t>
            </a:r>
            <a:br>
              <a:rPr lang="fr-CA" dirty="0" smtClean="0"/>
            </a:br>
            <a:endParaRPr lang="fr-CA" dirty="0" smtClean="0"/>
          </a:p>
          <a:p>
            <a:pPr marL="342900" indent="-342900">
              <a:buFont typeface="Arial" pitchFamily="34" charset="0"/>
              <a:buChar char="•"/>
            </a:pPr>
            <a:r>
              <a:rPr lang="fr-CA" dirty="0" smtClean="0"/>
              <a:t>Outil de clavardage.</a:t>
            </a:r>
            <a:br>
              <a:rPr lang="fr-CA" dirty="0" smtClean="0"/>
            </a:br>
            <a:r>
              <a:rPr lang="fr-CA" dirty="0" smtClean="0"/>
              <a:t/>
            </a:r>
            <a:br>
              <a:rPr lang="fr-CA" dirty="0" smtClean="0"/>
            </a:br>
            <a:endParaRPr lang="fr-CA" dirty="0" smtClean="0"/>
          </a:p>
        </p:txBody>
      </p:sp>
      <p:sp>
        <p:nvSpPr>
          <p:cNvPr id="2" name="Espace réservé du numéro de diapositive 1"/>
          <p:cNvSpPr>
            <a:spLocks noGrp="1"/>
          </p:cNvSpPr>
          <p:nvPr>
            <p:ph type="sldNum" sz="quarter" idx="12"/>
          </p:nvPr>
        </p:nvSpPr>
        <p:spPr/>
        <p:txBody>
          <a:bodyPr/>
          <a:lstStyle/>
          <a:p>
            <a:fld id="{9B90DB9B-303A-47C9-9C0C-6E3C5324E891}" type="slidenum">
              <a:rPr lang="fr-CA" smtClean="0"/>
              <a:pPr/>
              <a:t>6</a:t>
            </a:fld>
            <a:endParaRPr lang="fr-CA"/>
          </a:p>
        </p:txBody>
      </p:sp>
    </p:spTree>
    <p:extLst>
      <p:ext uri="{BB962C8B-B14F-4D97-AF65-F5344CB8AC3E}">
        <p14:creationId xmlns:p14="http://schemas.microsoft.com/office/powerpoint/2010/main" xmlns="" val="39333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5589240"/>
            <a:ext cx="2232248" cy="974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 name="ZoneTexte 6"/>
          <p:cNvSpPr txBox="1"/>
          <p:nvPr/>
        </p:nvSpPr>
        <p:spPr>
          <a:xfrm>
            <a:off x="179512" y="116632"/>
            <a:ext cx="8856984" cy="4708981"/>
          </a:xfrm>
          <a:prstGeom prst="rect">
            <a:avLst/>
          </a:prstGeom>
          <a:noFill/>
        </p:spPr>
        <p:txBody>
          <a:bodyPr wrap="square" rtlCol="0">
            <a:spAutoFit/>
          </a:bodyPr>
          <a:lstStyle/>
          <a:p>
            <a:r>
              <a:rPr lang="fr-CA" sz="2400" b="1" dirty="0" smtClean="0">
                <a:solidFill>
                  <a:prstClr val="black"/>
                </a:solidFill>
              </a:rPr>
              <a:t>Les outils communs pour l’ensemble des plateformes testées?</a:t>
            </a:r>
            <a:endParaRPr lang="fr-CA" sz="2400" b="1" dirty="0">
              <a:solidFill>
                <a:prstClr val="black"/>
              </a:solidFill>
            </a:endParaRPr>
          </a:p>
          <a:p>
            <a:pPr marL="342900" indent="-342900">
              <a:buFont typeface="Arial" pitchFamily="34" charset="0"/>
              <a:buChar char="•"/>
            </a:pPr>
            <a:endParaRPr lang="fr-CA" sz="2400" b="1" dirty="0" smtClean="0">
              <a:solidFill>
                <a:prstClr val="black"/>
              </a:solidFill>
            </a:endParaRPr>
          </a:p>
          <a:p>
            <a:pPr marL="342900" indent="-342900">
              <a:buFont typeface="Arial" pitchFamily="34" charset="0"/>
              <a:buChar char="•"/>
            </a:pPr>
            <a:r>
              <a:rPr lang="fr-CA" dirty="0" smtClean="0">
                <a:solidFill>
                  <a:prstClr val="black"/>
                </a:solidFill>
              </a:rPr>
              <a:t>Enregistrement de la visioconférence avec l’audio et la vidéo.</a:t>
            </a:r>
            <a:br>
              <a:rPr lang="fr-CA" dirty="0" smtClean="0">
                <a:solidFill>
                  <a:prstClr val="black"/>
                </a:solidFill>
              </a:rPr>
            </a:br>
            <a:endParaRPr lang="fr-CA" dirty="0" smtClean="0">
              <a:solidFill>
                <a:prstClr val="black"/>
              </a:solidFill>
            </a:endParaRPr>
          </a:p>
          <a:p>
            <a:pPr marL="342900" indent="-342900">
              <a:buFont typeface="Arial" pitchFamily="34" charset="0"/>
              <a:buChar char="•"/>
            </a:pPr>
            <a:r>
              <a:rPr lang="fr-CA" dirty="0" smtClean="0">
                <a:solidFill>
                  <a:prstClr val="black"/>
                </a:solidFill>
              </a:rPr>
              <a:t>« Tableau blanc »: la présentatrice ou le présentateur peut écrire ou dessiner sur un tableau blanc qui est partagé avec l’ensemble des participantes et participants.</a:t>
            </a:r>
            <a:endParaRPr lang="fr-CA" dirty="0">
              <a:solidFill>
                <a:prstClr val="black"/>
              </a:solidFill>
            </a:endParaRPr>
          </a:p>
          <a:p>
            <a:endParaRPr lang="fr-CA" dirty="0" smtClean="0">
              <a:solidFill>
                <a:prstClr val="black"/>
              </a:solidFill>
            </a:endParaRPr>
          </a:p>
          <a:p>
            <a:pPr marL="342900" indent="-342900">
              <a:buFont typeface="Arial" pitchFamily="34" charset="0"/>
              <a:buChar char="•"/>
            </a:pPr>
            <a:r>
              <a:rPr lang="fr-CA" dirty="0" smtClean="0"/>
              <a:t>Outils </a:t>
            </a:r>
            <a:r>
              <a:rPr lang="fr-CA" dirty="0"/>
              <a:t>de présentation de sites Web aux participantes et </a:t>
            </a:r>
            <a:r>
              <a:rPr lang="fr-CA" dirty="0" smtClean="0"/>
              <a:t>participants.</a:t>
            </a:r>
            <a:br>
              <a:rPr lang="fr-CA" dirty="0" smtClean="0"/>
            </a:br>
            <a:endParaRPr lang="fr-CA" dirty="0" smtClean="0"/>
          </a:p>
          <a:p>
            <a:pPr marL="342900" indent="-342900">
              <a:buFont typeface="Arial" pitchFamily="34" charset="0"/>
              <a:buChar char="•"/>
            </a:pPr>
            <a:r>
              <a:rPr lang="fr-CA" dirty="0" smtClean="0"/>
              <a:t>Possibilité </a:t>
            </a:r>
            <a:r>
              <a:rPr lang="fr-CA" dirty="0"/>
              <a:t>de nommer une participante ou un participant comme présentateur</a:t>
            </a:r>
            <a:r>
              <a:rPr lang="fr-CA" dirty="0" smtClean="0"/>
              <a:t>.</a:t>
            </a:r>
            <a:br>
              <a:rPr lang="fr-CA" dirty="0" smtClean="0"/>
            </a:br>
            <a:endParaRPr lang="fr-CA" dirty="0" smtClean="0"/>
          </a:p>
          <a:p>
            <a:pPr marL="342900" indent="-342900">
              <a:buFont typeface="Arial" pitchFamily="34" charset="0"/>
              <a:buChar char="•"/>
            </a:pPr>
            <a:r>
              <a:rPr lang="fr-CA" dirty="0" smtClean="0">
                <a:solidFill>
                  <a:prstClr val="black"/>
                </a:solidFill>
              </a:rPr>
              <a:t>Système de demande de prise de parole.</a:t>
            </a:r>
            <a:br>
              <a:rPr lang="fr-CA" dirty="0" smtClean="0">
                <a:solidFill>
                  <a:prstClr val="black"/>
                </a:solidFill>
              </a:rPr>
            </a:br>
            <a:endParaRPr lang="fr-CA" dirty="0" smtClean="0">
              <a:solidFill>
                <a:prstClr val="black"/>
              </a:solidFill>
            </a:endParaRPr>
          </a:p>
          <a:p>
            <a:pPr marL="342900" indent="-342900">
              <a:buFont typeface="Arial" pitchFamily="34" charset="0"/>
              <a:buChar char="•"/>
            </a:pPr>
            <a:r>
              <a:rPr lang="fr-CA" dirty="0" smtClean="0">
                <a:solidFill>
                  <a:prstClr val="black"/>
                </a:solidFill>
              </a:rPr>
              <a:t>Planificateur des formations.</a:t>
            </a:r>
            <a:br>
              <a:rPr lang="fr-CA" dirty="0" smtClean="0">
                <a:solidFill>
                  <a:prstClr val="black"/>
                </a:solidFill>
              </a:rPr>
            </a:br>
            <a:r>
              <a:rPr lang="fr-CA" dirty="0" smtClean="0">
                <a:solidFill>
                  <a:prstClr val="black"/>
                </a:solidFill>
              </a:rPr>
              <a:t/>
            </a:r>
            <a:br>
              <a:rPr lang="fr-CA" dirty="0" smtClean="0">
                <a:solidFill>
                  <a:prstClr val="black"/>
                </a:solidFill>
              </a:rPr>
            </a:br>
            <a:endParaRPr lang="fr-CA" dirty="0" smtClean="0">
              <a:solidFill>
                <a:prstClr val="black"/>
              </a:solidFill>
            </a:endParaRPr>
          </a:p>
        </p:txBody>
      </p:sp>
      <p:sp>
        <p:nvSpPr>
          <p:cNvPr id="2" name="Espace réservé du numéro de diapositive 1"/>
          <p:cNvSpPr>
            <a:spLocks noGrp="1"/>
          </p:cNvSpPr>
          <p:nvPr>
            <p:ph type="sldNum" sz="quarter" idx="12"/>
          </p:nvPr>
        </p:nvSpPr>
        <p:spPr/>
        <p:txBody>
          <a:bodyPr/>
          <a:lstStyle/>
          <a:p>
            <a:fld id="{9B90DB9B-303A-47C9-9C0C-6E3C5324E891}" type="slidenum">
              <a:rPr lang="fr-CA" smtClean="0"/>
              <a:pPr/>
              <a:t>7</a:t>
            </a:fld>
            <a:endParaRPr lang="fr-CA"/>
          </a:p>
        </p:txBody>
      </p:sp>
    </p:spTree>
    <p:extLst>
      <p:ext uri="{BB962C8B-B14F-4D97-AF65-F5344CB8AC3E}">
        <p14:creationId xmlns:p14="http://schemas.microsoft.com/office/powerpoint/2010/main" xmlns="" val="311697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79512" y="116632"/>
            <a:ext cx="8856984" cy="2554545"/>
          </a:xfrm>
          <a:prstGeom prst="rect">
            <a:avLst/>
          </a:prstGeom>
          <a:noFill/>
        </p:spPr>
        <p:txBody>
          <a:bodyPr wrap="square" rtlCol="0">
            <a:spAutoFit/>
          </a:bodyPr>
          <a:lstStyle/>
          <a:p>
            <a:pPr algn="ctr"/>
            <a:r>
              <a:rPr lang="fr-CA" sz="2400" b="1" dirty="0" smtClean="0">
                <a:solidFill>
                  <a:prstClr val="black"/>
                </a:solidFill>
              </a:rPr>
              <a:t>Les plateformes:</a:t>
            </a:r>
            <a:br>
              <a:rPr lang="fr-CA" sz="2400" b="1" dirty="0" smtClean="0">
                <a:solidFill>
                  <a:prstClr val="black"/>
                </a:solidFill>
              </a:rPr>
            </a:br>
            <a:r>
              <a:rPr lang="fr-CA" sz="2800" b="1" dirty="0" smtClean="0">
                <a:solidFill>
                  <a:prstClr val="black"/>
                </a:solidFill>
              </a:rPr>
              <a:t>ZENLIVE</a:t>
            </a:r>
          </a:p>
          <a:p>
            <a:pPr algn="ctr"/>
            <a:r>
              <a:rPr lang="fr-CA" sz="2400" b="1" dirty="0" smtClean="0">
                <a:solidFill>
                  <a:prstClr val="black"/>
                </a:solidFill>
              </a:rPr>
              <a:t>( </a:t>
            </a:r>
            <a:r>
              <a:rPr lang="fr-CA" sz="2400" b="1" dirty="0" smtClean="0">
                <a:solidFill>
                  <a:prstClr val="black"/>
                </a:solidFill>
                <a:hlinkClick r:id="rId3"/>
              </a:rPr>
              <a:t>http</a:t>
            </a:r>
            <a:r>
              <a:rPr lang="fr-CA" sz="2400" b="1" dirty="0">
                <a:solidFill>
                  <a:prstClr val="black"/>
                </a:solidFill>
                <a:hlinkClick r:id="rId3"/>
              </a:rPr>
              <a:t>://</a:t>
            </a:r>
            <a:r>
              <a:rPr lang="fr-CA" sz="2400" b="1" dirty="0" smtClean="0">
                <a:solidFill>
                  <a:prstClr val="black"/>
                </a:solidFill>
                <a:hlinkClick r:id="rId3"/>
              </a:rPr>
              <a:t>www.zenlive.ca/accueil.html</a:t>
            </a:r>
            <a:r>
              <a:rPr lang="fr-CA" sz="2400" b="1" dirty="0" smtClean="0">
                <a:solidFill>
                  <a:prstClr val="black"/>
                </a:solidFill>
              </a:rPr>
              <a:t> )</a:t>
            </a:r>
          </a:p>
          <a:p>
            <a:endParaRPr lang="fr-CA" sz="2400" b="1" dirty="0" smtClean="0">
              <a:solidFill>
                <a:prstClr val="black"/>
              </a:solidFill>
            </a:endParaRPr>
          </a:p>
          <a:p>
            <a:endParaRPr lang="fr-CA" sz="2400" b="1" dirty="0" smtClean="0">
              <a:solidFill>
                <a:prstClr val="black"/>
              </a:solidFill>
            </a:endParaRPr>
          </a:p>
          <a:p>
            <a:r>
              <a:rPr lang="fr-CA" dirty="0" smtClean="0">
                <a:solidFill>
                  <a:prstClr val="black"/>
                </a:solidFill>
              </a:rPr>
              <a:t/>
            </a:r>
            <a:br>
              <a:rPr lang="fr-CA" dirty="0" smtClean="0">
                <a:solidFill>
                  <a:prstClr val="black"/>
                </a:solidFill>
              </a:rPr>
            </a:br>
            <a:endParaRPr lang="fr-CA" dirty="0" smtClean="0">
              <a:solidFill>
                <a:prstClr val="black"/>
              </a:solidFill>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15648" y="1339602"/>
            <a:ext cx="4584712" cy="5564266"/>
          </a:xfrm>
          <a:prstGeom prst="rect">
            <a:avLst/>
          </a:prstGeom>
        </p:spPr>
      </p:pic>
      <p:sp>
        <p:nvSpPr>
          <p:cNvPr id="3" name="Espace réservé du numéro de diapositive 2"/>
          <p:cNvSpPr>
            <a:spLocks noGrp="1"/>
          </p:cNvSpPr>
          <p:nvPr>
            <p:ph type="sldNum" sz="quarter" idx="12"/>
          </p:nvPr>
        </p:nvSpPr>
        <p:spPr/>
        <p:txBody>
          <a:bodyPr/>
          <a:lstStyle/>
          <a:p>
            <a:fld id="{9B90DB9B-303A-47C9-9C0C-6E3C5324E891}" type="slidenum">
              <a:rPr lang="fr-CA" smtClean="0"/>
              <a:pPr/>
              <a:t>8</a:t>
            </a:fld>
            <a:endParaRPr lang="fr-CA"/>
          </a:p>
        </p:txBody>
      </p:sp>
    </p:spTree>
    <p:extLst>
      <p:ext uri="{BB962C8B-B14F-4D97-AF65-F5344CB8AC3E}">
        <p14:creationId xmlns:p14="http://schemas.microsoft.com/office/powerpoint/2010/main" xmlns="" val="1521265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7999"/>
          </a:xfrm>
          <a:prstGeom prst="rect">
            <a:avLst/>
          </a:prstGeom>
        </p:spPr>
      </p:pic>
      <p:sp>
        <p:nvSpPr>
          <p:cNvPr id="2" name="Espace réservé du numéro de diapositive 1"/>
          <p:cNvSpPr>
            <a:spLocks noGrp="1"/>
          </p:cNvSpPr>
          <p:nvPr>
            <p:ph type="sldNum" sz="quarter" idx="12"/>
          </p:nvPr>
        </p:nvSpPr>
        <p:spPr/>
        <p:txBody>
          <a:bodyPr/>
          <a:lstStyle/>
          <a:p>
            <a:fld id="{9B90DB9B-303A-47C9-9C0C-6E3C5324E891}" type="slidenum">
              <a:rPr lang="fr-CA" smtClean="0"/>
              <a:pPr/>
              <a:t>9</a:t>
            </a:fld>
            <a:endParaRPr lang="fr-CA"/>
          </a:p>
        </p:txBody>
      </p:sp>
    </p:spTree>
    <p:extLst>
      <p:ext uri="{BB962C8B-B14F-4D97-AF65-F5344CB8AC3E}">
        <p14:creationId xmlns:p14="http://schemas.microsoft.com/office/powerpoint/2010/main" xmlns="" val="38662190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Personnalisé 18">
      <a:dk1>
        <a:sysClr val="windowText" lastClr="000000"/>
      </a:dk1>
      <a:lt1>
        <a:sysClr val="window" lastClr="FFFFFF"/>
      </a:lt1>
      <a:dk2>
        <a:srgbClr val="323232"/>
      </a:dk2>
      <a:lt2>
        <a:srgbClr val="E3DED1"/>
      </a:lt2>
      <a:accent1>
        <a:srgbClr val="F07F09"/>
      </a:accent1>
      <a:accent2>
        <a:srgbClr val="BD1919"/>
      </a:accent2>
      <a:accent3>
        <a:srgbClr val="1A57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1172</TotalTime>
  <Words>372</Words>
  <Application>Microsoft Office PowerPoint</Application>
  <PresentationFormat>Affichage à l'écran (4:3)</PresentationFormat>
  <Paragraphs>321</Paragraphs>
  <Slides>35</Slides>
  <Notes>18</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Angles</vt:lpstr>
      <vt:lpstr>Tirez le maximum de votre plateforme de  visioconférence pour des rencontres virtuelles réussies  Par  François Dallaire CDÉACF  10 avril 2014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leduc</dc:creator>
  <cp:lastModifiedBy>Danielle Gilbert</cp:lastModifiedBy>
  <cp:revision>147</cp:revision>
  <cp:lastPrinted>2013-05-21T12:43:37Z</cp:lastPrinted>
  <dcterms:created xsi:type="dcterms:W3CDTF">2012-05-30T19:08:03Z</dcterms:created>
  <dcterms:modified xsi:type="dcterms:W3CDTF">2014-05-07T00:05:56Z</dcterms:modified>
</cp:coreProperties>
</file>