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6" r:id="rId2"/>
    <p:sldId id="278" r:id="rId3"/>
    <p:sldId id="258" r:id="rId4"/>
    <p:sldId id="259" r:id="rId5"/>
    <p:sldId id="279" r:id="rId6"/>
    <p:sldId id="260" r:id="rId7"/>
    <p:sldId id="280" r:id="rId8"/>
    <p:sldId id="261" r:id="rId9"/>
    <p:sldId id="262" r:id="rId10"/>
    <p:sldId id="263" r:id="rId11"/>
    <p:sldId id="264" r:id="rId12"/>
    <p:sldId id="265" r:id="rId13"/>
    <p:sldId id="266" r:id="rId14"/>
    <p:sldId id="281" r:id="rId15"/>
    <p:sldId id="267" r:id="rId16"/>
    <p:sldId id="268" r:id="rId17"/>
    <p:sldId id="269" r:id="rId18"/>
    <p:sldId id="270" r:id="rId19"/>
    <p:sldId id="271" r:id="rId20"/>
    <p:sldId id="276" r:id="rId21"/>
    <p:sldId id="277" r:id="rId22"/>
  </p:sldIdLst>
  <p:sldSz cx="9144000" cy="6858000" type="screen4x3"/>
  <p:notesSz cx="6950075" cy="92360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06A1A2-DB87-4A06-BAB6-3AC23D0D38BA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fr-CA"/>
        </a:p>
      </dgm:t>
    </dgm:pt>
    <dgm:pt modelId="{66A54B72-521C-4190-B14F-473EA43582B4}">
      <dgm:prSet phldrT="[Texte]" custT="1"/>
      <dgm:spPr/>
      <dgm:t>
        <a:bodyPr/>
        <a:lstStyle/>
        <a:p>
          <a:pPr algn="ctr"/>
          <a:r>
            <a:rPr lang="fr-CA" sz="2400" b="1" dirty="0" smtClean="0"/>
            <a:t>Soutien de l’entourage</a:t>
          </a:r>
          <a:r>
            <a:rPr lang="fr-CA" sz="2800" dirty="0" smtClean="0"/>
            <a:t> </a:t>
          </a:r>
          <a:r>
            <a:rPr lang="fr-CA" sz="2000" dirty="0" smtClean="0"/>
            <a:t>(parents, intervenants et enseignants)</a:t>
          </a:r>
          <a:endParaRPr lang="fr-CA" sz="2000" dirty="0"/>
        </a:p>
      </dgm:t>
    </dgm:pt>
    <dgm:pt modelId="{96141FE2-C532-485A-890D-403408FE77DD}" type="parTrans" cxnId="{A8E763D6-976F-4927-8E5D-5EE8C11E40DD}">
      <dgm:prSet/>
      <dgm:spPr/>
      <dgm:t>
        <a:bodyPr/>
        <a:lstStyle/>
        <a:p>
          <a:endParaRPr lang="fr-CA"/>
        </a:p>
      </dgm:t>
    </dgm:pt>
    <dgm:pt modelId="{ED64DD95-D863-4E2F-AF34-5DBEE6AF7CDB}" type="sibTrans" cxnId="{A8E763D6-976F-4927-8E5D-5EE8C11E40DD}">
      <dgm:prSet/>
      <dgm:spPr/>
      <dgm:t>
        <a:bodyPr/>
        <a:lstStyle/>
        <a:p>
          <a:endParaRPr lang="fr-CA"/>
        </a:p>
      </dgm:t>
    </dgm:pt>
    <dgm:pt modelId="{FD2CBE9D-D875-4731-A5BC-D938560D1F74}">
      <dgm:prSet phldrT="[Texte]"/>
      <dgm:spPr/>
      <dgm:t>
        <a:bodyPr/>
        <a:lstStyle/>
        <a:p>
          <a:r>
            <a:rPr lang="fr-CA" dirty="0" smtClean="0"/>
            <a:t>Expression des malaises psychologiques et des émotions</a:t>
          </a:r>
          <a:endParaRPr lang="fr-CA" dirty="0"/>
        </a:p>
      </dgm:t>
    </dgm:pt>
    <dgm:pt modelId="{5B0DB298-0324-4DD8-B8F5-A92F38929C17}" type="parTrans" cxnId="{C3A69112-4C0F-4798-BD2D-C192F53D8466}">
      <dgm:prSet/>
      <dgm:spPr/>
      <dgm:t>
        <a:bodyPr/>
        <a:lstStyle/>
        <a:p>
          <a:endParaRPr lang="fr-CA"/>
        </a:p>
      </dgm:t>
    </dgm:pt>
    <dgm:pt modelId="{10D4AEA0-A68B-4F84-A8D0-67D55F12BA7D}" type="sibTrans" cxnId="{C3A69112-4C0F-4798-BD2D-C192F53D8466}">
      <dgm:prSet/>
      <dgm:spPr/>
      <dgm:t>
        <a:bodyPr/>
        <a:lstStyle/>
        <a:p>
          <a:endParaRPr lang="fr-CA"/>
        </a:p>
      </dgm:t>
    </dgm:pt>
    <dgm:pt modelId="{C44DE060-5D4D-4D70-9F8C-23C2484896F3}">
      <dgm:prSet phldrT="[Texte]"/>
      <dgm:spPr/>
      <dgm:t>
        <a:bodyPr/>
        <a:lstStyle/>
        <a:p>
          <a:r>
            <a:rPr lang="fr-CA" dirty="0" smtClean="0"/>
            <a:t>Identification des malaises physiques et détente corporelle</a:t>
          </a:r>
          <a:endParaRPr lang="fr-CA" dirty="0"/>
        </a:p>
      </dgm:t>
    </dgm:pt>
    <dgm:pt modelId="{EA64E678-971A-4CAC-B04A-5BF54BD07920}" type="parTrans" cxnId="{D0DFE446-3AF4-439A-9C5D-A805AE4B21CC}">
      <dgm:prSet/>
      <dgm:spPr/>
      <dgm:t>
        <a:bodyPr/>
        <a:lstStyle/>
        <a:p>
          <a:endParaRPr lang="fr-CA"/>
        </a:p>
      </dgm:t>
    </dgm:pt>
    <dgm:pt modelId="{AD49D91C-0F1D-4045-B0BB-8754CB1E919F}" type="sibTrans" cxnId="{D0DFE446-3AF4-439A-9C5D-A805AE4B21CC}">
      <dgm:prSet/>
      <dgm:spPr/>
      <dgm:t>
        <a:bodyPr/>
        <a:lstStyle/>
        <a:p>
          <a:endParaRPr lang="fr-CA"/>
        </a:p>
      </dgm:t>
    </dgm:pt>
    <dgm:pt modelId="{921FE3CC-F530-4E67-8FC2-72728BD4F312}">
      <dgm:prSet phldrT="[Texte]"/>
      <dgm:spPr/>
      <dgm:t>
        <a:bodyPr/>
        <a:lstStyle/>
        <a:p>
          <a:r>
            <a:rPr lang="fr-CA" dirty="0" smtClean="0"/>
            <a:t>Analyse rationnelle, réaliste et optimiste de la situation</a:t>
          </a:r>
          <a:endParaRPr lang="fr-CA" dirty="0"/>
        </a:p>
      </dgm:t>
    </dgm:pt>
    <dgm:pt modelId="{A51CD089-0085-49B5-A2C8-0D7316217DF6}" type="parTrans" cxnId="{EDDF5884-9509-4EC2-8545-4F331C9FAABD}">
      <dgm:prSet/>
      <dgm:spPr/>
      <dgm:t>
        <a:bodyPr/>
        <a:lstStyle/>
        <a:p>
          <a:endParaRPr lang="fr-CA"/>
        </a:p>
      </dgm:t>
    </dgm:pt>
    <dgm:pt modelId="{AD6DC06F-FB3F-4ED1-B989-0A31361CC5CE}" type="sibTrans" cxnId="{EDDF5884-9509-4EC2-8545-4F331C9FAABD}">
      <dgm:prSet/>
      <dgm:spPr/>
      <dgm:t>
        <a:bodyPr/>
        <a:lstStyle/>
        <a:p>
          <a:endParaRPr lang="fr-CA"/>
        </a:p>
      </dgm:t>
    </dgm:pt>
    <dgm:pt modelId="{4E822E42-5F9B-41A6-8601-EAD54999C176}">
      <dgm:prSet phldrT="[Texte]"/>
      <dgm:spPr/>
      <dgm:t>
        <a:bodyPr/>
        <a:lstStyle/>
        <a:p>
          <a:r>
            <a:rPr lang="fr-CA" dirty="0" smtClean="0"/>
            <a:t>Consultation psychosociale (si  nécessaire)</a:t>
          </a:r>
          <a:endParaRPr lang="fr-CA" dirty="0"/>
        </a:p>
      </dgm:t>
    </dgm:pt>
    <dgm:pt modelId="{63DD2F48-6A95-4065-9F81-E0AABAE65391}" type="parTrans" cxnId="{D06ADDEF-6777-44BC-93A5-50F11DDD0D38}">
      <dgm:prSet/>
      <dgm:spPr/>
      <dgm:t>
        <a:bodyPr/>
        <a:lstStyle/>
        <a:p>
          <a:endParaRPr lang="fr-CA"/>
        </a:p>
      </dgm:t>
    </dgm:pt>
    <dgm:pt modelId="{88F8A847-DC98-4923-A13E-12AEFEF7B4D4}" type="sibTrans" cxnId="{D06ADDEF-6777-44BC-93A5-50F11DDD0D38}">
      <dgm:prSet/>
      <dgm:spPr/>
      <dgm:t>
        <a:bodyPr/>
        <a:lstStyle/>
        <a:p>
          <a:endParaRPr lang="fr-CA"/>
        </a:p>
      </dgm:t>
    </dgm:pt>
    <dgm:pt modelId="{9CBF170D-8B73-46A5-B6C4-42EFCB0003DF}">
      <dgm:prSet phldrT="[Texte]"/>
      <dgm:spPr/>
      <dgm:t>
        <a:bodyPr/>
        <a:lstStyle/>
        <a:p>
          <a:r>
            <a:rPr lang="fr-CA" dirty="0" smtClean="0"/>
            <a:t>Recherche de solutions adaptées au contexte (contrôle  ou pas)</a:t>
          </a:r>
          <a:endParaRPr lang="fr-CA" dirty="0"/>
        </a:p>
      </dgm:t>
    </dgm:pt>
    <dgm:pt modelId="{7E9F5342-999D-46DE-BEDB-DCCA02802D5F}" type="parTrans" cxnId="{23D12D8B-7D8C-47B1-96D6-95EC45AB1A5E}">
      <dgm:prSet/>
      <dgm:spPr/>
      <dgm:t>
        <a:bodyPr/>
        <a:lstStyle/>
        <a:p>
          <a:endParaRPr lang="fr-CA"/>
        </a:p>
      </dgm:t>
    </dgm:pt>
    <dgm:pt modelId="{D7E755AC-02CB-46D3-BC07-A068BB61DC56}" type="sibTrans" cxnId="{23D12D8B-7D8C-47B1-96D6-95EC45AB1A5E}">
      <dgm:prSet/>
      <dgm:spPr/>
      <dgm:t>
        <a:bodyPr/>
        <a:lstStyle/>
        <a:p>
          <a:endParaRPr lang="fr-CA"/>
        </a:p>
      </dgm:t>
    </dgm:pt>
    <dgm:pt modelId="{50451043-E4E3-4DED-98B9-ACC35F564A5A}" type="pres">
      <dgm:prSet presAssocID="{A606A1A2-DB87-4A06-BAB6-3AC23D0D38BA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CA"/>
        </a:p>
      </dgm:t>
    </dgm:pt>
    <dgm:pt modelId="{56828BA0-7E14-4D5A-A172-2A3D51D5F3A9}" type="pres">
      <dgm:prSet presAssocID="{66A54B72-521C-4190-B14F-473EA43582B4}" presName="root1" presStyleCnt="0"/>
      <dgm:spPr/>
    </dgm:pt>
    <dgm:pt modelId="{C7099AE2-124F-41AB-856C-937FA791D286}" type="pres">
      <dgm:prSet presAssocID="{66A54B72-521C-4190-B14F-473EA43582B4}" presName="LevelOneTextNode" presStyleLbl="node0" presStyleIdx="0" presStyleCnt="1" custScaleX="275930">
        <dgm:presLayoutVars>
          <dgm:chPref val="3"/>
        </dgm:presLayoutVars>
      </dgm:prSet>
      <dgm:spPr/>
      <dgm:t>
        <a:bodyPr/>
        <a:lstStyle/>
        <a:p>
          <a:endParaRPr lang="fr-CA"/>
        </a:p>
      </dgm:t>
    </dgm:pt>
    <dgm:pt modelId="{B4AB8A01-84D4-43AD-8EB8-9A7F48C6287D}" type="pres">
      <dgm:prSet presAssocID="{66A54B72-521C-4190-B14F-473EA43582B4}" presName="level2hierChild" presStyleCnt="0"/>
      <dgm:spPr/>
    </dgm:pt>
    <dgm:pt modelId="{5E69C184-CDF6-41A7-9EA1-28B6B711D22A}" type="pres">
      <dgm:prSet presAssocID="{5B0DB298-0324-4DD8-B8F5-A92F38929C17}" presName="conn2-1" presStyleLbl="parChTrans1D2" presStyleIdx="0" presStyleCnt="5"/>
      <dgm:spPr/>
      <dgm:t>
        <a:bodyPr/>
        <a:lstStyle/>
        <a:p>
          <a:endParaRPr lang="fr-CA"/>
        </a:p>
      </dgm:t>
    </dgm:pt>
    <dgm:pt modelId="{42DBDD4C-68B1-4695-95FC-E12A042F720F}" type="pres">
      <dgm:prSet presAssocID="{5B0DB298-0324-4DD8-B8F5-A92F38929C17}" presName="connTx" presStyleLbl="parChTrans1D2" presStyleIdx="0" presStyleCnt="5"/>
      <dgm:spPr/>
      <dgm:t>
        <a:bodyPr/>
        <a:lstStyle/>
        <a:p>
          <a:endParaRPr lang="fr-CA"/>
        </a:p>
      </dgm:t>
    </dgm:pt>
    <dgm:pt modelId="{498AD49B-B2EA-4D2D-8708-30D61E9B0637}" type="pres">
      <dgm:prSet presAssocID="{FD2CBE9D-D875-4731-A5BC-D938560D1F74}" presName="root2" presStyleCnt="0"/>
      <dgm:spPr/>
    </dgm:pt>
    <dgm:pt modelId="{F82BB778-79F9-4F56-8469-906F641C2359}" type="pres">
      <dgm:prSet presAssocID="{FD2CBE9D-D875-4731-A5BC-D938560D1F74}" presName="LevelTwoTextNode" presStyleLbl="node2" presStyleIdx="0" presStyleCnt="5" custScaleX="259171">
        <dgm:presLayoutVars>
          <dgm:chPref val="3"/>
        </dgm:presLayoutVars>
      </dgm:prSet>
      <dgm:spPr/>
      <dgm:t>
        <a:bodyPr/>
        <a:lstStyle/>
        <a:p>
          <a:endParaRPr lang="fr-CA"/>
        </a:p>
      </dgm:t>
    </dgm:pt>
    <dgm:pt modelId="{46EFE59A-E366-4D37-A85F-ECD629EE3FF1}" type="pres">
      <dgm:prSet presAssocID="{FD2CBE9D-D875-4731-A5BC-D938560D1F74}" presName="level3hierChild" presStyleCnt="0"/>
      <dgm:spPr/>
    </dgm:pt>
    <dgm:pt modelId="{7A97C292-BC24-499C-A6C5-21AE7F89B947}" type="pres">
      <dgm:prSet presAssocID="{EA64E678-971A-4CAC-B04A-5BF54BD07920}" presName="conn2-1" presStyleLbl="parChTrans1D2" presStyleIdx="1" presStyleCnt="5"/>
      <dgm:spPr/>
      <dgm:t>
        <a:bodyPr/>
        <a:lstStyle/>
        <a:p>
          <a:endParaRPr lang="fr-CA"/>
        </a:p>
      </dgm:t>
    </dgm:pt>
    <dgm:pt modelId="{9BF00DCB-8332-4D4A-9986-46221C84C6EC}" type="pres">
      <dgm:prSet presAssocID="{EA64E678-971A-4CAC-B04A-5BF54BD07920}" presName="connTx" presStyleLbl="parChTrans1D2" presStyleIdx="1" presStyleCnt="5"/>
      <dgm:spPr/>
      <dgm:t>
        <a:bodyPr/>
        <a:lstStyle/>
        <a:p>
          <a:endParaRPr lang="fr-CA"/>
        </a:p>
      </dgm:t>
    </dgm:pt>
    <dgm:pt modelId="{CD72ACF1-FBB1-4D71-8072-AB843190AAD2}" type="pres">
      <dgm:prSet presAssocID="{C44DE060-5D4D-4D70-9F8C-23C2484896F3}" presName="root2" presStyleCnt="0"/>
      <dgm:spPr/>
    </dgm:pt>
    <dgm:pt modelId="{6B17E9EE-0278-4C48-9FAC-4DCE249E0479}" type="pres">
      <dgm:prSet presAssocID="{C44DE060-5D4D-4D70-9F8C-23C2484896F3}" presName="LevelTwoTextNode" presStyleLbl="node2" presStyleIdx="1" presStyleCnt="5" custScaleX="259594">
        <dgm:presLayoutVars>
          <dgm:chPref val="3"/>
        </dgm:presLayoutVars>
      </dgm:prSet>
      <dgm:spPr/>
      <dgm:t>
        <a:bodyPr/>
        <a:lstStyle/>
        <a:p>
          <a:endParaRPr lang="fr-CA"/>
        </a:p>
      </dgm:t>
    </dgm:pt>
    <dgm:pt modelId="{260D1B4E-E847-4426-A67E-F52A4A532025}" type="pres">
      <dgm:prSet presAssocID="{C44DE060-5D4D-4D70-9F8C-23C2484896F3}" presName="level3hierChild" presStyleCnt="0"/>
      <dgm:spPr/>
    </dgm:pt>
    <dgm:pt modelId="{CEEE54C5-164B-4511-93CC-2CDF24BA4A3D}" type="pres">
      <dgm:prSet presAssocID="{A51CD089-0085-49B5-A2C8-0D7316217DF6}" presName="conn2-1" presStyleLbl="parChTrans1D2" presStyleIdx="2" presStyleCnt="5"/>
      <dgm:spPr/>
      <dgm:t>
        <a:bodyPr/>
        <a:lstStyle/>
        <a:p>
          <a:endParaRPr lang="fr-CA"/>
        </a:p>
      </dgm:t>
    </dgm:pt>
    <dgm:pt modelId="{8E43DBAD-A8C4-4D04-8339-6BA57D66B075}" type="pres">
      <dgm:prSet presAssocID="{A51CD089-0085-49B5-A2C8-0D7316217DF6}" presName="connTx" presStyleLbl="parChTrans1D2" presStyleIdx="2" presStyleCnt="5"/>
      <dgm:spPr/>
      <dgm:t>
        <a:bodyPr/>
        <a:lstStyle/>
        <a:p>
          <a:endParaRPr lang="fr-CA"/>
        </a:p>
      </dgm:t>
    </dgm:pt>
    <dgm:pt modelId="{E8BDB560-9341-471C-A359-7BF8F0D12972}" type="pres">
      <dgm:prSet presAssocID="{921FE3CC-F530-4E67-8FC2-72728BD4F312}" presName="root2" presStyleCnt="0"/>
      <dgm:spPr/>
    </dgm:pt>
    <dgm:pt modelId="{D53B51CE-7FC0-40A6-9D24-1711546E2332}" type="pres">
      <dgm:prSet presAssocID="{921FE3CC-F530-4E67-8FC2-72728BD4F312}" presName="LevelTwoTextNode" presStyleLbl="node2" presStyleIdx="2" presStyleCnt="5" custScaleX="260016">
        <dgm:presLayoutVars>
          <dgm:chPref val="3"/>
        </dgm:presLayoutVars>
      </dgm:prSet>
      <dgm:spPr/>
      <dgm:t>
        <a:bodyPr/>
        <a:lstStyle/>
        <a:p>
          <a:endParaRPr lang="fr-CA"/>
        </a:p>
      </dgm:t>
    </dgm:pt>
    <dgm:pt modelId="{E1DE954E-B57F-4921-8ECF-36499FFE42ED}" type="pres">
      <dgm:prSet presAssocID="{921FE3CC-F530-4E67-8FC2-72728BD4F312}" presName="level3hierChild" presStyleCnt="0"/>
      <dgm:spPr/>
    </dgm:pt>
    <dgm:pt modelId="{6EF72B72-FFAB-44CB-A04A-1277D81D3E62}" type="pres">
      <dgm:prSet presAssocID="{7E9F5342-999D-46DE-BEDB-DCCA02802D5F}" presName="conn2-1" presStyleLbl="parChTrans1D2" presStyleIdx="3" presStyleCnt="5"/>
      <dgm:spPr/>
      <dgm:t>
        <a:bodyPr/>
        <a:lstStyle/>
        <a:p>
          <a:endParaRPr lang="fr-CA"/>
        </a:p>
      </dgm:t>
    </dgm:pt>
    <dgm:pt modelId="{39F1A5CF-900E-4A56-BCEE-887D35C998CC}" type="pres">
      <dgm:prSet presAssocID="{7E9F5342-999D-46DE-BEDB-DCCA02802D5F}" presName="connTx" presStyleLbl="parChTrans1D2" presStyleIdx="3" presStyleCnt="5"/>
      <dgm:spPr/>
      <dgm:t>
        <a:bodyPr/>
        <a:lstStyle/>
        <a:p>
          <a:endParaRPr lang="fr-CA"/>
        </a:p>
      </dgm:t>
    </dgm:pt>
    <dgm:pt modelId="{D05DD803-1FE1-491A-A875-9D1BC97384CC}" type="pres">
      <dgm:prSet presAssocID="{9CBF170D-8B73-46A5-B6C4-42EFCB0003DF}" presName="root2" presStyleCnt="0"/>
      <dgm:spPr/>
    </dgm:pt>
    <dgm:pt modelId="{7FD432A0-61AD-46C5-9FA1-0D7B4EF24A9F}" type="pres">
      <dgm:prSet presAssocID="{9CBF170D-8B73-46A5-B6C4-42EFCB0003DF}" presName="LevelTwoTextNode" presStyleLbl="node2" presStyleIdx="3" presStyleCnt="5" custScaleX="260016">
        <dgm:presLayoutVars>
          <dgm:chPref val="3"/>
        </dgm:presLayoutVars>
      </dgm:prSet>
      <dgm:spPr/>
      <dgm:t>
        <a:bodyPr/>
        <a:lstStyle/>
        <a:p>
          <a:endParaRPr lang="fr-CA"/>
        </a:p>
      </dgm:t>
    </dgm:pt>
    <dgm:pt modelId="{02470A1B-240F-413A-B9E9-2DE4F8EBFF23}" type="pres">
      <dgm:prSet presAssocID="{9CBF170D-8B73-46A5-B6C4-42EFCB0003DF}" presName="level3hierChild" presStyleCnt="0"/>
      <dgm:spPr/>
    </dgm:pt>
    <dgm:pt modelId="{3A6BA372-0E58-44AB-BD21-B8761B340700}" type="pres">
      <dgm:prSet presAssocID="{63DD2F48-6A95-4065-9F81-E0AABAE65391}" presName="conn2-1" presStyleLbl="parChTrans1D2" presStyleIdx="4" presStyleCnt="5"/>
      <dgm:spPr/>
      <dgm:t>
        <a:bodyPr/>
        <a:lstStyle/>
        <a:p>
          <a:endParaRPr lang="fr-CA"/>
        </a:p>
      </dgm:t>
    </dgm:pt>
    <dgm:pt modelId="{5DD87402-F1E2-41CD-9E4B-15A61FBED209}" type="pres">
      <dgm:prSet presAssocID="{63DD2F48-6A95-4065-9F81-E0AABAE65391}" presName="connTx" presStyleLbl="parChTrans1D2" presStyleIdx="4" presStyleCnt="5"/>
      <dgm:spPr/>
      <dgm:t>
        <a:bodyPr/>
        <a:lstStyle/>
        <a:p>
          <a:endParaRPr lang="fr-CA"/>
        </a:p>
      </dgm:t>
    </dgm:pt>
    <dgm:pt modelId="{CF3CEE92-0C9C-4C56-85E8-922263C475C9}" type="pres">
      <dgm:prSet presAssocID="{4E822E42-5F9B-41A6-8601-EAD54999C176}" presName="root2" presStyleCnt="0"/>
      <dgm:spPr/>
    </dgm:pt>
    <dgm:pt modelId="{C3255CBF-8502-4568-887F-9D2266111F07}" type="pres">
      <dgm:prSet presAssocID="{4E822E42-5F9B-41A6-8601-EAD54999C176}" presName="LevelTwoTextNode" presStyleLbl="node2" presStyleIdx="4" presStyleCnt="5" custScaleX="260016">
        <dgm:presLayoutVars>
          <dgm:chPref val="3"/>
        </dgm:presLayoutVars>
      </dgm:prSet>
      <dgm:spPr/>
      <dgm:t>
        <a:bodyPr/>
        <a:lstStyle/>
        <a:p>
          <a:endParaRPr lang="fr-CA"/>
        </a:p>
      </dgm:t>
    </dgm:pt>
    <dgm:pt modelId="{FA65FC82-548C-44E5-9D7F-52A7D43462AD}" type="pres">
      <dgm:prSet presAssocID="{4E822E42-5F9B-41A6-8601-EAD54999C176}" presName="level3hierChild" presStyleCnt="0"/>
      <dgm:spPr/>
    </dgm:pt>
  </dgm:ptLst>
  <dgm:cxnLst>
    <dgm:cxn modelId="{5749A618-58A1-4A3E-9548-6FAAECDDC21B}" type="presOf" srcId="{A51CD089-0085-49B5-A2C8-0D7316217DF6}" destId="{CEEE54C5-164B-4511-93CC-2CDF24BA4A3D}" srcOrd="0" destOrd="0" presId="urn:microsoft.com/office/officeart/2008/layout/HorizontalMultiLevelHierarchy"/>
    <dgm:cxn modelId="{EDDF5884-9509-4EC2-8545-4F331C9FAABD}" srcId="{66A54B72-521C-4190-B14F-473EA43582B4}" destId="{921FE3CC-F530-4E67-8FC2-72728BD4F312}" srcOrd="2" destOrd="0" parTransId="{A51CD089-0085-49B5-A2C8-0D7316217DF6}" sibTransId="{AD6DC06F-FB3F-4ED1-B989-0A31361CC5CE}"/>
    <dgm:cxn modelId="{721E294A-CF50-4F1D-A782-BE059B658803}" type="presOf" srcId="{EA64E678-971A-4CAC-B04A-5BF54BD07920}" destId="{9BF00DCB-8332-4D4A-9986-46221C84C6EC}" srcOrd="1" destOrd="0" presId="urn:microsoft.com/office/officeart/2008/layout/HorizontalMultiLevelHierarchy"/>
    <dgm:cxn modelId="{90EA3A2D-2472-4519-86DB-F0BF14D3BBD5}" type="presOf" srcId="{5B0DB298-0324-4DD8-B8F5-A92F38929C17}" destId="{5E69C184-CDF6-41A7-9EA1-28B6B711D22A}" srcOrd="0" destOrd="0" presId="urn:microsoft.com/office/officeart/2008/layout/HorizontalMultiLevelHierarchy"/>
    <dgm:cxn modelId="{D3A690C0-BE45-4567-8903-F34C087B6318}" type="presOf" srcId="{66A54B72-521C-4190-B14F-473EA43582B4}" destId="{C7099AE2-124F-41AB-856C-937FA791D286}" srcOrd="0" destOrd="0" presId="urn:microsoft.com/office/officeart/2008/layout/HorizontalMultiLevelHierarchy"/>
    <dgm:cxn modelId="{AC9C05E4-6E2E-4C2D-89BB-CB032E7A95F9}" type="presOf" srcId="{EA64E678-971A-4CAC-B04A-5BF54BD07920}" destId="{7A97C292-BC24-499C-A6C5-21AE7F89B947}" srcOrd="0" destOrd="0" presId="urn:microsoft.com/office/officeart/2008/layout/HorizontalMultiLevelHierarchy"/>
    <dgm:cxn modelId="{C3A69112-4C0F-4798-BD2D-C192F53D8466}" srcId="{66A54B72-521C-4190-B14F-473EA43582B4}" destId="{FD2CBE9D-D875-4731-A5BC-D938560D1F74}" srcOrd="0" destOrd="0" parTransId="{5B0DB298-0324-4DD8-B8F5-A92F38929C17}" sibTransId="{10D4AEA0-A68B-4F84-A8D0-67D55F12BA7D}"/>
    <dgm:cxn modelId="{603804E2-86A8-4BC7-B744-98F6337BB98F}" type="presOf" srcId="{921FE3CC-F530-4E67-8FC2-72728BD4F312}" destId="{D53B51CE-7FC0-40A6-9D24-1711546E2332}" srcOrd="0" destOrd="0" presId="urn:microsoft.com/office/officeart/2008/layout/HorizontalMultiLevelHierarchy"/>
    <dgm:cxn modelId="{D0DFE446-3AF4-439A-9C5D-A805AE4B21CC}" srcId="{66A54B72-521C-4190-B14F-473EA43582B4}" destId="{C44DE060-5D4D-4D70-9F8C-23C2484896F3}" srcOrd="1" destOrd="0" parTransId="{EA64E678-971A-4CAC-B04A-5BF54BD07920}" sibTransId="{AD49D91C-0F1D-4045-B0BB-8754CB1E919F}"/>
    <dgm:cxn modelId="{FDCE1943-D322-4724-8E6C-8F52D6FFAAC6}" type="presOf" srcId="{C44DE060-5D4D-4D70-9F8C-23C2484896F3}" destId="{6B17E9EE-0278-4C48-9FAC-4DCE249E0479}" srcOrd="0" destOrd="0" presId="urn:microsoft.com/office/officeart/2008/layout/HorizontalMultiLevelHierarchy"/>
    <dgm:cxn modelId="{F7C484B0-8311-4F8C-99B4-009537E74FE9}" type="presOf" srcId="{9CBF170D-8B73-46A5-B6C4-42EFCB0003DF}" destId="{7FD432A0-61AD-46C5-9FA1-0D7B4EF24A9F}" srcOrd="0" destOrd="0" presId="urn:microsoft.com/office/officeart/2008/layout/HorizontalMultiLevelHierarchy"/>
    <dgm:cxn modelId="{660D4777-D058-4D0C-8E42-5853FFC31AC9}" type="presOf" srcId="{7E9F5342-999D-46DE-BEDB-DCCA02802D5F}" destId="{39F1A5CF-900E-4A56-BCEE-887D35C998CC}" srcOrd="1" destOrd="0" presId="urn:microsoft.com/office/officeart/2008/layout/HorizontalMultiLevelHierarchy"/>
    <dgm:cxn modelId="{D06ADDEF-6777-44BC-93A5-50F11DDD0D38}" srcId="{66A54B72-521C-4190-B14F-473EA43582B4}" destId="{4E822E42-5F9B-41A6-8601-EAD54999C176}" srcOrd="4" destOrd="0" parTransId="{63DD2F48-6A95-4065-9F81-E0AABAE65391}" sibTransId="{88F8A847-DC98-4923-A13E-12AEFEF7B4D4}"/>
    <dgm:cxn modelId="{23D12D8B-7D8C-47B1-96D6-95EC45AB1A5E}" srcId="{66A54B72-521C-4190-B14F-473EA43582B4}" destId="{9CBF170D-8B73-46A5-B6C4-42EFCB0003DF}" srcOrd="3" destOrd="0" parTransId="{7E9F5342-999D-46DE-BEDB-DCCA02802D5F}" sibTransId="{D7E755AC-02CB-46D3-BC07-A068BB61DC56}"/>
    <dgm:cxn modelId="{4217FE8D-C9FC-486A-B994-0CC47C604458}" type="presOf" srcId="{5B0DB298-0324-4DD8-B8F5-A92F38929C17}" destId="{42DBDD4C-68B1-4695-95FC-E12A042F720F}" srcOrd="1" destOrd="0" presId="urn:microsoft.com/office/officeart/2008/layout/HorizontalMultiLevelHierarchy"/>
    <dgm:cxn modelId="{54B7515D-0759-4484-8187-5DE70338A30C}" type="presOf" srcId="{FD2CBE9D-D875-4731-A5BC-D938560D1F74}" destId="{F82BB778-79F9-4F56-8469-906F641C2359}" srcOrd="0" destOrd="0" presId="urn:microsoft.com/office/officeart/2008/layout/HorizontalMultiLevelHierarchy"/>
    <dgm:cxn modelId="{9AB926E1-8392-4D0F-8D23-8D58E5E6ABFE}" type="presOf" srcId="{A606A1A2-DB87-4A06-BAB6-3AC23D0D38BA}" destId="{50451043-E4E3-4DED-98B9-ACC35F564A5A}" srcOrd="0" destOrd="0" presId="urn:microsoft.com/office/officeart/2008/layout/HorizontalMultiLevelHierarchy"/>
    <dgm:cxn modelId="{3422D1ED-7253-4B89-BE33-DF35E1521371}" type="presOf" srcId="{7E9F5342-999D-46DE-BEDB-DCCA02802D5F}" destId="{6EF72B72-FFAB-44CB-A04A-1277D81D3E62}" srcOrd="0" destOrd="0" presId="urn:microsoft.com/office/officeart/2008/layout/HorizontalMultiLevelHierarchy"/>
    <dgm:cxn modelId="{FA2E2016-6864-41AD-8ECE-777B06CC822A}" type="presOf" srcId="{4E822E42-5F9B-41A6-8601-EAD54999C176}" destId="{C3255CBF-8502-4568-887F-9D2266111F07}" srcOrd="0" destOrd="0" presId="urn:microsoft.com/office/officeart/2008/layout/HorizontalMultiLevelHierarchy"/>
    <dgm:cxn modelId="{4A43F559-EC91-4280-A809-D7F2D4760B5A}" type="presOf" srcId="{63DD2F48-6A95-4065-9F81-E0AABAE65391}" destId="{3A6BA372-0E58-44AB-BD21-B8761B340700}" srcOrd="0" destOrd="0" presId="urn:microsoft.com/office/officeart/2008/layout/HorizontalMultiLevelHierarchy"/>
    <dgm:cxn modelId="{C6445F7D-67E7-41A3-966D-B77E9A1758A5}" type="presOf" srcId="{63DD2F48-6A95-4065-9F81-E0AABAE65391}" destId="{5DD87402-F1E2-41CD-9E4B-15A61FBED209}" srcOrd="1" destOrd="0" presId="urn:microsoft.com/office/officeart/2008/layout/HorizontalMultiLevelHierarchy"/>
    <dgm:cxn modelId="{AEF3C81E-24B0-48C2-9CA7-B592B105A55C}" type="presOf" srcId="{A51CD089-0085-49B5-A2C8-0D7316217DF6}" destId="{8E43DBAD-A8C4-4D04-8339-6BA57D66B075}" srcOrd="1" destOrd="0" presId="urn:microsoft.com/office/officeart/2008/layout/HorizontalMultiLevelHierarchy"/>
    <dgm:cxn modelId="{A8E763D6-976F-4927-8E5D-5EE8C11E40DD}" srcId="{A606A1A2-DB87-4A06-BAB6-3AC23D0D38BA}" destId="{66A54B72-521C-4190-B14F-473EA43582B4}" srcOrd="0" destOrd="0" parTransId="{96141FE2-C532-485A-890D-403408FE77DD}" sibTransId="{ED64DD95-D863-4E2F-AF34-5DBEE6AF7CDB}"/>
    <dgm:cxn modelId="{78973749-3C27-48D1-8C93-2C812A5F64A4}" type="presParOf" srcId="{50451043-E4E3-4DED-98B9-ACC35F564A5A}" destId="{56828BA0-7E14-4D5A-A172-2A3D51D5F3A9}" srcOrd="0" destOrd="0" presId="urn:microsoft.com/office/officeart/2008/layout/HorizontalMultiLevelHierarchy"/>
    <dgm:cxn modelId="{5BA08E55-6BC9-4833-8F65-83D7D41EDE05}" type="presParOf" srcId="{56828BA0-7E14-4D5A-A172-2A3D51D5F3A9}" destId="{C7099AE2-124F-41AB-856C-937FA791D286}" srcOrd="0" destOrd="0" presId="urn:microsoft.com/office/officeart/2008/layout/HorizontalMultiLevelHierarchy"/>
    <dgm:cxn modelId="{1C1A4AC8-EE08-4EFF-A8E3-F14215D34C74}" type="presParOf" srcId="{56828BA0-7E14-4D5A-A172-2A3D51D5F3A9}" destId="{B4AB8A01-84D4-43AD-8EB8-9A7F48C6287D}" srcOrd="1" destOrd="0" presId="urn:microsoft.com/office/officeart/2008/layout/HorizontalMultiLevelHierarchy"/>
    <dgm:cxn modelId="{D982A21C-6B25-4D8B-B986-97DFC9B8E6B2}" type="presParOf" srcId="{B4AB8A01-84D4-43AD-8EB8-9A7F48C6287D}" destId="{5E69C184-CDF6-41A7-9EA1-28B6B711D22A}" srcOrd="0" destOrd="0" presId="urn:microsoft.com/office/officeart/2008/layout/HorizontalMultiLevelHierarchy"/>
    <dgm:cxn modelId="{787D93A4-A214-4A95-9D54-73F980FD1A3B}" type="presParOf" srcId="{5E69C184-CDF6-41A7-9EA1-28B6B711D22A}" destId="{42DBDD4C-68B1-4695-95FC-E12A042F720F}" srcOrd="0" destOrd="0" presId="urn:microsoft.com/office/officeart/2008/layout/HorizontalMultiLevelHierarchy"/>
    <dgm:cxn modelId="{032F3EEA-E06B-4ADF-8E4F-ED9B3AB41D4A}" type="presParOf" srcId="{B4AB8A01-84D4-43AD-8EB8-9A7F48C6287D}" destId="{498AD49B-B2EA-4D2D-8708-30D61E9B0637}" srcOrd="1" destOrd="0" presId="urn:microsoft.com/office/officeart/2008/layout/HorizontalMultiLevelHierarchy"/>
    <dgm:cxn modelId="{80AEF14F-DC32-42F1-B6FB-FFE5AAB80FA9}" type="presParOf" srcId="{498AD49B-B2EA-4D2D-8708-30D61E9B0637}" destId="{F82BB778-79F9-4F56-8469-906F641C2359}" srcOrd="0" destOrd="0" presId="urn:microsoft.com/office/officeart/2008/layout/HorizontalMultiLevelHierarchy"/>
    <dgm:cxn modelId="{A312CA9D-58B9-47A4-A0A3-FEEF3A27C36A}" type="presParOf" srcId="{498AD49B-B2EA-4D2D-8708-30D61E9B0637}" destId="{46EFE59A-E366-4D37-A85F-ECD629EE3FF1}" srcOrd="1" destOrd="0" presId="urn:microsoft.com/office/officeart/2008/layout/HorizontalMultiLevelHierarchy"/>
    <dgm:cxn modelId="{8C5EE29F-E9F0-4C46-8EC7-D7FC4544C225}" type="presParOf" srcId="{B4AB8A01-84D4-43AD-8EB8-9A7F48C6287D}" destId="{7A97C292-BC24-499C-A6C5-21AE7F89B947}" srcOrd="2" destOrd="0" presId="urn:microsoft.com/office/officeart/2008/layout/HorizontalMultiLevelHierarchy"/>
    <dgm:cxn modelId="{E7852B60-C75B-40CB-B0AE-BA067CA5E488}" type="presParOf" srcId="{7A97C292-BC24-499C-A6C5-21AE7F89B947}" destId="{9BF00DCB-8332-4D4A-9986-46221C84C6EC}" srcOrd="0" destOrd="0" presId="urn:microsoft.com/office/officeart/2008/layout/HorizontalMultiLevelHierarchy"/>
    <dgm:cxn modelId="{AD19F788-F24B-4F9A-808B-5D1EDE8F60D4}" type="presParOf" srcId="{B4AB8A01-84D4-43AD-8EB8-9A7F48C6287D}" destId="{CD72ACF1-FBB1-4D71-8072-AB843190AAD2}" srcOrd="3" destOrd="0" presId="urn:microsoft.com/office/officeart/2008/layout/HorizontalMultiLevelHierarchy"/>
    <dgm:cxn modelId="{2D678BC3-DF23-40F5-9BDF-5138CEF9E296}" type="presParOf" srcId="{CD72ACF1-FBB1-4D71-8072-AB843190AAD2}" destId="{6B17E9EE-0278-4C48-9FAC-4DCE249E0479}" srcOrd="0" destOrd="0" presId="urn:microsoft.com/office/officeart/2008/layout/HorizontalMultiLevelHierarchy"/>
    <dgm:cxn modelId="{0BB9E849-0932-468E-9D83-D9CA76B65BDC}" type="presParOf" srcId="{CD72ACF1-FBB1-4D71-8072-AB843190AAD2}" destId="{260D1B4E-E847-4426-A67E-F52A4A532025}" srcOrd="1" destOrd="0" presId="urn:microsoft.com/office/officeart/2008/layout/HorizontalMultiLevelHierarchy"/>
    <dgm:cxn modelId="{091C48FE-4B35-4331-A8A5-FCEBAF1E2D96}" type="presParOf" srcId="{B4AB8A01-84D4-43AD-8EB8-9A7F48C6287D}" destId="{CEEE54C5-164B-4511-93CC-2CDF24BA4A3D}" srcOrd="4" destOrd="0" presId="urn:microsoft.com/office/officeart/2008/layout/HorizontalMultiLevelHierarchy"/>
    <dgm:cxn modelId="{53B3CFAB-A901-4B5D-9098-5A8D70583563}" type="presParOf" srcId="{CEEE54C5-164B-4511-93CC-2CDF24BA4A3D}" destId="{8E43DBAD-A8C4-4D04-8339-6BA57D66B075}" srcOrd="0" destOrd="0" presId="urn:microsoft.com/office/officeart/2008/layout/HorizontalMultiLevelHierarchy"/>
    <dgm:cxn modelId="{0D16A62E-E21F-427F-B7FA-0058B7099E88}" type="presParOf" srcId="{B4AB8A01-84D4-43AD-8EB8-9A7F48C6287D}" destId="{E8BDB560-9341-471C-A359-7BF8F0D12972}" srcOrd="5" destOrd="0" presId="urn:microsoft.com/office/officeart/2008/layout/HorizontalMultiLevelHierarchy"/>
    <dgm:cxn modelId="{09F5D2BF-0A32-4AC0-8FB0-85FCD7BD1A86}" type="presParOf" srcId="{E8BDB560-9341-471C-A359-7BF8F0D12972}" destId="{D53B51CE-7FC0-40A6-9D24-1711546E2332}" srcOrd="0" destOrd="0" presId="urn:microsoft.com/office/officeart/2008/layout/HorizontalMultiLevelHierarchy"/>
    <dgm:cxn modelId="{6DF6194F-F42A-4F71-98E8-AF9B943FCD76}" type="presParOf" srcId="{E8BDB560-9341-471C-A359-7BF8F0D12972}" destId="{E1DE954E-B57F-4921-8ECF-36499FFE42ED}" srcOrd="1" destOrd="0" presId="urn:microsoft.com/office/officeart/2008/layout/HorizontalMultiLevelHierarchy"/>
    <dgm:cxn modelId="{E434BBAA-FD83-4D7F-B8F6-32D3B2D73385}" type="presParOf" srcId="{B4AB8A01-84D4-43AD-8EB8-9A7F48C6287D}" destId="{6EF72B72-FFAB-44CB-A04A-1277D81D3E62}" srcOrd="6" destOrd="0" presId="urn:microsoft.com/office/officeart/2008/layout/HorizontalMultiLevelHierarchy"/>
    <dgm:cxn modelId="{45019470-E2B3-42AD-9042-92BB5CB29EFD}" type="presParOf" srcId="{6EF72B72-FFAB-44CB-A04A-1277D81D3E62}" destId="{39F1A5CF-900E-4A56-BCEE-887D35C998CC}" srcOrd="0" destOrd="0" presId="urn:microsoft.com/office/officeart/2008/layout/HorizontalMultiLevelHierarchy"/>
    <dgm:cxn modelId="{FFD0CFF2-2CB9-4681-80C8-2A9A7379D46A}" type="presParOf" srcId="{B4AB8A01-84D4-43AD-8EB8-9A7F48C6287D}" destId="{D05DD803-1FE1-491A-A875-9D1BC97384CC}" srcOrd="7" destOrd="0" presId="urn:microsoft.com/office/officeart/2008/layout/HorizontalMultiLevelHierarchy"/>
    <dgm:cxn modelId="{BE487920-A1DE-4C29-815D-76C88401488D}" type="presParOf" srcId="{D05DD803-1FE1-491A-A875-9D1BC97384CC}" destId="{7FD432A0-61AD-46C5-9FA1-0D7B4EF24A9F}" srcOrd="0" destOrd="0" presId="urn:microsoft.com/office/officeart/2008/layout/HorizontalMultiLevelHierarchy"/>
    <dgm:cxn modelId="{B9C296A7-C33E-4E9B-9972-97C3982C3FC1}" type="presParOf" srcId="{D05DD803-1FE1-491A-A875-9D1BC97384CC}" destId="{02470A1B-240F-413A-B9E9-2DE4F8EBFF23}" srcOrd="1" destOrd="0" presId="urn:microsoft.com/office/officeart/2008/layout/HorizontalMultiLevelHierarchy"/>
    <dgm:cxn modelId="{36F874A2-A5ED-432D-8C1C-4271C6D0F114}" type="presParOf" srcId="{B4AB8A01-84D4-43AD-8EB8-9A7F48C6287D}" destId="{3A6BA372-0E58-44AB-BD21-B8761B340700}" srcOrd="8" destOrd="0" presId="urn:microsoft.com/office/officeart/2008/layout/HorizontalMultiLevelHierarchy"/>
    <dgm:cxn modelId="{3D90769B-89FF-41D4-9D1E-BF21E5418FAC}" type="presParOf" srcId="{3A6BA372-0E58-44AB-BD21-B8761B340700}" destId="{5DD87402-F1E2-41CD-9E4B-15A61FBED209}" srcOrd="0" destOrd="0" presId="urn:microsoft.com/office/officeart/2008/layout/HorizontalMultiLevelHierarchy"/>
    <dgm:cxn modelId="{721068BC-2622-4433-97EF-85E16BF8B77E}" type="presParOf" srcId="{B4AB8A01-84D4-43AD-8EB8-9A7F48C6287D}" destId="{CF3CEE92-0C9C-4C56-85E8-922263C475C9}" srcOrd="9" destOrd="0" presId="urn:microsoft.com/office/officeart/2008/layout/HorizontalMultiLevelHierarchy"/>
    <dgm:cxn modelId="{A8601F11-AA24-40C7-8795-FEC2FD49122D}" type="presParOf" srcId="{CF3CEE92-0C9C-4C56-85E8-922263C475C9}" destId="{C3255CBF-8502-4568-887F-9D2266111F07}" srcOrd="0" destOrd="0" presId="urn:microsoft.com/office/officeart/2008/layout/HorizontalMultiLevelHierarchy"/>
    <dgm:cxn modelId="{6E80A326-9DA9-4CDD-88A9-74578C72B62F}" type="presParOf" srcId="{CF3CEE92-0C9C-4C56-85E8-922263C475C9}" destId="{FA65FC82-548C-44E5-9D7F-52A7D43462A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09569-6C92-4A80-9DF5-D0B91661878D}" type="datetimeFigureOut">
              <a:rPr lang="fr-CA" smtClean="0"/>
              <a:t>2017-04-19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2B12D-04CA-4958-AED3-B4073539441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937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FFFDD-9216-4DC1-811F-9CE24BA8B89C}" type="datetimeFigureOut">
              <a:rPr lang="fr-CA" smtClean="0"/>
              <a:t>2017-04-19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439EC-7F79-4FB2-BF27-58BABBF4868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78558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FFFDD-9216-4DC1-811F-9CE24BA8B89C}" type="datetimeFigureOut">
              <a:rPr lang="fr-CA" smtClean="0"/>
              <a:t>2017-04-19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439EC-7F79-4FB2-BF27-58BABBF4868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4901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FFFDD-9216-4DC1-811F-9CE24BA8B89C}" type="datetimeFigureOut">
              <a:rPr lang="fr-CA" smtClean="0"/>
              <a:t>2017-04-19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439EC-7F79-4FB2-BF27-58BABBF4868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59623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FFFDD-9216-4DC1-811F-9CE24BA8B89C}" type="datetimeFigureOut">
              <a:rPr lang="fr-CA" smtClean="0"/>
              <a:t>2017-04-19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439EC-7F79-4FB2-BF27-58BABBF4868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9364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FFFDD-9216-4DC1-811F-9CE24BA8B89C}" type="datetimeFigureOut">
              <a:rPr lang="fr-CA" smtClean="0"/>
              <a:t>2017-04-19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439EC-7F79-4FB2-BF27-58BABBF4868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0580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FFFDD-9216-4DC1-811F-9CE24BA8B89C}" type="datetimeFigureOut">
              <a:rPr lang="fr-CA" smtClean="0"/>
              <a:t>2017-04-19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439EC-7F79-4FB2-BF27-58BABBF4868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98749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FFFDD-9216-4DC1-811F-9CE24BA8B89C}" type="datetimeFigureOut">
              <a:rPr lang="fr-CA" smtClean="0"/>
              <a:t>2017-04-19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439EC-7F79-4FB2-BF27-58BABBF4868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27629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FFFDD-9216-4DC1-811F-9CE24BA8B89C}" type="datetimeFigureOut">
              <a:rPr lang="fr-CA" smtClean="0"/>
              <a:t>2017-04-19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439EC-7F79-4FB2-BF27-58BABBF4868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97816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FFFDD-9216-4DC1-811F-9CE24BA8B89C}" type="datetimeFigureOut">
              <a:rPr lang="fr-CA" smtClean="0"/>
              <a:t>2017-04-19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439EC-7F79-4FB2-BF27-58BABBF4868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71748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FFFDD-9216-4DC1-811F-9CE24BA8B89C}" type="datetimeFigureOut">
              <a:rPr lang="fr-CA" smtClean="0"/>
              <a:t>2017-04-19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439EC-7F79-4FB2-BF27-58BABBF4868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20522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FFFDD-9216-4DC1-811F-9CE24BA8B89C}" type="datetimeFigureOut">
              <a:rPr lang="fr-CA" smtClean="0"/>
              <a:t>2017-04-19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439EC-7F79-4FB2-BF27-58BABBF4868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74754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FFFDD-9216-4DC1-811F-9CE24BA8B89C}" type="datetimeFigureOut">
              <a:rPr lang="fr-CA" smtClean="0"/>
              <a:t>2017-04-19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439EC-7F79-4FB2-BF27-58BABBF4868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1129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9796" y="191683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CA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Accompagner les </a:t>
            </a:r>
            <a:r>
              <a:rPr lang="fr-CA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étudiants </a:t>
            </a:r>
            <a:r>
              <a:rPr lang="fr-CA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à déjouer leur stress.</a:t>
            </a:r>
            <a:r>
              <a:rPr lang="fr-CA" dirty="0"/>
              <a:t/>
            </a:r>
            <a:br>
              <a:rPr lang="fr-CA" dirty="0"/>
            </a:b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3429000"/>
            <a:ext cx="6400800" cy="1752600"/>
          </a:xfrm>
        </p:spPr>
        <p:txBody>
          <a:bodyPr>
            <a:normAutofit/>
          </a:bodyPr>
          <a:lstStyle/>
          <a:p>
            <a:r>
              <a:rPr lang="fr-CA" sz="2000" b="1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Par: Paméla Bérubé Jean, </a:t>
            </a:r>
          </a:p>
          <a:p>
            <a:r>
              <a:rPr lang="fr-CA" sz="18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T.T.S et intervenante en promotion/prévention </a:t>
            </a:r>
          </a:p>
          <a:p>
            <a:endParaRPr lang="fr-CA" dirty="0"/>
          </a:p>
        </p:txBody>
      </p:sp>
      <p:sp>
        <p:nvSpPr>
          <p:cNvPr id="4" name="AutoShape 2" descr="Résultats de recherche d'images pour « programme funambule 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840" y="4437112"/>
            <a:ext cx="3420311" cy="1834892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992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1143000"/>
          </a:xfrm>
        </p:spPr>
        <p:txBody>
          <a:bodyPr>
            <a:normAutofit/>
          </a:bodyPr>
          <a:lstStyle/>
          <a:p>
            <a:r>
              <a:rPr lang="fr-CA" sz="4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2.Travail sur le corps</a:t>
            </a:r>
            <a:endParaRPr lang="fr-CA" sz="40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3212976"/>
            <a:ext cx="8229600" cy="3489251"/>
          </a:xfrm>
        </p:spPr>
        <p:txBody>
          <a:bodyPr>
            <a:normAutofit/>
          </a:bodyPr>
          <a:lstStyle/>
          <a:p>
            <a:pPr algn="just">
              <a:buFont typeface="Calibri" panose="020F0502020204030204" pitchFamily="34" charset="0"/>
              <a:buChar char="ɕ"/>
            </a:pPr>
            <a:r>
              <a:rPr lang="fr-CA" sz="2800" dirty="0" smtClean="0"/>
              <a:t>Quoi faire pour aider un jeune ?</a:t>
            </a:r>
          </a:p>
          <a:p>
            <a:pPr algn="just">
              <a:buFont typeface="Calibri" panose="020F0502020204030204" pitchFamily="34" charset="0"/>
              <a:buChar char="ɕ"/>
            </a:pPr>
            <a:r>
              <a:rPr lang="fr-CA" sz="2800" dirty="0" smtClean="0"/>
              <a:t>Pourquoi travailler sur le corps ?</a:t>
            </a:r>
          </a:p>
          <a:p>
            <a:pPr algn="just">
              <a:buFont typeface="Calibri" panose="020F0502020204030204" pitchFamily="34" charset="0"/>
              <a:buChar char="ɕ"/>
            </a:pPr>
            <a:r>
              <a:rPr lang="fr-CA" sz="2800" dirty="0" smtClean="0"/>
              <a:t>Pourquoi adopter de bonnes habitudes de vie ?</a:t>
            </a:r>
          </a:p>
          <a:p>
            <a:pPr algn="just">
              <a:buFont typeface="Calibri" panose="020F0502020204030204" pitchFamily="34" charset="0"/>
              <a:buChar char="ɕ"/>
            </a:pPr>
            <a:r>
              <a:rPr lang="fr-CA" sz="2800" dirty="0" smtClean="0"/>
              <a:t>Quel est le lien entre la détente physique et détente psychologique ?</a:t>
            </a:r>
          </a:p>
          <a:p>
            <a:pPr algn="just">
              <a:buFont typeface="Calibri" panose="020F0502020204030204" pitchFamily="34" charset="0"/>
              <a:buChar char="ɕ"/>
            </a:pPr>
            <a:r>
              <a:rPr lang="fr-CA" sz="2800" dirty="0" smtClean="0"/>
              <a:t>Qu’est-ce que la relaxation ?</a:t>
            </a:r>
            <a:endParaRPr lang="fr-CA" sz="28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076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1143000"/>
          </a:xfrm>
        </p:spPr>
        <p:txBody>
          <a:bodyPr>
            <a:normAutofit/>
          </a:bodyPr>
          <a:lstStyle/>
          <a:p>
            <a:r>
              <a:rPr lang="fr-CA" sz="3600" b="1" u="sng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Cibles d’intervention</a:t>
            </a:r>
            <a:endParaRPr lang="fr-CA" sz="3600" b="1" u="sng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3212976"/>
            <a:ext cx="8229600" cy="3489251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fr-CA" dirty="0"/>
              <a:t>Amenez le jeune à prendre conscience de son état de stress, des tensions physiques </a:t>
            </a:r>
            <a:r>
              <a:rPr lang="fr-CA" dirty="0" smtClean="0"/>
              <a:t>ressenties et </a:t>
            </a:r>
            <a:r>
              <a:rPr lang="fr-CA" dirty="0"/>
              <a:t>de leur utilité. Elles sont le moyen par lequel son corps exprime qu’il y a un </a:t>
            </a:r>
            <a:r>
              <a:rPr lang="fr-CA" dirty="0" smtClean="0"/>
              <a:t>déséquilibre, qu’il </a:t>
            </a:r>
            <a:r>
              <a:rPr lang="fr-CA" dirty="0"/>
              <a:t>ne faut pas le pousser à la limite, qu’il est temps de se reposer ou de changer </a:t>
            </a:r>
            <a:r>
              <a:rPr lang="fr-CA" dirty="0" smtClean="0"/>
              <a:t>quelque chose </a:t>
            </a:r>
            <a:r>
              <a:rPr lang="fr-CA" dirty="0"/>
              <a:t>à sa situation</a:t>
            </a:r>
            <a:r>
              <a:rPr lang="fr-CA" dirty="0" smtClean="0"/>
              <a:t>.</a:t>
            </a:r>
          </a:p>
          <a:p>
            <a:pPr marL="0" indent="0" algn="just">
              <a:buNone/>
            </a:pPr>
            <a:endParaRPr lang="fr-CA" dirty="0"/>
          </a:p>
          <a:p>
            <a:pPr algn="just"/>
            <a:r>
              <a:rPr lang="fr-CA" dirty="0" smtClean="0"/>
              <a:t>Aidez-le </a:t>
            </a:r>
            <a:r>
              <a:rPr lang="fr-CA" dirty="0"/>
              <a:t>à relaxer en lui proposant de prendre le temps de s’allonger et de sentir </a:t>
            </a:r>
            <a:r>
              <a:rPr lang="fr-CA" dirty="0" smtClean="0"/>
              <a:t>chaque partie de </a:t>
            </a:r>
            <a:r>
              <a:rPr lang="fr-CA" dirty="0"/>
              <a:t>son corps, des orteils jusqu’aux oreilles. De les sentir de plus en plus lourdes. </a:t>
            </a:r>
            <a:r>
              <a:rPr lang="fr-CA" dirty="0" smtClean="0"/>
              <a:t>Prendre ainsi </a:t>
            </a:r>
            <a:r>
              <a:rPr lang="fr-CA" dirty="0"/>
              <a:t>le temps d’effectuer une relaxation musculaire lui permettra de se détendre.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654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713387"/>
          </a:xfrm>
        </p:spPr>
        <p:txBody>
          <a:bodyPr>
            <a:noAutofit/>
          </a:bodyPr>
          <a:lstStyle/>
          <a:p>
            <a:pPr algn="just"/>
            <a:r>
              <a:rPr lang="fr-CA" sz="2200" dirty="0"/>
              <a:t>Encouragez-le à faire de l’activité physique, seul ou en groupe, afin de se libérer de ses </a:t>
            </a:r>
            <a:r>
              <a:rPr lang="fr-CA" sz="2200" dirty="0" smtClean="0"/>
              <a:t>tensions, de </a:t>
            </a:r>
            <a:r>
              <a:rPr lang="fr-CA" sz="2200" dirty="0"/>
              <a:t>se défouler sainement et ainsi, de diminuer son stress. En bonus, il fortifiera </a:t>
            </a:r>
            <a:r>
              <a:rPr lang="fr-CA" sz="2200" dirty="0" smtClean="0"/>
              <a:t>son corps</a:t>
            </a:r>
            <a:r>
              <a:rPr lang="fr-CA" sz="2200" dirty="0"/>
              <a:t>, résistera mieux aux périodes de stress et pourra se faire de nouveaux amis</a:t>
            </a:r>
            <a:r>
              <a:rPr lang="fr-CA" sz="2200" dirty="0" smtClean="0"/>
              <a:t>.</a:t>
            </a:r>
          </a:p>
          <a:p>
            <a:pPr marL="0" indent="0" algn="just">
              <a:buNone/>
            </a:pPr>
            <a:endParaRPr lang="fr-CA" sz="2200" dirty="0"/>
          </a:p>
          <a:p>
            <a:pPr algn="just"/>
            <a:r>
              <a:rPr lang="fr-CA" sz="2200" dirty="0" smtClean="0"/>
              <a:t>Si </a:t>
            </a:r>
            <a:r>
              <a:rPr lang="fr-CA" sz="2200" dirty="0"/>
              <a:t>la famille a un chien à la maison, c’est le moment de le mettre à contribution. Demandez </a:t>
            </a:r>
            <a:r>
              <a:rPr lang="fr-CA" sz="2200" dirty="0" smtClean="0"/>
              <a:t>au jeune </a:t>
            </a:r>
            <a:r>
              <a:rPr lang="fr-CA" sz="2200" dirty="0"/>
              <a:t>de le faire courir; il s’en portera mieux, et le chien aussi</a:t>
            </a:r>
            <a:r>
              <a:rPr lang="fr-CA" sz="2200" dirty="0" smtClean="0"/>
              <a:t>!</a:t>
            </a:r>
          </a:p>
          <a:p>
            <a:pPr algn="just"/>
            <a:endParaRPr lang="fr-CA" sz="2200" dirty="0"/>
          </a:p>
          <a:p>
            <a:pPr algn="just"/>
            <a:r>
              <a:rPr lang="fr-CA" sz="2200" dirty="0"/>
              <a:t>Proposez-lui d’effectuer une relaxation de type musculaire ou de faire une séance </a:t>
            </a:r>
            <a:r>
              <a:rPr lang="fr-CA" sz="2200" dirty="0" smtClean="0"/>
              <a:t>d’étirements avant </a:t>
            </a:r>
            <a:r>
              <a:rPr lang="fr-CA" sz="2200" dirty="0"/>
              <a:t>toute forme d’évaluation ou avant une performance.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070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484784"/>
            <a:ext cx="8229600" cy="1143000"/>
          </a:xfrm>
        </p:spPr>
        <p:txBody>
          <a:bodyPr>
            <a:normAutofit/>
          </a:bodyPr>
          <a:lstStyle/>
          <a:p>
            <a:r>
              <a:rPr lang="fr-CA" sz="4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3.Travail sur les pensées</a:t>
            </a:r>
            <a:endParaRPr lang="fr-CA" sz="40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3212976"/>
            <a:ext cx="8229600" cy="3489251"/>
          </a:xfrm>
        </p:spPr>
        <p:txBody>
          <a:bodyPr/>
          <a:lstStyle/>
          <a:p>
            <a:pPr algn="just">
              <a:buFont typeface="Calibri" panose="020F0502020204030204" pitchFamily="34" charset="0"/>
              <a:buChar char="ɕ"/>
            </a:pPr>
            <a:r>
              <a:rPr lang="fr-CA" sz="2800" dirty="0" smtClean="0"/>
              <a:t>Pourquoi travailler sur ses pensées ?</a:t>
            </a:r>
          </a:p>
          <a:p>
            <a:pPr algn="just">
              <a:buFont typeface="Calibri" panose="020F0502020204030204" pitchFamily="34" charset="0"/>
              <a:buChar char="ɕ"/>
            </a:pPr>
            <a:r>
              <a:rPr lang="fr-CA" sz="2800" dirty="0" smtClean="0"/>
              <a:t>Qu’est-ce qu’une pensée stressante ?</a:t>
            </a:r>
          </a:p>
          <a:p>
            <a:pPr algn="just">
              <a:buFont typeface="Calibri" panose="020F0502020204030204" pitchFamily="34" charset="0"/>
              <a:buChar char="ɕ"/>
            </a:pPr>
            <a:r>
              <a:rPr lang="fr-CA" sz="2800" dirty="0" smtClean="0"/>
              <a:t>Comment modifier ses pensées stressantes ?</a:t>
            </a:r>
          </a:p>
          <a:p>
            <a:pPr algn="just">
              <a:buFont typeface="Calibri" panose="020F0502020204030204" pitchFamily="34" charset="0"/>
              <a:buChar char="ɕ"/>
            </a:pPr>
            <a:r>
              <a:rPr lang="fr-CA" sz="2800" dirty="0" smtClean="0"/>
              <a:t>Pourquoi une méthode de résolution de problème ?</a:t>
            </a:r>
          </a:p>
          <a:p>
            <a:pPr marL="0" indent="0">
              <a:buNone/>
            </a:pPr>
            <a:endParaRPr lang="fr-CA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1821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1143000"/>
          </a:xfrm>
        </p:spPr>
        <p:txBody>
          <a:bodyPr>
            <a:normAutofit/>
          </a:bodyPr>
          <a:lstStyle/>
          <a:p>
            <a:r>
              <a:rPr lang="fr-CA" sz="4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Les pensées</a:t>
            </a:r>
            <a:endParaRPr lang="fr-CA" sz="4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80728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29131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CA" sz="2800" b="1" dirty="0" smtClean="0"/>
              <a:t>Une personne a en moyenne 60 000 pensées par jour.</a:t>
            </a:r>
          </a:p>
          <a:p>
            <a:pPr marL="0" indent="0" algn="ctr">
              <a:buNone/>
            </a:pPr>
            <a:endParaRPr lang="fr-CA" sz="2800" dirty="0" smtClean="0"/>
          </a:p>
          <a:p>
            <a:pPr marL="0" indent="0" algn="ctr">
              <a:buNone/>
            </a:pPr>
            <a:r>
              <a:rPr lang="fr-CA" sz="2800" b="1" dirty="0" smtClean="0"/>
              <a:t>45 000 </a:t>
            </a:r>
            <a:r>
              <a:rPr lang="fr-CA" sz="2800" dirty="0" smtClean="0"/>
              <a:t>non-aidantes au cheminement</a:t>
            </a:r>
          </a:p>
          <a:p>
            <a:pPr marL="0" indent="0" algn="ctr">
              <a:buNone/>
            </a:pPr>
            <a:endParaRPr lang="fr-CA" sz="2800" dirty="0" smtClean="0"/>
          </a:p>
          <a:p>
            <a:pPr marL="0" indent="0" algn="ctr">
              <a:buNone/>
            </a:pPr>
            <a:r>
              <a:rPr lang="fr-CA" sz="2800" b="1" dirty="0" smtClean="0"/>
              <a:t>15 000 </a:t>
            </a:r>
            <a:r>
              <a:rPr lang="fr-CA" sz="2800" dirty="0" smtClean="0"/>
              <a:t>aidantes au rétablissement</a:t>
            </a:r>
            <a:endParaRPr lang="fr-CA" sz="2800" dirty="0"/>
          </a:p>
        </p:txBody>
      </p:sp>
    </p:spTree>
    <p:extLst>
      <p:ext uri="{BB962C8B-B14F-4D97-AF65-F5344CB8AC3E}">
        <p14:creationId xmlns:p14="http://schemas.microsoft.com/office/powerpoint/2010/main" val="15839529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1143000"/>
          </a:xfrm>
        </p:spPr>
        <p:txBody>
          <a:bodyPr>
            <a:normAutofit/>
          </a:bodyPr>
          <a:lstStyle/>
          <a:p>
            <a:r>
              <a:rPr lang="fr-CA" sz="3600" b="1" u="sng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Cibles d’intervention</a:t>
            </a:r>
            <a:endParaRPr lang="fr-CA" sz="3600" b="1" u="sng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3212976"/>
            <a:ext cx="8229600" cy="3489251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fr-CA" dirty="0"/>
              <a:t>Encouragez le jeune à développer son sens critique et à se poser un certain nombre </a:t>
            </a:r>
            <a:r>
              <a:rPr lang="fr-CA" dirty="0" smtClean="0"/>
              <a:t>de questions </a:t>
            </a:r>
            <a:r>
              <a:rPr lang="fr-CA" dirty="0"/>
              <a:t>avant de crier au désastre</a:t>
            </a:r>
            <a:r>
              <a:rPr lang="fr-CA" dirty="0" smtClean="0"/>
              <a:t>.</a:t>
            </a:r>
          </a:p>
          <a:p>
            <a:pPr algn="just"/>
            <a:endParaRPr lang="fr-CA" dirty="0" smtClean="0"/>
          </a:p>
          <a:p>
            <a:pPr algn="just"/>
            <a:r>
              <a:rPr lang="fr-CA" dirty="0"/>
              <a:t>Rappelez-lui qu’il est difficile de se concentrer et de réaliser une tâche si les </a:t>
            </a:r>
            <a:r>
              <a:rPr lang="fr-CA" dirty="0" smtClean="0"/>
              <a:t>pensées dévalorisantes </a:t>
            </a:r>
            <a:r>
              <a:rPr lang="fr-CA" dirty="0"/>
              <a:t>et défaitistes, telles que « je ne serai jamais capable » ou « je suis nul </a:t>
            </a:r>
            <a:r>
              <a:rPr lang="fr-CA" dirty="0" smtClean="0"/>
              <a:t>», envahissent </a:t>
            </a:r>
            <a:r>
              <a:rPr lang="fr-CA" dirty="0"/>
              <a:t>son esprit</a:t>
            </a:r>
            <a:r>
              <a:rPr lang="fr-CA" dirty="0" smtClean="0"/>
              <a:t>.</a:t>
            </a:r>
          </a:p>
          <a:p>
            <a:pPr algn="just"/>
            <a:endParaRPr lang="fr-CA" dirty="0" smtClean="0"/>
          </a:p>
          <a:p>
            <a:pPr algn="just"/>
            <a:r>
              <a:rPr lang="fr-CA" dirty="0"/>
              <a:t>Suggérez-lui d’établir un plan B pour chaque décision importante, au cas où le plan A idéal </a:t>
            </a:r>
            <a:r>
              <a:rPr lang="fr-CA" dirty="0" smtClean="0"/>
              <a:t>ne fonctionnerait </a:t>
            </a:r>
            <a:r>
              <a:rPr lang="fr-CA" dirty="0"/>
              <a:t>pas.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1735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857403"/>
          </a:xfrm>
        </p:spPr>
        <p:txBody>
          <a:bodyPr>
            <a:normAutofit/>
          </a:bodyPr>
          <a:lstStyle/>
          <a:p>
            <a:pPr algn="just"/>
            <a:r>
              <a:rPr lang="fr-CA" sz="2200" dirty="0"/>
              <a:t>Suggérez-lui d’appliquer la technique </a:t>
            </a:r>
            <a:r>
              <a:rPr lang="fr-CA" sz="2200" i="1" dirty="0"/>
              <a:t>des petits pas</a:t>
            </a:r>
            <a:r>
              <a:rPr lang="fr-CA" sz="2200" dirty="0"/>
              <a:t>, qui consiste à décortiquer en étapes </a:t>
            </a:r>
            <a:r>
              <a:rPr lang="fr-CA" sz="2200" dirty="0" smtClean="0"/>
              <a:t>une tâche </a:t>
            </a:r>
            <a:r>
              <a:rPr lang="fr-CA" sz="2200" dirty="0"/>
              <a:t>à réaliser et à se féliciter chaque fois qu’une étape est franchie</a:t>
            </a:r>
            <a:r>
              <a:rPr lang="fr-CA" sz="2200" dirty="0" smtClean="0"/>
              <a:t>.</a:t>
            </a:r>
          </a:p>
          <a:p>
            <a:pPr algn="just"/>
            <a:endParaRPr lang="fr-CA" sz="2200" dirty="0"/>
          </a:p>
          <a:p>
            <a:pPr algn="just"/>
            <a:r>
              <a:rPr lang="fr-CA" sz="2200" dirty="0"/>
              <a:t>Rappelez-lui d’appliquer la méthode de résolution de problème qu’il a apprise. </a:t>
            </a:r>
            <a:r>
              <a:rPr lang="fr-CA" sz="2200" dirty="0" smtClean="0"/>
              <a:t>Encouragez-le à </a:t>
            </a:r>
            <a:r>
              <a:rPr lang="fr-CA" sz="2200" dirty="0"/>
              <a:t>recommencer au besoin si la solution retenue ne s’est pas avérée efficace</a:t>
            </a:r>
            <a:r>
              <a:rPr lang="fr-CA" sz="2200" dirty="0" smtClean="0"/>
              <a:t>.</a:t>
            </a:r>
          </a:p>
          <a:p>
            <a:pPr algn="just"/>
            <a:endParaRPr lang="fr-CA" sz="2200" dirty="0"/>
          </a:p>
          <a:p>
            <a:pPr algn="just"/>
            <a:r>
              <a:rPr lang="fr-CA" sz="2200" dirty="0"/>
              <a:t>Face à une situation embêtante, proposez-lui d’écrire sur une feuille, d’un côté les </a:t>
            </a:r>
            <a:r>
              <a:rPr lang="fr-CA" sz="2200" dirty="0" smtClean="0"/>
              <a:t>avantages, de </a:t>
            </a:r>
            <a:r>
              <a:rPr lang="fr-CA" sz="2200" dirty="0"/>
              <a:t>l’autre les inconvénients. Ce faisant, il constatera qu’il n’y a pas que des désavantages </a:t>
            </a:r>
            <a:r>
              <a:rPr lang="fr-CA" sz="2200" dirty="0" smtClean="0"/>
              <a:t>à une </a:t>
            </a:r>
            <a:r>
              <a:rPr lang="fr-CA" sz="2200" dirty="0"/>
              <a:t>situation éprouvante!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6726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CA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4.Travail sur les stratégies adaptatives</a:t>
            </a:r>
            <a:endParaRPr lang="fr-CA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999295"/>
            <a:ext cx="8229600" cy="3489251"/>
          </a:xfrm>
        </p:spPr>
        <p:txBody>
          <a:bodyPr>
            <a:normAutofit fontScale="92500"/>
          </a:bodyPr>
          <a:lstStyle/>
          <a:p>
            <a:pPr algn="just">
              <a:buFont typeface="Calibri" panose="020F0502020204030204" pitchFamily="34" charset="0"/>
              <a:buChar char="ɕ"/>
            </a:pPr>
            <a:r>
              <a:rPr lang="fr-CA" sz="2800" dirty="0" smtClean="0"/>
              <a:t>Comment définir le concept de stratégie adaptative ?</a:t>
            </a:r>
          </a:p>
          <a:p>
            <a:pPr algn="just">
              <a:buFont typeface="Calibri" panose="020F0502020204030204" pitchFamily="34" charset="0"/>
              <a:buChar char="ɕ"/>
            </a:pPr>
            <a:r>
              <a:rPr lang="fr-CA" sz="2800" dirty="0" smtClean="0"/>
              <a:t>Quelles sont les bonnes et les moins bonnes stratégies ?</a:t>
            </a:r>
          </a:p>
          <a:p>
            <a:pPr algn="just">
              <a:buFont typeface="Calibri" panose="020F0502020204030204" pitchFamily="34" charset="0"/>
              <a:buChar char="ɕ"/>
            </a:pPr>
            <a:r>
              <a:rPr lang="fr-CA" sz="2800" dirty="0" smtClean="0"/>
              <a:t>Comment réagir aux situations sur lesquelles on a du contrôle ?</a:t>
            </a:r>
          </a:p>
          <a:p>
            <a:pPr algn="just">
              <a:buFont typeface="Calibri" panose="020F0502020204030204" pitchFamily="34" charset="0"/>
              <a:buChar char="ɕ"/>
            </a:pPr>
            <a:r>
              <a:rPr lang="fr-CA" sz="2800" dirty="0" smtClean="0"/>
              <a:t>Comment réagir aux situations sur lesquelles on n’a pas de contrôle ?</a:t>
            </a:r>
          </a:p>
          <a:p>
            <a:pPr algn="just">
              <a:buFont typeface="Calibri" panose="020F0502020204030204" pitchFamily="34" charset="0"/>
              <a:buChar char="ɕ"/>
            </a:pPr>
            <a:r>
              <a:rPr lang="fr-CA" sz="2800" dirty="0" smtClean="0"/>
              <a:t>Pourquoi gérer efficacement son temps ?</a:t>
            </a:r>
          </a:p>
          <a:p>
            <a:endParaRPr lang="fr-CA" dirty="0" smtClean="0"/>
          </a:p>
          <a:p>
            <a:endParaRPr lang="fr-CA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2244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1143000"/>
          </a:xfrm>
        </p:spPr>
        <p:txBody>
          <a:bodyPr>
            <a:normAutofit/>
          </a:bodyPr>
          <a:lstStyle/>
          <a:p>
            <a:r>
              <a:rPr lang="fr-CA" sz="3600" b="1" u="sng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Cibles d’intervention</a:t>
            </a:r>
            <a:endParaRPr lang="fr-CA" sz="3600" b="1" u="sng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3212976"/>
            <a:ext cx="8229600" cy="3489251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fr-CA" dirty="0"/>
              <a:t>Encouragez le jeune en état de stress à réagir face à une situation contrôlable. Laisser </a:t>
            </a:r>
            <a:r>
              <a:rPr lang="fr-CA" dirty="0" smtClean="0"/>
              <a:t>aller les </a:t>
            </a:r>
            <a:r>
              <a:rPr lang="fr-CA" dirty="0"/>
              <a:t>choses, sans rien faire, risque d’aggraver la situation. De plus, la passivité </a:t>
            </a:r>
            <a:r>
              <a:rPr lang="fr-CA" dirty="0" smtClean="0"/>
              <a:t>augmente l’anxiété et </a:t>
            </a:r>
            <a:r>
              <a:rPr lang="fr-CA" dirty="0"/>
              <a:t>peut freiner la résolution du problème</a:t>
            </a:r>
            <a:r>
              <a:rPr lang="fr-CA" dirty="0" smtClean="0"/>
              <a:t>.</a:t>
            </a:r>
          </a:p>
          <a:p>
            <a:pPr algn="just"/>
            <a:endParaRPr lang="fr-CA" dirty="0" smtClean="0"/>
          </a:p>
          <a:p>
            <a:pPr algn="just"/>
            <a:r>
              <a:rPr lang="fr-CA" dirty="0" smtClean="0"/>
              <a:t>Devant </a:t>
            </a:r>
            <a:r>
              <a:rPr lang="fr-CA" dirty="0"/>
              <a:t>une situation hors de son contrôle et qu’il ne peut que subir, enseignez-lui à </a:t>
            </a:r>
            <a:r>
              <a:rPr lang="fr-CA" dirty="0" smtClean="0"/>
              <a:t>exercer son </a:t>
            </a:r>
            <a:r>
              <a:rPr lang="fr-CA" dirty="0"/>
              <a:t>seul pouvoir : se changer lui-même</a:t>
            </a:r>
            <a:r>
              <a:rPr lang="fr-CA" dirty="0" smtClean="0"/>
              <a:t>!</a:t>
            </a:r>
          </a:p>
          <a:p>
            <a:pPr algn="just"/>
            <a:endParaRPr lang="fr-CA" dirty="0" smtClean="0"/>
          </a:p>
          <a:p>
            <a:pPr algn="just"/>
            <a:r>
              <a:rPr lang="fr-CA" dirty="0"/>
              <a:t>Encouragez-le à changer de stratégie adaptative si la situation ne s’améliore pas ou si elle </a:t>
            </a:r>
            <a:r>
              <a:rPr lang="fr-CA" dirty="0" smtClean="0"/>
              <a:t>se dégrade</a:t>
            </a:r>
            <a:r>
              <a:rPr lang="fr-CA" dirty="0"/>
              <a:t>.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2851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641379"/>
          </a:xfrm>
        </p:spPr>
        <p:txBody>
          <a:bodyPr>
            <a:normAutofit/>
          </a:bodyPr>
          <a:lstStyle/>
          <a:p>
            <a:pPr algn="just"/>
            <a:r>
              <a:rPr lang="fr-CA" sz="2200" dirty="0"/>
              <a:t>Aidez-le à éviter les stratégies non productives qui risquent d’aggraver la situation, comme </a:t>
            </a:r>
            <a:r>
              <a:rPr lang="fr-CA" sz="2200" dirty="0" smtClean="0"/>
              <a:t>le fait </a:t>
            </a:r>
            <a:r>
              <a:rPr lang="fr-CA" sz="2200" dirty="0"/>
              <a:t>de nier ou de ruminer le problème au lieu d’agir, de consommer des substances </a:t>
            </a:r>
            <a:r>
              <a:rPr lang="fr-CA" sz="2200" dirty="0" smtClean="0"/>
              <a:t>nocives (drogue</a:t>
            </a:r>
            <a:r>
              <a:rPr lang="fr-CA" sz="2200" dirty="0"/>
              <a:t>, alcool, cigarette</a:t>
            </a:r>
            <a:r>
              <a:rPr lang="fr-CA" sz="2200"/>
              <a:t>, </a:t>
            </a:r>
            <a:r>
              <a:rPr lang="fr-CA" sz="2200" smtClean="0"/>
              <a:t>médicament) </a:t>
            </a:r>
            <a:r>
              <a:rPr lang="fr-CA" sz="2200" dirty="0"/>
              <a:t>pour sa santé, de remettre à plus tard, de </a:t>
            </a:r>
            <a:r>
              <a:rPr lang="fr-CA" sz="2200" dirty="0" smtClean="0"/>
              <a:t>s’inquiéter à </a:t>
            </a:r>
            <a:r>
              <a:rPr lang="fr-CA" sz="2200" dirty="0"/>
              <a:t>outrance sans preuve apparente de danger, de taire ses difficultés, de poser des </a:t>
            </a:r>
            <a:r>
              <a:rPr lang="fr-CA" sz="2200" dirty="0" smtClean="0"/>
              <a:t>gestes antisociaux, etc.</a:t>
            </a:r>
          </a:p>
          <a:p>
            <a:pPr marL="0" indent="0" algn="just">
              <a:buNone/>
            </a:pPr>
            <a:endParaRPr lang="fr-CA" sz="2200" dirty="0" smtClean="0"/>
          </a:p>
          <a:p>
            <a:pPr algn="just"/>
            <a:r>
              <a:rPr lang="fr-CA" sz="2200" dirty="0"/>
              <a:t>Encouragez-le à bien gérer son temps et à utiliser adéquatement son agenda pour éviter </a:t>
            </a:r>
            <a:r>
              <a:rPr lang="fr-CA" sz="2200" dirty="0" smtClean="0"/>
              <a:t>la monotonie </a:t>
            </a:r>
            <a:r>
              <a:rPr lang="fr-CA" sz="2200" dirty="0"/>
              <a:t>et le surmenage lorsque plusieurs activités (sociales, familiales, culturelles </a:t>
            </a:r>
            <a:r>
              <a:rPr lang="fr-CA" sz="2200" dirty="0" smtClean="0"/>
              <a:t>ou sportives</a:t>
            </a:r>
            <a:r>
              <a:rPr lang="fr-CA" sz="2200" dirty="0"/>
              <a:t>) s’ajoutent aux tâches scolaires.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883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1143000"/>
          </a:xfrm>
        </p:spPr>
        <p:txBody>
          <a:bodyPr/>
          <a:lstStyle/>
          <a:p>
            <a:r>
              <a:rPr lang="fr-CA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Objectifs de la rencontre</a:t>
            </a:r>
            <a:endParaRPr lang="fr-CA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48061"/>
            <a:ext cx="8229600" cy="3705275"/>
          </a:xfrm>
        </p:spPr>
        <p:txBody>
          <a:bodyPr>
            <a:normAutofit fontScale="62500" lnSpcReduction="20000"/>
          </a:bodyPr>
          <a:lstStyle/>
          <a:p>
            <a:endParaRPr lang="fr-CA" dirty="0"/>
          </a:p>
          <a:p>
            <a:pPr algn="just">
              <a:lnSpc>
                <a:spcPct val="120000"/>
              </a:lnSpc>
            </a:pPr>
            <a:r>
              <a:rPr lang="fr-CA" dirty="0" smtClean="0"/>
              <a:t>Aider </a:t>
            </a:r>
            <a:r>
              <a:rPr lang="fr-CA" dirty="0"/>
              <a:t>le jeune à transformer la menace en défi à </a:t>
            </a:r>
            <a:r>
              <a:rPr lang="fr-CA" dirty="0" smtClean="0"/>
              <a:t>relever.</a:t>
            </a:r>
          </a:p>
          <a:p>
            <a:pPr algn="just">
              <a:lnSpc>
                <a:spcPct val="120000"/>
              </a:lnSpc>
            </a:pPr>
            <a:endParaRPr lang="fr-CA" dirty="0" smtClean="0"/>
          </a:p>
          <a:p>
            <a:pPr algn="just">
              <a:lnSpc>
                <a:spcPct val="120000"/>
              </a:lnSpc>
            </a:pPr>
            <a:r>
              <a:rPr lang="fr-CA" dirty="0"/>
              <a:t>A</a:t>
            </a:r>
            <a:r>
              <a:rPr lang="fr-CA" dirty="0" smtClean="0"/>
              <a:t>ccompagner </a:t>
            </a:r>
            <a:r>
              <a:rPr lang="fr-CA" dirty="0"/>
              <a:t>le jeune à se calmer et à s’apaiser par différentes </a:t>
            </a:r>
            <a:r>
              <a:rPr lang="fr-CA" dirty="0" smtClean="0"/>
              <a:t>techniques. </a:t>
            </a:r>
          </a:p>
          <a:p>
            <a:pPr algn="just">
              <a:lnSpc>
                <a:spcPct val="120000"/>
              </a:lnSpc>
            </a:pPr>
            <a:endParaRPr lang="fr-CA" dirty="0" smtClean="0"/>
          </a:p>
          <a:p>
            <a:pPr algn="just">
              <a:lnSpc>
                <a:spcPct val="120000"/>
              </a:lnSpc>
            </a:pPr>
            <a:r>
              <a:rPr lang="fr-CA" dirty="0"/>
              <a:t>A</a:t>
            </a:r>
            <a:r>
              <a:rPr lang="fr-CA" dirty="0" smtClean="0"/>
              <a:t>ider </a:t>
            </a:r>
            <a:r>
              <a:rPr lang="fr-CA" dirty="0"/>
              <a:t>le jeune à modifier sa pensée stressante et à la remplacer par une pensée alternative réaliste, rationnelle, apaisante et </a:t>
            </a:r>
            <a:r>
              <a:rPr lang="fr-CA" dirty="0" smtClean="0"/>
              <a:t>positive.</a:t>
            </a:r>
          </a:p>
          <a:p>
            <a:pPr algn="just">
              <a:lnSpc>
                <a:spcPct val="120000"/>
              </a:lnSpc>
            </a:pPr>
            <a:endParaRPr lang="fr-CA" dirty="0" smtClean="0"/>
          </a:p>
          <a:p>
            <a:pPr algn="just">
              <a:lnSpc>
                <a:spcPct val="120000"/>
              </a:lnSpc>
            </a:pPr>
            <a:r>
              <a:rPr lang="fr-CA" dirty="0"/>
              <a:t>E</a:t>
            </a:r>
            <a:r>
              <a:rPr lang="fr-CA" dirty="0" smtClean="0"/>
              <a:t>ncourager </a:t>
            </a:r>
            <a:r>
              <a:rPr lang="fr-CA" dirty="0"/>
              <a:t>le jeune à améliorer ses stratégies adaptatives.</a:t>
            </a:r>
          </a:p>
          <a:p>
            <a:endParaRPr lang="fr-CA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5144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1196" y="2924944"/>
            <a:ext cx="8229600" cy="1287016"/>
          </a:xfrm>
        </p:spPr>
        <p:txBody>
          <a:bodyPr>
            <a:normAutofit/>
          </a:bodyPr>
          <a:lstStyle/>
          <a:p>
            <a:r>
              <a:rPr lang="fr-CA" sz="5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CONCLUSION</a:t>
            </a:r>
            <a:endParaRPr lang="fr-CA" sz="5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2583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1196" y="1628800"/>
            <a:ext cx="8229600" cy="1143000"/>
          </a:xfrm>
        </p:spPr>
        <p:txBody>
          <a:bodyPr/>
          <a:lstStyle/>
          <a:p>
            <a:r>
              <a:rPr lang="fr-CA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Bibliographie</a:t>
            </a:r>
            <a:endParaRPr lang="fr-CA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1196" y="2878365"/>
            <a:ext cx="8229600" cy="3561259"/>
          </a:xfrm>
        </p:spPr>
        <p:txBody>
          <a:bodyPr>
            <a:normAutofit lnSpcReduction="10000"/>
          </a:bodyPr>
          <a:lstStyle/>
          <a:p>
            <a:pPr algn="just"/>
            <a:r>
              <a:rPr lang="fr-CA" sz="2000" b="1" dirty="0"/>
              <a:t>Dumont,</a:t>
            </a:r>
            <a:r>
              <a:rPr lang="fr-CA" sz="2000" dirty="0"/>
              <a:t> Michelle (2012). </a:t>
            </a:r>
            <a:r>
              <a:rPr lang="fr-CA" sz="2000" i="1" dirty="0"/>
              <a:t>Programme Funambule pour une gestion équilibrée du stress. </a:t>
            </a:r>
            <a:r>
              <a:rPr lang="fr-CA" sz="2000" dirty="0"/>
              <a:t>Québec : Septembre éditeur, 327 p. </a:t>
            </a:r>
            <a:endParaRPr lang="fr-CA" sz="2000" dirty="0" smtClean="0"/>
          </a:p>
          <a:p>
            <a:pPr algn="just"/>
            <a:endParaRPr lang="fr-CA" sz="2000" dirty="0"/>
          </a:p>
          <a:p>
            <a:pPr algn="just"/>
            <a:r>
              <a:rPr lang="fr-CA" sz="2000" b="1" dirty="0"/>
              <a:t>Copper-Royer</a:t>
            </a:r>
            <a:r>
              <a:rPr lang="fr-CA" sz="2000" dirty="0"/>
              <a:t>, B. </a:t>
            </a:r>
            <a:r>
              <a:rPr lang="fr-CA" sz="2000" i="1" dirty="0"/>
              <a:t>Peur du loup, peur de tout : peurs, angoisses, phobies chez l’enfant </a:t>
            </a:r>
            <a:r>
              <a:rPr lang="fr-CA" sz="2000" i="1" dirty="0" smtClean="0"/>
              <a:t>et l </a:t>
            </a:r>
            <a:r>
              <a:rPr lang="fr-CA" sz="2000" i="1" dirty="0"/>
              <a:t>’adolescent</a:t>
            </a:r>
            <a:r>
              <a:rPr lang="fr-CA" sz="2000" dirty="0"/>
              <a:t>, Paris, Albin Michel, 2003</a:t>
            </a:r>
            <a:r>
              <a:rPr lang="fr-CA" sz="2000" dirty="0" smtClean="0"/>
              <a:t>.</a:t>
            </a:r>
          </a:p>
          <a:p>
            <a:pPr algn="just"/>
            <a:endParaRPr lang="fr-CA" sz="2000" dirty="0"/>
          </a:p>
          <a:p>
            <a:pPr algn="just"/>
            <a:r>
              <a:rPr lang="fr-CA" sz="2000" b="1" dirty="0" err="1"/>
              <a:t>Corwin</a:t>
            </a:r>
            <a:r>
              <a:rPr lang="fr-CA" sz="2000" b="1" dirty="0"/>
              <a:t>, </a:t>
            </a:r>
            <a:r>
              <a:rPr lang="fr-CA" sz="2000" dirty="0"/>
              <a:t>D. G. </a:t>
            </a:r>
            <a:r>
              <a:rPr lang="fr-CA" sz="2000" i="1" dirty="0"/>
              <a:t>L’enfant sous pression, </a:t>
            </a:r>
            <a:r>
              <a:rPr lang="fr-CA" sz="2000" dirty="0"/>
              <a:t>Montréal, Éditions de l’Homme, 2006, 146 p</a:t>
            </a:r>
            <a:r>
              <a:rPr lang="fr-CA" sz="2000" dirty="0" smtClean="0"/>
              <a:t>.</a:t>
            </a:r>
          </a:p>
          <a:p>
            <a:pPr marL="0" indent="0" algn="just">
              <a:buNone/>
            </a:pPr>
            <a:endParaRPr lang="fr-CA" sz="2000" dirty="0" smtClean="0"/>
          </a:p>
          <a:p>
            <a:pPr algn="just"/>
            <a:r>
              <a:rPr lang="fr-CA" sz="2000" b="1" dirty="0"/>
              <a:t>Litière</a:t>
            </a:r>
            <a:r>
              <a:rPr lang="fr-CA" sz="2000" dirty="0"/>
              <a:t>, M. </a:t>
            </a:r>
            <a:r>
              <a:rPr lang="fr-CA" sz="2000" i="1" dirty="0"/>
              <a:t>Maman, j’y arriverai jamais : face à la peur de l’échec, comment redonner </a:t>
            </a:r>
            <a:r>
              <a:rPr lang="fr-CA" sz="2000" i="1" dirty="0" smtClean="0"/>
              <a:t>confiance à votre </a:t>
            </a:r>
            <a:r>
              <a:rPr lang="fr-CA" sz="2000" i="1" dirty="0"/>
              <a:t>enfant</a:t>
            </a:r>
            <a:r>
              <a:rPr lang="fr-CA" sz="2000" dirty="0"/>
              <a:t>, Bruxelles, De Boeck, 2004.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570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1143000"/>
          </a:xfrm>
        </p:spPr>
        <p:txBody>
          <a:bodyPr/>
          <a:lstStyle/>
          <a:p>
            <a:r>
              <a:rPr lang="fr-CA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L’inspiration de cet atelier !</a:t>
            </a:r>
            <a:endParaRPr lang="fr-CA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11960" y="3212977"/>
            <a:ext cx="4485184" cy="32403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CA" dirty="0" smtClean="0"/>
              <a:t>Funambule</a:t>
            </a:r>
          </a:p>
          <a:p>
            <a:pPr marL="0" indent="0" algn="just">
              <a:buNone/>
            </a:pPr>
            <a:r>
              <a:rPr lang="fr-CA" sz="2800" dirty="0" smtClean="0"/>
              <a:t>Pour une gestion équilibrée du stress</a:t>
            </a:r>
          </a:p>
          <a:p>
            <a:pPr marL="0" indent="0" algn="just">
              <a:buNone/>
            </a:pPr>
            <a:r>
              <a:rPr lang="fr-CA" sz="2200" dirty="0" smtClean="0"/>
              <a:t>Dumont, Ph. D, Michelle (En collaboration avec: Line Massé, PH. D., Pierre Potvin, Ph. D. et Danielle Leclerc, Ph. D.)Septembre éditeur</a:t>
            </a:r>
            <a:endParaRPr lang="fr-CA" sz="2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547" y="3501008"/>
            <a:ext cx="3029737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762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1143000"/>
          </a:xfrm>
        </p:spPr>
        <p:txBody>
          <a:bodyPr/>
          <a:lstStyle/>
          <a:p>
            <a:r>
              <a:rPr lang="fr-CA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Les sources du stres</a:t>
            </a:r>
            <a:r>
              <a:rPr lang="fr-CA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3212976"/>
            <a:ext cx="8229600" cy="3489251"/>
          </a:xfrm>
        </p:spPr>
        <p:txBody>
          <a:bodyPr/>
          <a:lstStyle/>
          <a:p>
            <a:pPr algn="just"/>
            <a:r>
              <a:rPr lang="fr-CA" sz="2800" dirty="0" smtClean="0"/>
              <a:t>La </a:t>
            </a:r>
            <a:r>
              <a:rPr lang="fr-CA" sz="2800" dirty="0" err="1" smtClean="0"/>
              <a:t>pré-adolescence</a:t>
            </a:r>
            <a:r>
              <a:rPr lang="fr-CA" sz="2800" dirty="0" smtClean="0"/>
              <a:t> et l’adolescence sont des périodes de grands bouleversements:</a:t>
            </a:r>
          </a:p>
          <a:p>
            <a:pPr marL="0" indent="0">
              <a:buNone/>
            </a:pPr>
            <a:r>
              <a:rPr lang="fr-CA" dirty="0"/>
              <a:t>	</a:t>
            </a:r>
            <a:r>
              <a:rPr lang="fr-CA" sz="2800" dirty="0" smtClean="0"/>
              <a:t>-</a:t>
            </a:r>
            <a:r>
              <a:rPr lang="fr-CA" sz="2400" dirty="0" smtClean="0"/>
              <a:t>les changements pubertaires, identitaires et 	 	relationnels;</a:t>
            </a:r>
          </a:p>
          <a:p>
            <a:pPr marL="0" indent="0">
              <a:buNone/>
            </a:pPr>
            <a:r>
              <a:rPr lang="fr-CA" sz="2400" dirty="0"/>
              <a:t>	</a:t>
            </a:r>
            <a:r>
              <a:rPr lang="fr-CA" sz="2400" dirty="0" smtClean="0"/>
              <a:t>-des décisions et des choix importants; </a:t>
            </a:r>
          </a:p>
          <a:p>
            <a:pPr marL="0" indent="0">
              <a:buNone/>
            </a:pPr>
            <a:r>
              <a:rPr lang="fr-CA" sz="2400" dirty="0"/>
              <a:t>	</a:t>
            </a:r>
            <a:r>
              <a:rPr lang="fr-CA" sz="2400" dirty="0" smtClean="0"/>
              <a:t>-l’anxiété de performance.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963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1143000"/>
          </a:xfrm>
        </p:spPr>
        <p:txBody>
          <a:bodyPr>
            <a:noAutofit/>
          </a:bodyPr>
          <a:lstStyle/>
          <a:p>
            <a:r>
              <a:rPr lang="fr-CA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Schéma des principales cibles d’action</a:t>
            </a:r>
            <a:br>
              <a:rPr lang="fr-CA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fr-CA" sz="32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pour aider un étudiant</a:t>
            </a:r>
            <a:endParaRPr lang="fr-CA" sz="32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1085437"/>
              </p:ext>
            </p:extLst>
          </p:nvPr>
        </p:nvGraphicFramePr>
        <p:xfrm>
          <a:off x="467544" y="2852936"/>
          <a:ext cx="8229600" cy="37054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138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CA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1.Travail sur la perception du stress</a:t>
            </a:r>
            <a:endParaRPr lang="fr-CA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489251"/>
          </a:xfrm>
        </p:spPr>
        <p:txBody>
          <a:bodyPr>
            <a:normAutofit/>
          </a:bodyPr>
          <a:lstStyle/>
          <a:p>
            <a:pPr algn="just">
              <a:buFont typeface="Calibri" panose="020F0502020204030204" pitchFamily="34" charset="0"/>
              <a:buChar char="ɕ"/>
            </a:pPr>
            <a:r>
              <a:rPr lang="fr-CA" sz="2800" dirty="0" smtClean="0"/>
              <a:t>Quoi faire pour aider un jeune ?</a:t>
            </a:r>
          </a:p>
          <a:p>
            <a:pPr algn="just">
              <a:buFont typeface="Calibri" panose="020F0502020204030204" pitchFamily="34" charset="0"/>
              <a:buChar char="ɕ"/>
            </a:pPr>
            <a:r>
              <a:rPr lang="fr-CA" sz="2800" dirty="0" smtClean="0"/>
              <a:t>Qu’est-ce que l’état de stress ?</a:t>
            </a:r>
          </a:p>
          <a:p>
            <a:pPr algn="just">
              <a:buFont typeface="Calibri" panose="020F0502020204030204" pitchFamily="34" charset="0"/>
              <a:buChar char="ɕ"/>
            </a:pPr>
            <a:r>
              <a:rPr lang="fr-CA" sz="2800" dirty="0" smtClean="0"/>
              <a:t>L’état de stress est-il toujours négatif ?</a:t>
            </a:r>
          </a:p>
          <a:p>
            <a:pPr algn="just">
              <a:buFont typeface="Calibri" panose="020F0502020204030204" pitchFamily="34" charset="0"/>
              <a:buChar char="ɕ"/>
            </a:pPr>
            <a:r>
              <a:rPr lang="fr-CA" sz="2800" dirty="0" smtClean="0"/>
              <a:t>Vivre le moment présent peut-il contrer l’état de stress ?</a:t>
            </a:r>
          </a:p>
          <a:p>
            <a:pPr algn="just">
              <a:buFont typeface="Calibri" panose="020F0502020204030204" pitchFamily="34" charset="0"/>
              <a:buChar char="ɕ"/>
            </a:pPr>
            <a:r>
              <a:rPr lang="fr-CA" sz="2800" dirty="0" smtClean="0"/>
              <a:t>Quels sont les avantages du stress ?</a:t>
            </a:r>
            <a:endParaRPr lang="fr-CA" sz="28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327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1143000"/>
          </a:xfrm>
        </p:spPr>
        <p:txBody>
          <a:bodyPr>
            <a:normAutofit/>
          </a:bodyPr>
          <a:lstStyle/>
          <a:p>
            <a:r>
              <a:rPr lang="fr-CA" sz="4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Le C.I.N.É</a:t>
            </a:r>
            <a:endParaRPr lang="fr-CA" sz="4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9012415"/>
              </p:ext>
            </p:extLst>
          </p:nvPr>
        </p:nvGraphicFramePr>
        <p:xfrm>
          <a:off x="421196" y="2492896"/>
          <a:ext cx="8229600" cy="372142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03487"/>
                <a:gridCol w="5926113"/>
              </a:tblGrid>
              <a:tr h="604842">
                <a:tc>
                  <a:txBody>
                    <a:bodyPr/>
                    <a:lstStyle/>
                    <a:p>
                      <a:pPr fontAlgn="t"/>
                      <a:r>
                        <a:rPr lang="fr-CA" b="1" cap="all" dirty="0" smtClean="0">
                          <a:solidFill>
                            <a:srgbClr val="4D4942"/>
                          </a:solidFill>
                          <a:effectLst/>
                        </a:rPr>
                        <a:t>MENACE</a:t>
                      </a:r>
                      <a:endParaRPr lang="fr-CA" b="1" cap="all" dirty="0">
                        <a:solidFill>
                          <a:srgbClr val="4D4942"/>
                        </a:solidFill>
                        <a:effectLst/>
                      </a:endParaRPr>
                    </a:p>
                  </a:txBody>
                  <a:tcPr marL="95250" marR="95250" marT="85725" marB="857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r-CA" b="1" cap="all" dirty="0">
                          <a:solidFill>
                            <a:srgbClr val="4D4942"/>
                          </a:solidFill>
                          <a:effectLst/>
                        </a:rPr>
                        <a:t>SENTIMENT</a:t>
                      </a:r>
                    </a:p>
                  </a:txBody>
                  <a:tcPr marL="95250" marR="95250" marT="85725" marB="85725"/>
                </a:tc>
              </a:tr>
              <a:tr h="604842">
                <a:tc>
                  <a:txBody>
                    <a:bodyPr/>
                    <a:lstStyle/>
                    <a:p>
                      <a:pPr fontAlgn="t"/>
                      <a:r>
                        <a:rPr lang="fr-CA" b="1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r>
                        <a:rPr lang="fr-CA" dirty="0">
                          <a:solidFill>
                            <a:schemeClr val="tx1"/>
                          </a:solidFill>
                          <a:effectLst/>
                        </a:rPr>
                        <a:t>ONTRÔLE FAIBLE 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fr-CA" dirty="0">
                          <a:solidFill>
                            <a:schemeClr val="tx1"/>
                          </a:solidFill>
                          <a:effectLst/>
                        </a:rPr>
                        <a:t>Vous sentez que vous n’avez aucun ou très peu de contrôle sur la situation.</a:t>
                      </a:r>
                    </a:p>
                  </a:txBody>
                  <a:tcPr marL="95250" marR="95250" marT="76200" marB="76200"/>
                </a:tc>
              </a:tr>
              <a:tr h="604842">
                <a:tc>
                  <a:txBody>
                    <a:bodyPr/>
                    <a:lstStyle/>
                    <a:p>
                      <a:pPr fontAlgn="t"/>
                      <a:r>
                        <a:rPr lang="fr-CA" b="1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fr-CA" dirty="0">
                          <a:solidFill>
                            <a:schemeClr val="tx1"/>
                          </a:solidFill>
                          <a:effectLst/>
                        </a:rPr>
                        <a:t>MPRÉVISIBILITÉ </a:t>
                      </a:r>
                    </a:p>
                  </a:txBody>
                  <a:tcPr marL="95250" marR="95250" marT="85725" marB="85725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fr-CA" dirty="0">
                          <a:solidFill>
                            <a:schemeClr val="tx1"/>
                          </a:solidFill>
                          <a:effectLst/>
                        </a:rPr>
                        <a:t>Quelque chose de complètement inattendu se produit ou encore, vous ne pouvez pas savoir à l’avance ce qui va se produire.</a:t>
                      </a:r>
                    </a:p>
                  </a:txBody>
                  <a:tcPr marL="95250" marR="95250" marT="85725" marB="85725"/>
                </a:tc>
              </a:tr>
              <a:tr h="604842">
                <a:tc>
                  <a:txBody>
                    <a:bodyPr/>
                    <a:lstStyle/>
                    <a:p>
                      <a:pPr fontAlgn="t"/>
                      <a:r>
                        <a:rPr lang="fr-CA" b="1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fr-CA" dirty="0">
                          <a:solidFill>
                            <a:schemeClr val="tx1"/>
                          </a:solidFill>
                          <a:effectLst/>
                        </a:rPr>
                        <a:t>OUVEAUTÉ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fr-CA" dirty="0">
                          <a:solidFill>
                            <a:schemeClr val="tx1"/>
                          </a:solidFill>
                          <a:effectLst/>
                        </a:rPr>
                        <a:t>Quelque chose de nouveau que vous n’avez jamais expérimenté se produit.</a:t>
                      </a:r>
                    </a:p>
                  </a:txBody>
                  <a:tcPr marL="95250" marR="95250" marT="76200" marB="76200"/>
                </a:tc>
              </a:tr>
              <a:tr h="604842">
                <a:tc>
                  <a:txBody>
                    <a:bodyPr/>
                    <a:lstStyle/>
                    <a:p>
                      <a:pPr fontAlgn="t"/>
                      <a:r>
                        <a:rPr lang="fr-CA" b="1" dirty="0">
                          <a:solidFill>
                            <a:schemeClr val="tx1"/>
                          </a:solidFill>
                          <a:effectLst/>
                        </a:rPr>
                        <a:t>É</a:t>
                      </a:r>
                      <a:r>
                        <a:rPr lang="fr-CA" dirty="0">
                          <a:solidFill>
                            <a:schemeClr val="tx1"/>
                          </a:solidFill>
                          <a:effectLst/>
                        </a:rPr>
                        <a:t>GO MENACÉ  </a:t>
                      </a:r>
                    </a:p>
                  </a:txBody>
                  <a:tcPr marL="95250" marR="95250" marT="85725" marB="85725"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fr-CA" dirty="0">
                          <a:solidFill>
                            <a:schemeClr val="tx1"/>
                          </a:solidFill>
                          <a:effectLst/>
                        </a:rPr>
                        <a:t>Vos compétences et votre égo sont mis à l’épreuve. On doute de vos capacités.</a:t>
                      </a:r>
                    </a:p>
                  </a:txBody>
                  <a:tcPr marL="95250" marR="95250" marT="85725" marB="85725"/>
                </a:tc>
              </a:tr>
            </a:tbl>
          </a:graphicData>
        </a:graphic>
      </p:graphicFrame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214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1143000"/>
          </a:xfrm>
        </p:spPr>
        <p:txBody>
          <a:bodyPr>
            <a:normAutofit/>
          </a:bodyPr>
          <a:lstStyle/>
          <a:p>
            <a:r>
              <a:rPr lang="fr-CA" sz="3600" b="1" u="sng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Cibles d’intervention</a:t>
            </a:r>
            <a:endParaRPr lang="fr-CA" sz="3600" b="1" u="sng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1196" y="2964085"/>
            <a:ext cx="8229600" cy="3489251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fr-CA" dirty="0"/>
              <a:t>Encouragez le jeune à percevoir une situation stressante comme un défi à relever plutôt </a:t>
            </a:r>
            <a:r>
              <a:rPr lang="fr-CA" dirty="0" smtClean="0"/>
              <a:t>qu’un obstacle </a:t>
            </a:r>
            <a:r>
              <a:rPr lang="fr-CA" dirty="0"/>
              <a:t>à surmonter</a:t>
            </a:r>
            <a:r>
              <a:rPr lang="fr-CA" dirty="0" smtClean="0"/>
              <a:t>.</a:t>
            </a:r>
          </a:p>
          <a:p>
            <a:pPr marL="0" indent="0" algn="just">
              <a:buNone/>
            </a:pPr>
            <a:endParaRPr lang="fr-CA" dirty="0" smtClean="0"/>
          </a:p>
          <a:p>
            <a:pPr algn="just"/>
            <a:r>
              <a:rPr lang="fr-CA" dirty="0"/>
              <a:t>Sensibilisez-le au fait qu’un minimum de stress est nécessaire pour donner le meilleur de </a:t>
            </a:r>
            <a:r>
              <a:rPr lang="fr-CA" dirty="0" smtClean="0"/>
              <a:t>soi-même et </a:t>
            </a:r>
            <a:r>
              <a:rPr lang="fr-CA" dirty="0"/>
              <a:t>d’avancer dans la vie. Le stress n’est donc pas que mauvais</a:t>
            </a:r>
            <a:r>
              <a:rPr lang="fr-CA" dirty="0" smtClean="0"/>
              <a:t>.</a:t>
            </a:r>
          </a:p>
          <a:p>
            <a:pPr algn="just"/>
            <a:endParaRPr lang="fr-CA" dirty="0"/>
          </a:p>
          <a:p>
            <a:pPr algn="just"/>
            <a:r>
              <a:rPr lang="fr-CA" dirty="0"/>
              <a:t>Encouragez-le à reconnaître ses peurs et à les dépasser en apprivoisant l’inconnu; </a:t>
            </a:r>
            <a:r>
              <a:rPr lang="fr-CA" dirty="0" smtClean="0"/>
              <a:t>cela augmentera sa </a:t>
            </a:r>
            <a:r>
              <a:rPr lang="fr-CA" dirty="0"/>
              <a:t>résistance au stress et lui donnera l’occasion de découvrir des forces et </a:t>
            </a:r>
            <a:r>
              <a:rPr lang="fr-CA" dirty="0" smtClean="0"/>
              <a:t>des intérêts </a:t>
            </a:r>
            <a:r>
              <a:rPr lang="fr-CA" dirty="0"/>
              <a:t>qu’il n’aurait sans doute pas connus autrement.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014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857403"/>
          </a:xfrm>
        </p:spPr>
        <p:txBody>
          <a:bodyPr>
            <a:normAutofit lnSpcReduction="10000"/>
          </a:bodyPr>
          <a:lstStyle/>
          <a:p>
            <a:pPr algn="just"/>
            <a:r>
              <a:rPr lang="fr-CA" sz="2200" dirty="0"/>
              <a:t>Aidez-le à diversifier ses champs d’intérêt et à équilibrer le temps accordé à ses </a:t>
            </a:r>
            <a:r>
              <a:rPr lang="fr-CA" sz="2200" dirty="0" smtClean="0"/>
              <a:t>diverses activités</a:t>
            </a:r>
            <a:r>
              <a:rPr lang="fr-CA" sz="2200" dirty="0"/>
              <a:t>. </a:t>
            </a:r>
            <a:r>
              <a:rPr lang="fr-CA" sz="1800" dirty="0"/>
              <a:t>Par exemple, mettre trop d’énergie dans des activités sportives au détriment </a:t>
            </a:r>
            <a:r>
              <a:rPr lang="fr-CA" sz="1800" dirty="0" smtClean="0"/>
              <a:t>des tâches </a:t>
            </a:r>
            <a:r>
              <a:rPr lang="fr-CA" sz="1800" dirty="0"/>
              <a:t>scolaires risque de lui causer beaucoup de stress, tout comme mettre tout son </a:t>
            </a:r>
            <a:r>
              <a:rPr lang="fr-CA" sz="1800" dirty="0" smtClean="0"/>
              <a:t>temps dans </a:t>
            </a:r>
            <a:r>
              <a:rPr lang="fr-CA" sz="1800" dirty="0"/>
              <a:t>ses études en délaissant ses hobbys et ses amis pourrait le mener à l’épuisement</a:t>
            </a:r>
            <a:r>
              <a:rPr lang="fr-CA" sz="1800" dirty="0" smtClean="0"/>
              <a:t>.</a:t>
            </a:r>
          </a:p>
          <a:p>
            <a:pPr algn="just"/>
            <a:endParaRPr lang="fr-CA" sz="1800" dirty="0"/>
          </a:p>
          <a:p>
            <a:pPr algn="just"/>
            <a:r>
              <a:rPr lang="fr-CA" sz="2200" dirty="0"/>
              <a:t>Ne brusquez pas un adolescent en lui remettant constamment sous le nez les délais </a:t>
            </a:r>
            <a:r>
              <a:rPr lang="fr-CA" sz="2200" dirty="0" smtClean="0"/>
              <a:t>à rencontrer, ses </a:t>
            </a:r>
            <a:r>
              <a:rPr lang="fr-CA" sz="2200" dirty="0"/>
              <a:t>échecs passés, ses mauvaises décisions, etc. Il en est généralement </a:t>
            </a:r>
            <a:r>
              <a:rPr lang="fr-CA" sz="2200" dirty="0" smtClean="0"/>
              <a:t>conscient et </a:t>
            </a:r>
            <a:r>
              <a:rPr lang="fr-CA" sz="2200" dirty="0"/>
              <a:t>souhaite gérer sa vie à sa manière. Toutefois, n’hésitez pas à vous informer de ses plans </a:t>
            </a:r>
            <a:r>
              <a:rPr lang="fr-CA" sz="2200" dirty="0" smtClean="0"/>
              <a:t>et de </a:t>
            </a:r>
            <a:r>
              <a:rPr lang="fr-CA" sz="2200" dirty="0"/>
              <a:t>ses motifs pour en discuter ensemble</a:t>
            </a:r>
            <a:r>
              <a:rPr lang="fr-CA" sz="2200" dirty="0" smtClean="0"/>
              <a:t>!</a:t>
            </a:r>
          </a:p>
          <a:p>
            <a:pPr marL="0" indent="0" algn="just">
              <a:buNone/>
            </a:pPr>
            <a:endParaRPr lang="fr-CA" sz="2200" dirty="0" smtClean="0"/>
          </a:p>
          <a:p>
            <a:r>
              <a:rPr lang="fr-CA" sz="2200" dirty="0"/>
              <a:t>Si les mots « stress » ou « anxiété » génèrent du stress chez lui, parlez-lui en d’autres </a:t>
            </a:r>
            <a:r>
              <a:rPr lang="fr-CA" sz="2200" dirty="0" smtClean="0"/>
              <a:t>termes plus </a:t>
            </a:r>
            <a:r>
              <a:rPr lang="fr-CA" sz="2200" dirty="0"/>
              <a:t>facile à entendre : « tu es déçu, frustré, inquiet, choqué, dépassé, etc. »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459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3593</TotalTime>
  <Words>1336</Words>
  <Application>Microsoft Office PowerPoint</Application>
  <PresentationFormat>Affichage à l'écran (4:3)</PresentationFormat>
  <Paragraphs>117</Paragraphs>
  <Slides>21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5" baseType="lpstr">
      <vt:lpstr>Arial Unicode MS</vt:lpstr>
      <vt:lpstr>Arial</vt:lpstr>
      <vt:lpstr>Calibri</vt:lpstr>
      <vt:lpstr>Thème Office</vt:lpstr>
      <vt:lpstr>Accompagner les étudiants à déjouer leur stress. </vt:lpstr>
      <vt:lpstr>Objectifs de la rencontre</vt:lpstr>
      <vt:lpstr>L’inspiration de cet atelier !</vt:lpstr>
      <vt:lpstr>Les sources du stress</vt:lpstr>
      <vt:lpstr>Schéma des principales cibles d’action  pour aider un étudiant</vt:lpstr>
      <vt:lpstr>1.Travail sur la perception du stress</vt:lpstr>
      <vt:lpstr>Le C.I.N.É</vt:lpstr>
      <vt:lpstr>Cibles d’intervention</vt:lpstr>
      <vt:lpstr>Présentation PowerPoint</vt:lpstr>
      <vt:lpstr>2.Travail sur le corps</vt:lpstr>
      <vt:lpstr>Cibles d’intervention</vt:lpstr>
      <vt:lpstr>Présentation PowerPoint</vt:lpstr>
      <vt:lpstr>3.Travail sur les pensées</vt:lpstr>
      <vt:lpstr>Les pensées</vt:lpstr>
      <vt:lpstr>Cibles d’intervention</vt:lpstr>
      <vt:lpstr>Présentation PowerPoint</vt:lpstr>
      <vt:lpstr>4.Travail sur les stratégies adaptatives</vt:lpstr>
      <vt:lpstr>Cibles d’intervention</vt:lpstr>
      <vt:lpstr>Présentation PowerPoint</vt:lpstr>
      <vt:lpstr>CONCLUSION</vt:lpstr>
      <vt:lpstr>Bibliographie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Accompagner les jeunes à déjouer leur stress.</dc:title>
  <dc:creator>pamelabj</dc:creator>
  <cp:lastModifiedBy>Danielle Gilbert</cp:lastModifiedBy>
  <cp:revision>43</cp:revision>
  <cp:lastPrinted>2017-04-06T14:43:28Z</cp:lastPrinted>
  <dcterms:created xsi:type="dcterms:W3CDTF">2015-04-09T14:27:02Z</dcterms:created>
  <dcterms:modified xsi:type="dcterms:W3CDTF">2017-04-19T19:06:25Z</dcterms:modified>
</cp:coreProperties>
</file>