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58" r:id="rId3"/>
    <p:sldId id="259" r:id="rId4"/>
    <p:sldId id="260" r:id="rId5"/>
    <p:sldId id="262" r:id="rId6"/>
    <p:sldId id="269" r:id="rId7"/>
    <p:sldId id="257" r:id="rId8"/>
    <p:sldId id="266" r:id="rId9"/>
    <p:sldId id="264" r:id="rId10"/>
    <p:sldId id="267" r:id="rId11"/>
    <p:sldId id="256" r:id="rId12"/>
    <p:sldId id="265"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6591" autoAdjust="0"/>
    <p:restoredTop sz="82153" autoAdjust="0"/>
  </p:normalViewPr>
  <p:slideViewPr>
    <p:cSldViewPr>
      <p:cViewPr>
        <p:scale>
          <a:sx n="66" d="100"/>
          <a:sy n="66" d="100"/>
        </p:scale>
        <p:origin x="-672" y="468"/>
      </p:cViewPr>
      <p:guideLst>
        <p:guide orient="horz" pos="2160"/>
        <p:guide pos="2880"/>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29622-35A4-40E4-AB44-DD0E2561B298}" type="datetimeFigureOut">
              <a:rPr lang="fr-CA" smtClean="0"/>
              <a:t>2015-10-16</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B8B084-AD76-48CF-BC12-44EABDF031E8}" type="slidenum">
              <a:rPr lang="fr-CA" smtClean="0"/>
              <a:t>‹N°›</a:t>
            </a:fld>
            <a:endParaRPr lang="fr-CA"/>
          </a:p>
        </p:txBody>
      </p:sp>
    </p:spTree>
    <p:extLst>
      <p:ext uri="{BB962C8B-B14F-4D97-AF65-F5344CB8AC3E}">
        <p14:creationId xmlns:p14="http://schemas.microsoft.com/office/powerpoint/2010/main" val="312305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r.wikipedia.org/wiki/1897"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fr.wikipedia.org/wiki/Lampe" TargetMode="External"/><Relationship Id="rId5" Type="http://schemas.openxmlformats.org/officeDocument/2006/relationships/hyperlink" Target="https://fr.wikipedia.org/wiki/1893" TargetMode="External"/><Relationship Id="rId4" Type="http://schemas.openxmlformats.org/officeDocument/2006/relationships/hyperlink" Target="https://fr.wikipedia.org/wiki/1891"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imdb.com/title/tt0482571/" TargetMode="External"/><Relationship Id="rId13" Type="http://schemas.openxmlformats.org/officeDocument/2006/relationships/hyperlink" Target="http://en.wikipedia.org/wiki/William_Crookes" TargetMode="External"/><Relationship Id="rId18" Type="http://schemas.openxmlformats.org/officeDocument/2006/relationships/hyperlink" Target="http://www.teslauniverse.com/nikola-tesla-article-teslas-oscillator-and-other-inventions" TargetMode="External"/><Relationship Id="rId26" Type="http://schemas.openxmlformats.org/officeDocument/2006/relationships/hyperlink" Target="http://www.teslauniverse.com/nikola-tesla-article-teslas-wireless-light" TargetMode="External"/><Relationship Id="rId3" Type="http://schemas.openxmlformats.org/officeDocument/2006/relationships/hyperlink" Target="http://www.tfcbooks.com/tesla/1892-02-03.htm" TargetMode="External"/><Relationship Id="rId21" Type="http://schemas.openxmlformats.org/officeDocument/2006/relationships/hyperlink" Target="http://cdsweb.cern.ch/record/455984/" TargetMode="External"/><Relationship Id="rId7" Type="http://schemas.openxmlformats.org/officeDocument/2006/relationships/hyperlink" Target="http://www.edisonian.com/p004b006.htm" TargetMode="External"/><Relationship Id="rId12" Type="http://schemas.openxmlformats.org/officeDocument/2006/relationships/hyperlink" Target="http://en.wikipedia.org/wiki/Hermann_Sprengel" TargetMode="External"/><Relationship Id="rId17" Type="http://schemas.openxmlformats.org/officeDocument/2006/relationships/hyperlink" Target="http://www.incandescentsculpture.com/wordpress/category/burning-man/" TargetMode="External"/><Relationship Id="rId25" Type="http://schemas.openxmlformats.org/officeDocument/2006/relationships/hyperlink" Target="http://www.google.com/patents/US454622" TargetMode="External"/><Relationship Id="rId2" Type="http://schemas.openxmlformats.org/officeDocument/2006/relationships/slide" Target="../slides/slide6.xml"/><Relationship Id="rId16" Type="http://schemas.openxmlformats.org/officeDocument/2006/relationships/hyperlink" Target="http://en.wikipedia.org/wiki/Scheelite" TargetMode="External"/><Relationship Id="rId20" Type="http://schemas.openxmlformats.org/officeDocument/2006/relationships/hyperlink" Target="http://www.teslauniverse.com/nikola-tesla-article-teslas-latest-results-he-now-produces-radiographs-at-a-distance-of-more-than-forty-feet" TargetMode="External"/><Relationship Id="rId1" Type="http://schemas.openxmlformats.org/officeDocument/2006/relationships/notesMaster" Target="../notesMasters/notesMaster1.xml"/><Relationship Id="rId6" Type="http://schemas.openxmlformats.org/officeDocument/2006/relationships/hyperlink" Target="http://en.wikipedia.org/wiki/Geissler_tube" TargetMode="External"/><Relationship Id="rId11" Type="http://schemas.openxmlformats.org/officeDocument/2006/relationships/hyperlink" Target="http://en.wikipedia.org/wiki/August_Toepler" TargetMode="External"/><Relationship Id="rId24" Type="http://schemas.openxmlformats.org/officeDocument/2006/relationships/hyperlink" Target="http://www.teslauniverse.com/nikola-tesla-article-some-experiments-in-teslas-laboratory-with-currents-of-high-potential-and-high-frequency" TargetMode="External"/><Relationship Id="rId5" Type="http://schemas.openxmlformats.org/officeDocument/2006/relationships/hyperlink" Target="http://www.incandescentsculpture.com/wordpress/teslas-sensitive-brush-bulbs-or-the-invention-of-the-fluorescent-light/#content" TargetMode="External"/><Relationship Id="rId15" Type="http://schemas.openxmlformats.org/officeDocument/2006/relationships/hyperlink" Target="http://en.wikipedia.org/wiki/Scintillator" TargetMode="External"/><Relationship Id="rId23" Type="http://schemas.openxmlformats.org/officeDocument/2006/relationships/hyperlink" Target="http://www.teslauniverse.com/nikola-tesla-article-on-roentgen-radiations" TargetMode="External"/><Relationship Id="rId28" Type="http://schemas.openxmlformats.org/officeDocument/2006/relationships/hyperlink" Target="http://www.google.com/patents?vid=514170" TargetMode="External"/><Relationship Id="rId10" Type="http://schemas.openxmlformats.org/officeDocument/2006/relationships/hyperlink" Target="http://www.google.com/patents/US1180159" TargetMode="External"/><Relationship Id="rId19" Type="http://schemas.openxmlformats.org/officeDocument/2006/relationships/hyperlink" Target="http://www.teslauniverse.com/nikola-tesla-article-roentgen-rays-or-streams" TargetMode="External"/><Relationship Id="rId4" Type="http://schemas.openxmlformats.org/officeDocument/2006/relationships/hyperlink" Target="http://www.incandescentsculpture.com/wordpress/" TargetMode="External"/><Relationship Id="rId9" Type="http://schemas.openxmlformats.org/officeDocument/2006/relationships/hyperlink" Target="http://en.wikipedia.org/wiki/Irving_Langmuir" TargetMode="External"/><Relationship Id="rId14" Type="http://schemas.openxmlformats.org/officeDocument/2006/relationships/hyperlink" Target="http://en.wikipedia.org/wiki/Diffusion_pump" TargetMode="External"/><Relationship Id="rId22" Type="http://schemas.openxmlformats.org/officeDocument/2006/relationships/hyperlink" Target="http://www.teslauniverse.com/nikola-tesla-article-electric-discharge-in-vacuum-tubes-2" TargetMode="External"/><Relationship Id="rId27" Type="http://schemas.openxmlformats.org/officeDocument/2006/relationships/hyperlink" Target="http://www.teslauniverse.com/nikola-tesla-article-teslas-egg-of-columbu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positexte.weborama.com/script/clic.php?a=JmNjb2Q9RlImaWRtYz0zMzM2NyZpZGNtPTI3JmlkYW49MTImaWJpZD0wLjA2JmljcGM9MSZiaWRuPTAuMDYmYXV0bz0wJmh1cmw9JnN0ZHQ9MTI2MTQxNTU5MCZuZGR0PTEyNjE0MTkxOTAmaWRwbD0tMSZpZGdlPTEmaWRjcD0maWRwcj0wJnR5cGU9MyZpZHBnPTMxODA2NiZpZHRoPTIxJmV4ZmU9cHVibGljX2lkZWUma3dzZT1jb3VycyZwdXJsPWFubm9uY2VzamF1bmVzLmZyJnRpdD1BY2hhdCstK01haXNvbisrQ09TTkUrQ09VUlMrU1VSK0xPSVJFKyUyODU4MjAwJTI5JnNpZz0mYWR2az0wOENBNjY0Rg%3D%3Da3021d41"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positexte.weborama.com/script/clic.php?a=JmNjb2Q9RlImaWRtYz0zMTg0NyZpZGNtPTI3JmlkYW49MTImaWJpZD0wLjA5JmljcGM9MSZiaWRuPTAuMDkmYXV0bz0wJmh1cmw9JnN0ZHQ9MTI2MTQxNTU5MCZuZGR0PTEyNjE0MTkxOTAmaWRwbD0tMSZpZGdlPTEmaWRjcD0maWRwcj0wJnR5cGU9MyZpZHBnPTMxODA2NiZpZHRoPTIxJmV4ZmU9cHVibGljX2lkZWUma3dzZT1tb3RldXImcHVybD1NYWlzTW9pbnNDaGVyJnRpdD1NT1RFVVIrU0VQQVJFK0RFK0RJRVRSSUNIK0RISzcwMDAmc2lnPSZhZHZrPUFEOTU0OEVCe937a6f7" TargetMode="External"/><Relationship Id="rId5" Type="http://schemas.openxmlformats.org/officeDocument/2006/relationships/hyperlink" Target="http://positexte.weborama.com/script/clic.php?a=JmNjb2Q9RlImaWRtYz0zMDYyNSZpZGNtPTI3JmlkYW49MTImaWJpZD0wLjA1JmljcGM9MSZiaWRuPTAuMDUmYXV0bz0wJmh1cmw9JnN0ZHQ9MTI2MTQxNTU5MCZuZGR0PTEyNjE0MTkxOTAmaWRwbD0tMSZpZGdlPTEmaWRjcD0maWRwcj0wJnR5cGU9MyZpZHBnPTMxODA2NiZpZHRoPTIxJmV4ZmU9cHVibGljX2lkZWUma3dzZT1nYW1tZSZwdXJsPUFtYXpvbitNYXJrZXRQbGFjZSZ0aXQ9UGF0eWthK0dhbW1lK0ZhbWlsaWFsZStHZWwrZG91Y2hlK29yYW5nZSsyNTBtbCZzaWc9JmFkdms9RDk2NkJCRUM%3D93191063" TargetMode="External"/><Relationship Id="rId4" Type="http://schemas.openxmlformats.org/officeDocument/2006/relationships/hyperlink" Target="http://positexte.weborama.com/script/clic.php?a=JmNjb2Q9RlImaWRtYz02MDE0NyZpZGNtPTI3JmlkYW49MTImaWJpZD0wLjEmaWNwYz0xJmJpZG49MC4xJmF1dG89MCZodXJsPSZzdGR0PTEyNjE0MTU1OTAmbmRkdD0xMjYxNDE5MTkwJmlkcGw9LTEmaWRnZT0xJmlkY3A9JmlkcHI9MCZ0eXBlPTMmaWRwZz0zMTgwNjYmaWR0aD0yMSZleGZlPXB1YmxpY19pZGVlJmt3c2U9Zml0JnB1cmw9em9vcGx1cyZ0aXQ9QnVubnkrUHJvLUZpdCstKzE1MCtnJnNpZz0mYWR2az04NjAyMzJFNQ%3D%3D61a9d2d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Inventeur</a:t>
            </a:r>
            <a:r>
              <a:rPr lang="fr-CA" baseline="0" dirty="0" smtClean="0"/>
              <a:t> officiel: </a:t>
            </a:r>
            <a:r>
              <a:rPr lang="fr-FR" dirty="0" smtClean="0">
                <a:effectLst/>
                <a:hlinkClick r:id="rId3" tooltip="1897"/>
              </a:rPr>
              <a:t>1897</a:t>
            </a:r>
            <a:r>
              <a:rPr lang="fr-FR" dirty="0" smtClean="0">
                <a:effectLst/>
              </a:rPr>
              <a:t> : Bien que Guglielmo Marconi ait d'abord été crédité de l'invention de la radio, et la plupart croient qu'il en est l'inventeur aujourd'hui encore, la Cour suprême des États-Unis a annulé en 1943 le brevet de Marconi, quand il a été prouvé que Tesla avait inventé la radio bien des années avant Marconi. Tesla a démontré que les signaux radio sont juste une autre fréquence qui nécessitent un émetteur et un récepteur. Lors d'une présentation devant la National Electric Light Association, Tesla a fait une démonstration de cette technologie. Bien que Tesla ait déposé deux brevets US 645576 et 649621 US en 1897, en 1904, le US Patent Office a annulé sa décision, attribuant cette découverte a Marconi</a:t>
            </a:r>
          </a:p>
          <a:p>
            <a:endParaRPr lang="fr-FR" baseline="0" dirty="0" smtClean="0">
              <a:effectLst/>
            </a:endParaRPr>
          </a:p>
          <a:p>
            <a:endParaRPr lang="fr-CA" baseline="0" dirty="0" smtClean="0"/>
          </a:p>
          <a:p>
            <a:r>
              <a:rPr lang="fr-FR" dirty="0" smtClean="0">
                <a:effectLst/>
                <a:hlinkClick r:id="rId4" tooltip="1891"/>
              </a:rPr>
              <a:t>1891</a:t>
            </a:r>
            <a:r>
              <a:rPr lang="fr-FR" dirty="0" smtClean="0">
                <a:effectLst/>
              </a:rPr>
              <a:t> et </a:t>
            </a:r>
            <a:r>
              <a:rPr lang="fr-FR" dirty="0" smtClean="0">
                <a:effectLst/>
                <a:hlinkClick r:id="rId5" tooltip="1893"/>
              </a:rPr>
              <a:t>1893</a:t>
            </a:r>
            <a:r>
              <a:rPr lang="fr-FR" dirty="0" smtClean="0">
                <a:effectLst/>
              </a:rPr>
              <a:t> : Tesla brevette le système sans fil Tesla (radio télégraphe) et met au point des </a:t>
            </a:r>
            <a:r>
              <a:rPr lang="fr-FR" dirty="0" smtClean="0">
                <a:effectLst/>
                <a:hlinkClick r:id="rId6" tooltip="Lampe"/>
              </a:rPr>
              <a:t>lampes</a:t>
            </a:r>
            <a:r>
              <a:rPr lang="fr-FR" dirty="0" smtClean="0">
                <a:effectLst/>
              </a:rPr>
              <a:t> électroniques froides</a:t>
            </a:r>
            <a:endParaRPr lang="fr-CA" dirty="0"/>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2</a:t>
            </a:fld>
            <a:endParaRPr lang="fr-CA"/>
          </a:p>
        </p:txBody>
      </p:sp>
    </p:spTree>
    <p:extLst>
      <p:ext uri="{BB962C8B-B14F-4D97-AF65-F5344CB8AC3E}">
        <p14:creationId xmlns:p14="http://schemas.microsoft.com/office/powerpoint/2010/main" val="1059853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baseline="0" dirty="0" smtClean="0"/>
              <a:t>Robert A. Watson-Watt fut crédité de l’invention du radar en 1935… Mais Nikola Tesla avait mentionné son idée à la U.S. </a:t>
            </a:r>
            <a:r>
              <a:rPr lang="fr-CA" baseline="0" dirty="0" err="1" smtClean="0"/>
              <a:t>Navy</a:t>
            </a:r>
            <a:r>
              <a:rPr lang="fr-CA" baseline="0" dirty="0" smtClean="0"/>
              <a:t> en 1917… Idée qui avait jugée inutile et pour laquelle il n’y avait aucune application concrète en temps de guerre. Idée jugée inutile par le responsable de la R&amp;D de la US </a:t>
            </a:r>
            <a:r>
              <a:rPr lang="fr-CA" baseline="0" dirty="0" err="1" smtClean="0"/>
              <a:t>Navy</a:t>
            </a:r>
            <a:r>
              <a:rPr lang="fr-CA" baseline="0" dirty="0" smtClean="0"/>
              <a:t>… un certain Thomas Edison!</a:t>
            </a:r>
            <a:endParaRPr lang="fr-CA" dirty="0"/>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3</a:t>
            </a:fld>
            <a:endParaRPr lang="fr-CA"/>
          </a:p>
        </p:txBody>
      </p:sp>
    </p:spTree>
    <p:extLst>
      <p:ext uri="{BB962C8B-B14F-4D97-AF65-F5344CB8AC3E}">
        <p14:creationId xmlns:p14="http://schemas.microsoft.com/office/powerpoint/2010/main" val="3295749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fontAlgn="base"/>
            <a:r>
              <a:rPr lang="fr-CA" sz="1200" b="1" i="0" kern="1200" dirty="0" smtClean="0">
                <a:solidFill>
                  <a:schemeClr val="tx1"/>
                </a:solidFill>
                <a:effectLst/>
                <a:latin typeface="+mn-lt"/>
                <a:ea typeface="+mn-ea"/>
                <a:cs typeface="+mn-cs"/>
              </a:rPr>
              <a:t>Courant alternatif</a:t>
            </a:r>
          </a:p>
          <a:p>
            <a:pPr fontAlgn="base"/>
            <a:r>
              <a:rPr lang="fr-CA" sz="1200" b="0" i="0" kern="1200" dirty="0" smtClean="0">
                <a:solidFill>
                  <a:schemeClr val="tx1"/>
                </a:solidFill>
                <a:effectLst/>
                <a:latin typeface="+mn-lt"/>
                <a:ea typeface="+mn-ea"/>
                <a:cs typeface="+mn-cs"/>
              </a:rPr>
              <a:t>Dans un alternateur, un aimant, appelé rotor, tourne à l’intérieur d’une bobine de fils fixe, appelée stator, ce qui induit un courant dans les fils de la bobine. Parce que l’aimant a deux pôles, un positif et un négatif, le courant oscille : c’est du </a:t>
            </a:r>
            <a:r>
              <a:rPr lang="fr-CA" sz="1200" b="1" i="0" kern="1200" dirty="0" smtClean="0">
                <a:solidFill>
                  <a:schemeClr val="tx1"/>
                </a:solidFill>
                <a:effectLst/>
                <a:latin typeface="+mn-lt"/>
                <a:ea typeface="+mn-ea"/>
                <a:cs typeface="+mn-cs"/>
              </a:rPr>
              <a:t>courant alternatif</a:t>
            </a:r>
            <a:r>
              <a:rPr lang="fr-CA" sz="1200" b="0" i="0" kern="1200" dirty="0" smtClean="0">
                <a:solidFill>
                  <a:schemeClr val="tx1"/>
                </a:solidFill>
                <a:effectLst/>
                <a:latin typeface="+mn-lt"/>
                <a:ea typeface="+mn-ea"/>
                <a:cs typeface="+mn-cs"/>
              </a:rPr>
              <a:t>. Ce principe permet de produire plus de 99 % de l’énergie électrique consommée dans le monde.</a:t>
            </a:r>
          </a:p>
          <a:p>
            <a:pPr fontAlgn="base"/>
            <a:r>
              <a:rPr lang="fr-CA" sz="1200" b="0" i="0" kern="1200" dirty="0" smtClean="0">
                <a:solidFill>
                  <a:schemeClr val="tx1"/>
                </a:solidFill>
                <a:effectLst/>
                <a:latin typeface="+mn-lt"/>
                <a:ea typeface="+mn-ea"/>
                <a:cs typeface="+mn-cs"/>
              </a:rPr>
              <a:t>La </a:t>
            </a:r>
            <a:r>
              <a:rPr lang="fr-CA" sz="1200" b="1" i="0" kern="1200" dirty="0" smtClean="0">
                <a:solidFill>
                  <a:schemeClr val="tx1"/>
                </a:solidFill>
                <a:effectLst/>
                <a:latin typeface="+mn-lt"/>
                <a:ea typeface="+mn-ea"/>
                <a:cs typeface="+mn-cs"/>
              </a:rPr>
              <a:t>fréquence</a:t>
            </a:r>
            <a:r>
              <a:rPr lang="fr-CA" sz="1200" b="0" i="0" kern="1200" dirty="0" smtClean="0">
                <a:solidFill>
                  <a:schemeClr val="tx1"/>
                </a:solidFill>
                <a:effectLst/>
                <a:latin typeface="+mn-lt"/>
                <a:ea typeface="+mn-ea"/>
                <a:cs typeface="+mn-cs"/>
              </a:rPr>
              <a:t> du courant alternatif dépend de la vitesse à laquelle tourne le rotor. Dans notre réseau électrique à 60 Hz, les électrons changent de direction 120 fois par seconde !</a:t>
            </a:r>
          </a:p>
          <a:p>
            <a:pPr fontAlgn="base"/>
            <a:r>
              <a:rPr lang="fr-CA" sz="1200" b="1" i="0" kern="1200" dirty="0" smtClean="0">
                <a:solidFill>
                  <a:schemeClr val="tx1"/>
                </a:solidFill>
                <a:effectLst/>
                <a:latin typeface="+mn-lt"/>
                <a:ea typeface="+mn-ea"/>
                <a:cs typeface="+mn-cs"/>
              </a:rPr>
              <a:t>L’émergence du courant alternatif comme technologie dominante</a:t>
            </a:r>
            <a:r>
              <a:rPr lang="fr-CA" sz="1200" b="0" i="0" kern="1200" dirty="0" smtClean="0">
                <a:solidFill>
                  <a:schemeClr val="tx1"/>
                </a:solidFill>
                <a:effectLst/>
                <a:latin typeface="+mn-lt"/>
                <a:ea typeface="+mn-ea"/>
                <a:cs typeface="+mn-cs"/>
              </a:rPr>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En matière de transport d’électricité, le courant alternatif l’emporte sur le courant continu. Mais ce ne fut pas toujours le cas. Il y a un peu plus de 100 ans, une grande rivalité existait entre les promoteurs du courant alternatif, dont George Westinghouse, et du courant continu, comme Thomas </a:t>
            </a:r>
            <a:r>
              <a:rPr lang="fr-CA" sz="1200" b="0" i="0" kern="1200" dirty="0" err="1" smtClean="0">
                <a:solidFill>
                  <a:schemeClr val="tx1"/>
                </a:solidFill>
                <a:effectLst/>
                <a:latin typeface="+mn-lt"/>
                <a:ea typeface="+mn-ea"/>
                <a:cs typeface="+mn-cs"/>
              </a:rPr>
              <a:t>Alva</a:t>
            </a:r>
            <a:r>
              <a:rPr lang="fr-CA" sz="1200" b="0" i="0" kern="1200" dirty="0" smtClean="0">
                <a:solidFill>
                  <a:schemeClr val="tx1"/>
                </a:solidFill>
                <a:effectLst/>
                <a:latin typeface="+mn-lt"/>
                <a:ea typeface="+mn-ea"/>
                <a:cs typeface="+mn-cs"/>
              </a:rPr>
              <a:t> Edison. On était à l’aube de l’ère de l’électricité et les industriels américains cherchaient un moyen efficace d’acheminer cette nouvelle énergie de la centrale à l’usine. En 1887, Nikola Tesla a opté pour le courant alternatif ; il a mis au point le premier système pratique pour la production et le transport du courant alternatif.</a:t>
            </a:r>
          </a:p>
          <a:p>
            <a:endParaRPr lang="fr-CA" dirty="0"/>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4</a:t>
            </a:fld>
            <a:endParaRPr lang="fr-CA"/>
          </a:p>
        </p:txBody>
      </p:sp>
    </p:spTree>
    <p:extLst>
      <p:ext uri="{BB962C8B-B14F-4D97-AF65-F5344CB8AC3E}">
        <p14:creationId xmlns:p14="http://schemas.microsoft.com/office/powerpoint/2010/main" val="356210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b="1" i="0" u="none" strike="noStrike" kern="1200" cap="all" dirty="0" smtClean="0">
                <a:solidFill>
                  <a:schemeClr val="tx1"/>
                </a:solidFill>
                <a:effectLst/>
                <a:latin typeface="+mn-lt"/>
                <a:ea typeface="+mn-ea"/>
                <a:cs typeface="+mn-cs"/>
              </a:rPr>
              <a:t>DATE(S) DE CONSTRUCTION</a:t>
            </a:r>
          </a:p>
          <a:p>
            <a:r>
              <a:rPr lang="fr-CA" sz="1200" b="0" i="0" kern="1200" dirty="0" smtClean="0">
                <a:solidFill>
                  <a:schemeClr val="tx1"/>
                </a:solidFill>
                <a:effectLst/>
                <a:latin typeface="+mn-lt"/>
                <a:ea typeface="+mn-ea"/>
                <a:cs typeface="+mn-cs"/>
              </a:rPr>
              <a:t>1917/01/01 à 1925/01/01</a:t>
            </a:r>
          </a:p>
          <a:p>
            <a:r>
              <a:rPr lang="fr-CA" sz="1200" b="1" i="0" u="none" strike="noStrike" kern="1200" cap="all" dirty="0" smtClean="0">
                <a:solidFill>
                  <a:schemeClr val="tx1"/>
                </a:solidFill>
                <a:effectLst/>
                <a:latin typeface="+mn-lt"/>
                <a:ea typeface="+mn-ea"/>
                <a:cs typeface="+mn-cs"/>
              </a:rPr>
              <a:t>INSCRIT AU RÉPERTOIRE CANADIEN: 2010/09/16</a:t>
            </a:r>
          </a:p>
          <a:p>
            <a:r>
              <a:rPr lang="fr-CA" sz="1200" b="1" i="0" u="none" strike="noStrike" kern="1200" cap="all" dirty="0" smtClean="0">
                <a:solidFill>
                  <a:schemeClr val="tx1"/>
                </a:solidFill>
                <a:effectLst/>
                <a:latin typeface="+mn-lt"/>
                <a:ea typeface="+mn-ea"/>
                <a:cs typeface="+mn-cs"/>
              </a:rPr>
              <a:t> ÉNONCÉ D'IMPORTANCE</a:t>
            </a:r>
          </a:p>
          <a:p>
            <a:r>
              <a:rPr lang="fr-CA" sz="1200" b="1" i="0" u="none" strike="noStrike" kern="1200" cap="all" dirty="0" smtClean="0">
                <a:solidFill>
                  <a:schemeClr val="tx1"/>
                </a:solidFill>
                <a:effectLst/>
                <a:latin typeface="+mn-lt"/>
                <a:ea typeface="+mn-ea"/>
                <a:cs typeface="+mn-cs"/>
              </a:rPr>
              <a:t>DESCRIPTION DU LIEU PATRIMONIAL</a:t>
            </a:r>
          </a:p>
          <a:p>
            <a:r>
              <a:rPr lang="fr-CA" sz="1200" b="0" i="0" kern="1200" dirty="0" smtClean="0">
                <a:solidFill>
                  <a:schemeClr val="tx1"/>
                </a:solidFill>
                <a:effectLst/>
                <a:latin typeface="+mn-lt"/>
                <a:ea typeface="+mn-ea"/>
                <a:cs typeface="+mn-cs"/>
              </a:rPr>
              <a:t>Le lieu historique national du Canada de l'Aménagement-Hydroélectrique-de-</a:t>
            </a:r>
            <a:r>
              <a:rPr lang="fr-CA" sz="1200" b="0" i="0" kern="1200" dirty="0" err="1" smtClean="0">
                <a:solidFill>
                  <a:schemeClr val="tx1"/>
                </a:solidFill>
                <a:effectLst/>
                <a:latin typeface="+mn-lt"/>
                <a:ea typeface="+mn-ea"/>
                <a:cs typeface="+mn-cs"/>
              </a:rPr>
              <a:t>Queenston</a:t>
            </a:r>
            <a:r>
              <a:rPr lang="fr-CA" sz="1200" b="0" i="0" kern="1200" dirty="0" smtClean="0">
                <a:solidFill>
                  <a:schemeClr val="tx1"/>
                </a:solidFill>
                <a:effectLst/>
                <a:latin typeface="+mn-lt"/>
                <a:ea typeface="+mn-ea"/>
                <a:cs typeface="+mn-cs"/>
              </a:rPr>
              <a:t>-</a:t>
            </a:r>
            <a:r>
              <a:rPr lang="fr-CA" sz="1200" b="0" i="0" kern="1200" dirty="0" err="1" smtClean="0">
                <a:solidFill>
                  <a:schemeClr val="tx1"/>
                </a:solidFill>
                <a:effectLst/>
                <a:latin typeface="+mn-lt"/>
                <a:ea typeface="+mn-ea"/>
                <a:cs typeface="+mn-cs"/>
              </a:rPr>
              <a:t>Chippawa</a:t>
            </a:r>
            <a:r>
              <a:rPr lang="fr-CA" sz="1200" b="0" i="0" kern="1200" dirty="0" smtClean="0">
                <a:solidFill>
                  <a:schemeClr val="tx1"/>
                </a:solidFill>
                <a:effectLst/>
                <a:latin typeface="+mn-lt"/>
                <a:ea typeface="+mn-ea"/>
                <a:cs typeface="+mn-cs"/>
              </a:rPr>
              <a:t> est situé à </a:t>
            </a:r>
            <a:r>
              <a:rPr lang="fr-CA" sz="1200" b="0" i="0" kern="1200" dirty="0" err="1" smtClean="0">
                <a:solidFill>
                  <a:schemeClr val="tx1"/>
                </a:solidFill>
                <a:effectLst/>
                <a:latin typeface="+mn-lt"/>
                <a:ea typeface="+mn-ea"/>
                <a:cs typeface="+mn-cs"/>
              </a:rPr>
              <a:t>Queenston</a:t>
            </a:r>
            <a:r>
              <a:rPr lang="fr-CA" sz="1200" b="0" i="0" kern="1200" dirty="0" smtClean="0">
                <a:solidFill>
                  <a:schemeClr val="tx1"/>
                </a:solidFill>
                <a:effectLst/>
                <a:latin typeface="+mn-lt"/>
                <a:ea typeface="+mn-ea"/>
                <a:cs typeface="+mn-cs"/>
              </a:rPr>
              <a:t>, en Ontario, aux chutes Niagara. Construit entre 1917 et 1925 à l’instigation de la Commission d’énergie hydro électrique (CEHE) de l’Ontario, il s’agissait de la première grande centrale hydroélectrique au monde. La CEHE avait alors créé ce projet pour répondre à l’augmentation des besoins en énergie électrique des installations urbaines et industrielles de Toronto et du Sud Ouest de l’Ontario. Le lieu est composé d’un très vaste terrain en forme de croissant s’étendant sur près de 22 kilomètres, à partir de la jonction de la rivière Welland et de la rivière Niagara jusqu’à la centrale hydroélectrique située sur la rivière Niagara entre le « Whirlpool » et </a:t>
            </a:r>
            <a:r>
              <a:rPr lang="fr-CA" sz="1200" b="0" i="0" kern="1200" dirty="0" err="1" smtClean="0">
                <a:solidFill>
                  <a:schemeClr val="tx1"/>
                </a:solidFill>
                <a:effectLst/>
                <a:latin typeface="+mn-lt"/>
                <a:ea typeface="+mn-ea"/>
                <a:cs typeface="+mn-cs"/>
              </a:rPr>
              <a:t>Queenston</a:t>
            </a:r>
            <a:r>
              <a:rPr lang="fr-CA" sz="1200" b="0" i="0" kern="1200" dirty="0" smtClean="0">
                <a:solidFill>
                  <a:schemeClr val="tx1"/>
                </a:solidFill>
                <a:effectLst/>
                <a:latin typeface="+mn-lt"/>
                <a:ea typeface="+mn-ea"/>
                <a:cs typeface="+mn-cs"/>
              </a:rPr>
              <a:t>, après avoir traversé la ville de Niagara </a:t>
            </a:r>
            <a:r>
              <a:rPr lang="fr-CA" sz="1200" b="0" i="0" kern="1200" dirty="0" err="1" smtClean="0">
                <a:solidFill>
                  <a:schemeClr val="tx1"/>
                </a:solidFill>
                <a:effectLst/>
                <a:latin typeface="+mn-lt"/>
                <a:ea typeface="+mn-ea"/>
                <a:cs typeface="+mn-cs"/>
              </a:rPr>
              <a:t>Falls</a:t>
            </a:r>
            <a:r>
              <a:rPr lang="fr-CA" sz="1200" b="0" i="0" kern="1200" dirty="0" smtClean="0">
                <a:solidFill>
                  <a:schemeClr val="tx1"/>
                </a:solidFill>
                <a:effectLst/>
                <a:latin typeface="+mn-lt"/>
                <a:ea typeface="+mn-ea"/>
                <a:cs typeface="+mn-cs"/>
              </a:rPr>
              <a:t>. La reconnaissance officielle vise l’ensemble de l’aménagement associé à la centrale hydroélectrique, de son point de prélèvement situé à la jonction des rivières Welland et Niagara au canal de fuite de la centrale Sir Adam Beck no 1 située près de </a:t>
            </a:r>
            <a:r>
              <a:rPr lang="fr-CA" sz="1200" b="0" i="0" kern="1200" dirty="0" err="1" smtClean="0">
                <a:solidFill>
                  <a:schemeClr val="tx1"/>
                </a:solidFill>
                <a:effectLst/>
                <a:latin typeface="+mn-lt"/>
                <a:ea typeface="+mn-ea"/>
                <a:cs typeface="+mn-cs"/>
              </a:rPr>
              <a:t>Queenston</a:t>
            </a:r>
            <a:r>
              <a:rPr lang="fr-CA" sz="1200" b="0" i="0" kern="1200" dirty="0" smtClean="0">
                <a:solidFill>
                  <a:schemeClr val="tx1"/>
                </a:solidFill>
                <a:effectLst/>
                <a:latin typeface="+mn-lt"/>
                <a:ea typeface="+mn-ea"/>
                <a:cs typeface="+mn-cs"/>
              </a:rPr>
              <a:t>, et comprend la chambre des vannes, les conduites forcées et la centrale électrique sur leur tracé au sol.</a:t>
            </a:r>
          </a:p>
          <a:p>
            <a:r>
              <a:rPr lang="fr-CA" sz="1200" b="1" i="0" u="none" strike="noStrike" kern="1200" cap="all" dirty="0" smtClean="0">
                <a:solidFill>
                  <a:schemeClr val="tx1"/>
                </a:solidFill>
                <a:effectLst/>
                <a:latin typeface="+mn-lt"/>
                <a:ea typeface="+mn-ea"/>
                <a:cs typeface="+mn-cs"/>
              </a:rPr>
              <a:t>VALEUR PATRIMONIALE</a:t>
            </a:r>
          </a:p>
          <a:p>
            <a:r>
              <a:rPr lang="fr-CA" sz="1200" b="0" i="0" kern="1200" dirty="0" smtClean="0">
                <a:solidFill>
                  <a:schemeClr val="tx1"/>
                </a:solidFill>
                <a:effectLst/>
                <a:latin typeface="+mn-lt"/>
                <a:ea typeface="+mn-ea"/>
                <a:cs typeface="+mn-cs"/>
              </a:rPr>
              <a:t>L'aménagement hydroélectrique de </a:t>
            </a:r>
            <a:r>
              <a:rPr lang="fr-CA" sz="1200" b="0" i="0" kern="1200" dirty="0" err="1" smtClean="0">
                <a:solidFill>
                  <a:schemeClr val="tx1"/>
                </a:solidFill>
                <a:effectLst/>
                <a:latin typeface="+mn-lt"/>
                <a:ea typeface="+mn-ea"/>
                <a:cs typeface="+mn-cs"/>
              </a:rPr>
              <a:t>Queenston-Chippawa</a:t>
            </a:r>
            <a:r>
              <a:rPr lang="fr-CA" sz="1200" b="0" i="0" kern="1200" dirty="0" smtClean="0">
                <a:solidFill>
                  <a:schemeClr val="tx1"/>
                </a:solidFill>
                <a:effectLst/>
                <a:latin typeface="+mn-lt"/>
                <a:ea typeface="+mn-ea"/>
                <a:cs typeface="+mn-cs"/>
              </a:rPr>
              <a:t> a été désigné lieu historique national du Canada en 1990 parce que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il s'est voulu le premier véritable méga-aménagement hydroélectrique au monde;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la conception des installations de </a:t>
            </a:r>
            <a:r>
              <a:rPr lang="fr-CA" sz="1200" b="0" i="0" kern="1200" dirty="0" err="1" smtClean="0">
                <a:solidFill>
                  <a:schemeClr val="tx1"/>
                </a:solidFill>
                <a:effectLst/>
                <a:latin typeface="+mn-lt"/>
                <a:ea typeface="+mn-ea"/>
                <a:cs typeface="+mn-cs"/>
              </a:rPr>
              <a:t>Queenston-Chippawa</a:t>
            </a:r>
            <a:r>
              <a:rPr lang="fr-CA" sz="1200" b="0" i="0" kern="1200" dirty="0" smtClean="0">
                <a:solidFill>
                  <a:schemeClr val="tx1"/>
                </a:solidFill>
                <a:effectLst/>
                <a:latin typeface="+mn-lt"/>
                <a:ea typeface="+mn-ea"/>
                <a:cs typeface="+mn-cs"/>
              </a:rPr>
              <a:t> a présenté des difficultés uniques et elle a nécessité des engins de chantier, des groupes turbo-alternateurs et un canal usinier d'une taille jamais vue auparavant.</a:t>
            </a:r>
          </a:p>
          <a:p>
            <a:r>
              <a:rPr lang="fr-CA" sz="1200" b="0" i="0" kern="1200" dirty="0" smtClean="0">
                <a:solidFill>
                  <a:schemeClr val="tx1"/>
                </a:solidFill>
                <a:effectLst/>
                <a:latin typeface="+mn-lt"/>
                <a:ea typeface="+mn-ea"/>
                <a:cs typeface="+mn-cs"/>
              </a:rPr>
              <a:t>En 1913, les infrastructures urbaines et industrielles de Toronto et du Sud Ouest de l’Ontario avaient des besoins grandissants en énergie électrique. Pour répondre à cette demande, la Commission d’énergie hydroélectrique de l’Ontario a examiné les propositions de projets pour une éventuelle centrale électrique à Niagara </a:t>
            </a:r>
            <a:r>
              <a:rPr lang="fr-CA" sz="1200" b="0" i="0" kern="1200" dirty="0" err="1" smtClean="0">
                <a:solidFill>
                  <a:schemeClr val="tx1"/>
                </a:solidFill>
                <a:effectLst/>
                <a:latin typeface="+mn-lt"/>
                <a:ea typeface="+mn-ea"/>
                <a:cs typeface="+mn-cs"/>
              </a:rPr>
              <a:t>Falls</a:t>
            </a:r>
            <a:r>
              <a:rPr lang="fr-CA" sz="1200" b="0" i="0" kern="1200" dirty="0" smtClean="0">
                <a:solidFill>
                  <a:schemeClr val="tx1"/>
                </a:solidFill>
                <a:effectLst/>
                <a:latin typeface="+mn-lt"/>
                <a:ea typeface="+mn-ea"/>
                <a:cs typeface="+mn-cs"/>
              </a:rPr>
              <a:t>. Après mûre réflexion, la CEHE a accepté un projet proposant l’utilisation du cours d’eau de la rivière Welland, la construction d’un canal d’énergie autour de la ville de Niagara </a:t>
            </a:r>
            <a:r>
              <a:rPr lang="fr-CA" sz="1200" b="0" i="0" kern="1200" dirty="0" err="1" smtClean="0">
                <a:solidFill>
                  <a:schemeClr val="tx1"/>
                </a:solidFill>
                <a:effectLst/>
                <a:latin typeface="+mn-lt"/>
                <a:ea typeface="+mn-ea"/>
                <a:cs typeface="+mn-cs"/>
              </a:rPr>
              <a:t>Falls</a:t>
            </a:r>
            <a:r>
              <a:rPr lang="fr-CA" sz="1200" b="0" i="0" kern="1200" dirty="0" smtClean="0">
                <a:solidFill>
                  <a:schemeClr val="tx1"/>
                </a:solidFill>
                <a:effectLst/>
                <a:latin typeface="+mn-lt"/>
                <a:ea typeface="+mn-ea"/>
                <a:cs typeface="+mn-cs"/>
              </a:rPr>
              <a:t> et la construction d’une centrale électrique située sur la rivière Niagara entre le « Whirlpool » et </a:t>
            </a:r>
            <a:r>
              <a:rPr lang="fr-CA" sz="1200" b="0" i="0" kern="1200" dirty="0" err="1" smtClean="0">
                <a:solidFill>
                  <a:schemeClr val="tx1"/>
                </a:solidFill>
                <a:effectLst/>
                <a:latin typeface="+mn-lt"/>
                <a:ea typeface="+mn-ea"/>
                <a:cs typeface="+mn-cs"/>
              </a:rPr>
              <a:t>Queenston</a:t>
            </a:r>
            <a:r>
              <a:rPr lang="fr-CA" sz="1200" b="0" i="0" kern="1200" dirty="0" smtClean="0">
                <a:solidFill>
                  <a:schemeClr val="tx1"/>
                </a:solidFill>
                <a:effectLst/>
                <a:latin typeface="+mn-lt"/>
                <a:ea typeface="+mn-ea"/>
                <a:cs typeface="+mn-cs"/>
              </a:rPr>
              <a:t>. Les travaux ont commencé en 1917 à la suite de l’adoption de l’Ontario Niagara </a:t>
            </a:r>
            <a:r>
              <a:rPr lang="fr-CA" sz="1200" b="0" i="0" kern="1200" dirty="0" err="1" smtClean="0">
                <a:solidFill>
                  <a:schemeClr val="tx1"/>
                </a:solidFill>
                <a:effectLst/>
                <a:latin typeface="+mn-lt"/>
                <a:ea typeface="+mn-ea"/>
                <a:cs typeface="+mn-cs"/>
              </a:rPr>
              <a:t>Development</a:t>
            </a:r>
            <a:r>
              <a:rPr lang="fr-CA" sz="1200" b="0" i="0" kern="1200" dirty="0" smtClean="0">
                <a:solidFill>
                  <a:schemeClr val="tx1"/>
                </a:solidFill>
                <a:effectLst/>
                <a:latin typeface="+mn-lt"/>
                <a:ea typeface="+mn-ea"/>
                <a:cs typeface="+mn-cs"/>
              </a:rPr>
              <a:t> </a:t>
            </a:r>
            <a:r>
              <a:rPr lang="fr-CA" sz="1200" b="0" i="0" kern="1200" dirty="0" err="1" smtClean="0">
                <a:solidFill>
                  <a:schemeClr val="tx1"/>
                </a:solidFill>
                <a:effectLst/>
                <a:latin typeface="+mn-lt"/>
                <a:ea typeface="+mn-ea"/>
                <a:cs typeface="+mn-cs"/>
              </a:rPr>
              <a:t>Act</a:t>
            </a:r>
            <a:r>
              <a:rPr lang="fr-CA" sz="1200" b="0" i="0" kern="1200" dirty="0" smtClean="0">
                <a:solidFill>
                  <a:schemeClr val="tx1"/>
                </a:solidFill>
                <a:effectLst/>
                <a:latin typeface="+mn-lt"/>
                <a:ea typeface="+mn-ea"/>
                <a:cs typeface="+mn-cs"/>
              </a:rPr>
              <a:t> et les premières installations sont mises en marche en 1922.</a:t>
            </a:r>
          </a:p>
          <a:p>
            <a:r>
              <a:rPr lang="fr-CA" sz="1200" b="0" i="0" kern="1200" dirty="0" smtClean="0">
                <a:solidFill>
                  <a:schemeClr val="tx1"/>
                </a:solidFill>
                <a:effectLst/>
                <a:latin typeface="+mn-lt"/>
                <a:ea typeface="+mn-ea"/>
                <a:cs typeface="+mn-cs"/>
              </a:rPr>
              <a:t>La conception de l’aménagement hydroélectrique de </a:t>
            </a:r>
            <a:r>
              <a:rPr lang="fr-CA" sz="1200" b="0" i="0" kern="1200" dirty="0" err="1" smtClean="0">
                <a:solidFill>
                  <a:schemeClr val="tx1"/>
                </a:solidFill>
                <a:effectLst/>
                <a:latin typeface="+mn-lt"/>
                <a:ea typeface="+mn-ea"/>
                <a:cs typeface="+mn-cs"/>
              </a:rPr>
              <a:t>Queenston-Chippawa</a:t>
            </a:r>
            <a:r>
              <a:rPr lang="fr-CA" sz="1200" b="0" i="0" kern="1200" dirty="0" smtClean="0">
                <a:solidFill>
                  <a:schemeClr val="tx1"/>
                </a:solidFill>
                <a:effectLst/>
                <a:latin typeface="+mn-lt"/>
                <a:ea typeface="+mn-ea"/>
                <a:cs typeface="+mn-cs"/>
              </a:rPr>
              <a:t> a entraîné de nombreux défis uniques. La taille de l’aménagement a nécessité l’utilisation de matériaux de construction et d’appareils de conversion de l’énergie d’une dimension jamais vue auparavant. De plus, le canal d’énergie de 13,2 kilomètres a du être adapté pour répondre à des caractéristiques particulières rarement retrouvées dans les canaux maritimes. En 1925, une fois la construction terminée, l’aménagement hydroélectrique de </a:t>
            </a:r>
            <a:r>
              <a:rPr lang="fr-CA" sz="1200" b="0" i="0" kern="1200" dirty="0" err="1" smtClean="0">
                <a:solidFill>
                  <a:schemeClr val="tx1"/>
                </a:solidFill>
                <a:effectLst/>
                <a:latin typeface="+mn-lt"/>
                <a:ea typeface="+mn-ea"/>
                <a:cs typeface="+mn-cs"/>
              </a:rPr>
              <a:t>Queenston-Chippawa</a:t>
            </a:r>
            <a:r>
              <a:rPr lang="fr-CA" sz="1200" b="0" i="0" kern="1200" dirty="0" smtClean="0">
                <a:solidFill>
                  <a:schemeClr val="tx1"/>
                </a:solidFill>
                <a:effectLst/>
                <a:latin typeface="+mn-lt"/>
                <a:ea typeface="+mn-ea"/>
                <a:cs typeface="+mn-cs"/>
              </a:rPr>
              <a:t> constituait la plus grande centrale hydroélectrique du monde.</a:t>
            </a:r>
          </a:p>
          <a:p>
            <a:r>
              <a:rPr lang="fr-CA" sz="1200" b="0" i="0" kern="1200" dirty="0" smtClean="0">
                <a:solidFill>
                  <a:schemeClr val="tx1"/>
                </a:solidFill>
                <a:effectLst/>
                <a:latin typeface="+mn-lt"/>
                <a:ea typeface="+mn-ea"/>
                <a:cs typeface="+mn-cs"/>
              </a:rPr>
              <a:t>Sources : Commission des lieux et monuments historiques du Canada, procès-verbal, novembre 1990, septembre 2009.</a:t>
            </a:r>
          </a:p>
          <a:p>
            <a:r>
              <a:rPr lang="fr-CA" sz="1200" b="1" i="0" u="none" strike="noStrike" kern="1200" cap="all" dirty="0" smtClean="0">
                <a:solidFill>
                  <a:schemeClr val="tx1"/>
                </a:solidFill>
                <a:effectLst/>
                <a:latin typeface="+mn-lt"/>
                <a:ea typeface="+mn-ea"/>
                <a:cs typeface="+mn-cs"/>
              </a:rPr>
              <a:t>ÉLÉMENTS CARACTÉRISTIQUES</a:t>
            </a:r>
          </a:p>
          <a:p>
            <a:r>
              <a:rPr lang="fr-CA" sz="1200" b="0" i="0" kern="1200" dirty="0" smtClean="0">
                <a:solidFill>
                  <a:schemeClr val="tx1"/>
                </a:solidFill>
                <a:effectLst/>
                <a:latin typeface="+mn-lt"/>
                <a:ea typeface="+mn-ea"/>
                <a:cs typeface="+mn-cs"/>
              </a:rPr>
              <a:t>Les principaux éléments qui donnent au lieu sa valeur patrimoniale sont les suivants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son emplacement à Niagara </a:t>
            </a:r>
            <a:r>
              <a:rPr lang="fr-CA" sz="1200" b="0" i="0" kern="1200" dirty="0" err="1" smtClean="0">
                <a:solidFill>
                  <a:schemeClr val="tx1"/>
                </a:solidFill>
                <a:effectLst/>
                <a:latin typeface="+mn-lt"/>
                <a:ea typeface="+mn-ea"/>
                <a:cs typeface="+mn-cs"/>
              </a:rPr>
              <a:t>Falls</a:t>
            </a:r>
            <a:r>
              <a:rPr lang="fr-CA" sz="1200" b="0" i="0" kern="1200" dirty="0" smtClean="0">
                <a:solidFill>
                  <a:schemeClr val="tx1"/>
                </a:solidFill>
                <a:effectLst/>
                <a:latin typeface="+mn-lt"/>
                <a:ea typeface="+mn-ea"/>
                <a:cs typeface="+mn-cs"/>
              </a:rPr>
              <a:t>, en Ontario, commençant à l’embouchure de la rivière Welland et s’</a:t>
            </a:r>
            <a:r>
              <a:rPr lang="fr-CA" sz="1200" b="0" i="0" kern="1200" dirty="0" err="1" smtClean="0">
                <a:solidFill>
                  <a:schemeClr val="tx1"/>
                </a:solidFill>
                <a:effectLst/>
                <a:latin typeface="+mn-lt"/>
                <a:ea typeface="+mn-ea"/>
                <a:cs typeface="+mn-cs"/>
              </a:rPr>
              <a:t>étandant</a:t>
            </a:r>
            <a:r>
              <a:rPr lang="fr-CA" sz="1200" b="0" i="0" kern="1200" dirty="0" smtClean="0">
                <a:solidFill>
                  <a:schemeClr val="tx1"/>
                </a:solidFill>
                <a:effectLst/>
                <a:latin typeface="+mn-lt"/>
                <a:ea typeface="+mn-ea"/>
                <a:cs typeface="+mn-cs"/>
              </a:rPr>
              <a:t> jusqu’à la centrale hydroélectrique située sur la rivière Niagara entre le « Whirlpool » et </a:t>
            </a:r>
            <a:r>
              <a:rPr lang="fr-CA" sz="1200" b="0" i="0" kern="1200" dirty="0" err="1" smtClean="0">
                <a:solidFill>
                  <a:schemeClr val="tx1"/>
                </a:solidFill>
                <a:effectLst/>
                <a:latin typeface="+mn-lt"/>
                <a:ea typeface="+mn-ea"/>
                <a:cs typeface="+mn-cs"/>
              </a:rPr>
              <a:t>Queenston</a:t>
            </a:r>
            <a:r>
              <a:rPr lang="fr-CA" sz="1200" b="0" i="0" kern="1200" dirty="0" smtClean="0">
                <a:solidFill>
                  <a:schemeClr val="tx1"/>
                </a:solidFill>
                <a:effectLst/>
                <a:latin typeface="+mn-lt"/>
                <a:ea typeface="+mn-ea"/>
                <a:cs typeface="+mn-cs"/>
              </a:rPr>
              <a:t>;</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son environnement à la fois urbain et rural adjacent à la rivière Niagara;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les éléments individuels du lieu et le lien spatial unissant ces différents éléments;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la rivière Welland, à partir de sa jonction avec la rivière Niagara, à 6,8 kilomètres de son entrée dans le canal d’amenée, y compris son emplacement et ses berges immédiates;</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la vanne de garde à rouleaux et à volet unique en acier commandée électriquement, mesurant 14,6 mètres sur 12,6 mètres et située à l’entrée du canal pour permettre à l’eau de la rivière Welland de pénétrer dans le canal d’amenée;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 canal d’amenée à parois en béton de 13,2 kilomètres, y compris la section trapézoïdale de la taille de remblai qui s’étend de la rivière Welland jusqu’aux vannes de régulation, les sections rectangulaires du talus rocheux qui s’élargissent pour devenir un bief d’amont d’une largeur maximale d’environ 91,5 mètres et scellées avec de la gunite;</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la cabine de barragiste avec ses murs de béton armé surmontés d’un toit à charpente d’acier, y compris toutes les caractéristiques ainsi que tous les finitions et l’équipement qui subsistent à l’intérieur, notamment les neuf installations principales, une unité de service, une chute à glace, un pont roulant de 25 tonnes, des vannes, des grilles et d’autres dispositifs nécessaires au fonctionnement des installations;</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les conduites forcées en acier en position quasi verticale, fixées dans des massifs d’ancrage en béton, mesurant environ 138 mètres de long et reliées à la centrale au moyen d’une vanne Johnson et d’une conduite d’alimentation à laquelle était jointe une bâche spirale; </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l’effet de monumentalité créé par le volume de la centrale disposé en gradins et situé sous le mur du barrage à contreforts, constitué d’une infrastructure en béton et d’une superstructure composée d’une charpente en acier ainsi que d’un plancher et d’un toit en béton armé; les murs et les cloisons en béton, en brique et en tuile;</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la configuration intérieure de la centrale et ses éléments et finitions incluant le plancher de service principal, l’aire d’édification et l’ascenseur principal de la centrale;</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les éléments facilitant le travail quotidien dans la centrale, notamment les magasins et les ateliers d’entretien, les installations de traitement et de distribution des huiles lubrifiantes et isolantes, la salle des accumulateurs, les escaliers, une salle d’hôpital entièrement équipée, une cuisine, une salle à manger et des bureaux;</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les installations de la centrale qui subsistent, notamment le tunnel de la roue motrice, les principales génératrices, les transformateurs, les alternateurs, les pompes de puisard ainsi que les moteurs, les compresseurs d’air et l’équipement hydraulique;</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les points de vue qu’offre la centrale travers bassin d'admission et les sections du talus rocher du canal d’énergie;</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les points de vue qu’offre la rivière Welland sur la section trapézoïdale de la taille de remblai du canal d’amenée vers le nord ouest et sur la rivière Niagara vers l’est;</a:t>
            </a:r>
            <a:br>
              <a:rPr lang="fr-CA" sz="1200" b="0" i="0" kern="1200" dirty="0" smtClean="0">
                <a:solidFill>
                  <a:schemeClr val="tx1"/>
                </a:solidFill>
                <a:effectLst/>
                <a:latin typeface="+mn-lt"/>
                <a:ea typeface="+mn-ea"/>
                <a:cs typeface="+mn-cs"/>
              </a:rPr>
            </a:br>
            <a:r>
              <a:rPr lang="fr-CA" sz="1200" b="0" i="0" kern="1200" dirty="0" smtClean="0">
                <a:solidFill>
                  <a:schemeClr val="tx1"/>
                </a:solidFill>
                <a:effectLst/>
                <a:latin typeface="+mn-lt"/>
                <a:ea typeface="+mn-ea"/>
                <a:cs typeface="+mn-cs"/>
              </a:rPr>
              <a:t>- les points de vue qu’offre le canal d’énergie à travers la ville de Niagara </a:t>
            </a:r>
            <a:r>
              <a:rPr lang="fr-CA" sz="1200" b="0" i="0" kern="1200" dirty="0" err="1" smtClean="0">
                <a:solidFill>
                  <a:schemeClr val="tx1"/>
                </a:solidFill>
                <a:effectLst/>
                <a:latin typeface="+mn-lt"/>
                <a:ea typeface="+mn-ea"/>
                <a:cs typeface="+mn-cs"/>
              </a:rPr>
              <a:t>Falls</a:t>
            </a:r>
            <a:r>
              <a:rPr lang="fr-CA" sz="1200" b="0" i="0" kern="1200" dirty="0" smtClean="0">
                <a:solidFill>
                  <a:schemeClr val="tx1"/>
                </a:solidFill>
                <a:effectLst/>
                <a:latin typeface="+mn-lt"/>
                <a:ea typeface="+mn-ea"/>
                <a:cs typeface="+mn-cs"/>
              </a:rPr>
              <a:t>.</a:t>
            </a:r>
            <a:endParaRPr lang="fr-CA"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5</a:t>
            </a:fld>
            <a:endParaRPr lang="fr-CA"/>
          </a:p>
        </p:txBody>
      </p:sp>
    </p:spTree>
    <p:extLst>
      <p:ext uri="{BB962C8B-B14F-4D97-AF65-F5344CB8AC3E}">
        <p14:creationId xmlns:p14="http://schemas.microsoft.com/office/powerpoint/2010/main" val="3245101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effectLst/>
                <a:latin typeface="+mn-lt"/>
                <a:ea typeface="+mn-ea"/>
                <a:cs typeface="+mn-cs"/>
                <a:hlinkClick r:id="rId3"/>
              </a:rPr>
              <a:t>http://www.tfcbooks.com/tesla/1892-02-03.htm</a:t>
            </a:r>
            <a:r>
              <a:rPr lang="en-US" sz="1200" kern="1200" dirty="0" smtClean="0">
                <a:solidFill>
                  <a:schemeClr val="tx1"/>
                </a:solidFill>
                <a:effectLst/>
                <a:latin typeface="+mn-lt"/>
                <a:ea typeface="+mn-ea"/>
                <a:cs typeface="+mn-cs"/>
              </a:rPr>
              <a:t> (‘The True Wireless’ lecture of 1892)</a:t>
            </a:r>
          </a:p>
          <a:p>
            <a:endParaRPr lang="en-US" sz="1200" kern="1200" dirty="0" smtClean="0">
              <a:solidFill>
                <a:schemeClr val="tx1"/>
              </a:solidFill>
              <a:effectLst/>
              <a:latin typeface="+mn-lt"/>
              <a:ea typeface="+mn-ea"/>
              <a:cs typeface="+mn-cs"/>
            </a:endParaRPr>
          </a:p>
          <a:p>
            <a:endParaRPr lang="fr-CA" sz="900" dirty="0" smtClean="0"/>
          </a:p>
          <a:p>
            <a:endParaRPr lang="fr-CA" sz="900" dirty="0" smtClean="0"/>
          </a:p>
          <a:p>
            <a:r>
              <a:rPr lang="en-US" sz="1200" b="1" kern="1200" dirty="0" smtClean="0">
                <a:solidFill>
                  <a:schemeClr val="tx1"/>
                </a:solidFill>
                <a:effectLst/>
                <a:latin typeface="+mn-lt"/>
                <a:ea typeface="+mn-ea"/>
                <a:cs typeface="+mn-cs"/>
                <a:hlinkClick r:id="rId4" tooltip="Dylan Kehde Roelofs"/>
              </a:rPr>
              <a:t>Dylan </a:t>
            </a:r>
            <a:r>
              <a:rPr lang="en-US" sz="1200" b="1" kern="1200" dirty="0" err="1" smtClean="0">
                <a:solidFill>
                  <a:schemeClr val="tx1"/>
                </a:solidFill>
                <a:effectLst/>
                <a:latin typeface="+mn-lt"/>
                <a:ea typeface="+mn-ea"/>
                <a:cs typeface="+mn-cs"/>
                <a:hlinkClick r:id="rId4" tooltip="Dylan Kehde Roelofs"/>
              </a:rPr>
              <a:t>Kehde</a:t>
            </a:r>
            <a:r>
              <a:rPr lang="en-US" sz="1200" b="1" kern="1200" dirty="0" smtClean="0">
                <a:solidFill>
                  <a:schemeClr val="tx1"/>
                </a:solidFill>
                <a:effectLst/>
                <a:latin typeface="+mn-lt"/>
                <a:ea typeface="+mn-ea"/>
                <a:cs typeface="+mn-cs"/>
                <a:hlinkClick r:id="rId4" tooltip="Dylan Kehde Roelofs"/>
              </a:rPr>
              <a:t> </a:t>
            </a:r>
            <a:r>
              <a:rPr lang="en-US" sz="1200" b="1" kern="1200" dirty="0" err="1" smtClean="0">
                <a:solidFill>
                  <a:schemeClr val="tx1"/>
                </a:solidFill>
                <a:effectLst/>
                <a:latin typeface="+mn-lt"/>
                <a:ea typeface="+mn-ea"/>
                <a:cs typeface="+mn-cs"/>
                <a:hlinkClick r:id="rId4" tooltip="Dylan Kehde Roelofs"/>
              </a:rPr>
              <a:t>Roelofs</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Last Bulb Maker</a:t>
            </a:r>
          </a:p>
          <a:p>
            <a:r>
              <a:rPr lang="en-US" sz="1200" kern="1200" dirty="0" smtClean="0">
                <a:solidFill>
                  <a:schemeClr val="tx1"/>
                </a:solidFill>
                <a:effectLst/>
                <a:latin typeface="+mn-lt"/>
                <a:ea typeface="+mn-ea"/>
                <a:cs typeface="+mn-cs"/>
                <a:hlinkClick r:id="rId5" tooltip="Skip to content"/>
              </a:rPr>
              <a:t>Skip to content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hlinkClick r:id="rId4" tooltip="Dylan Kehde Roelofs"/>
              </a:rPr>
              <a:t>Home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Tesla’s wireless ‘sensitive brush’ Bulbs (Or: The invention of the Fluorescent light)</a:t>
            </a:r>
          </a:p>
          <a:p>
            <a:r>
              <a:rPr lang="en-US" sz="1200" kern="1200" dirty="0" smtClean="0">
                <a:solidFill>
                  <a:schemeClr val="tx1"/>
                </a:solidFill>
                <a:effectLst/>
                <a:latin typeface="+mn-lt"/>
                <a:ea typeface="+mn-ea"/>
                <a:cs typeface="+mn-cs"/>
              </a:rPr>
              <a:t>In 1892 Nikola Tesla gave a lecture to the Royal Society of Electrical Engineers in London</a:t>
            </a:r>
            <a:r>
              <a:rPr lang="en-US" sz="1200" kern="1200" baseline="30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summarizing his experiments in what he termed ‘sensitive brush’ lighting. Tesla had been working with electrical discharge in evacuated glass bulbs, following the recent (1880′s) popularity of the </a:t>
            </a:r>
            <a:r>
              <a:rPr lang="en-US" sz="1200" kern="1200" dirty="0" err="1" smtClean="0">
                <a:solidFill>
                  <a:schemeClr val="tx1"/>
                </a:solidFill>
                <a:effectLst/>
                <a:latin typeface="+mn-lt"/>
                <a:ea typeface="+mn-ea"/>
                <a:cs typeface="+mn-cs"/>
                <a:hlinkClick r:id="rId6"/>
              </a:rPr>
              <a:t>Geissler</a:t>
            </a:r>
            <a:r>
              <a:rPr lang="en-US" sz="1200" kern="1200" dirty="0" smtClean="0">
                <a:solidFill>
                  <a:schemeClr val="tx1"/>
                </a:solidFill>
                <a:effectLst/>
                <a:latin typeface="+mn-lt"/>
                <a:ea typeface="+mn-ea"/>
                <a:cs typeface="+mn-cs"/>
                <a:hlinkClick r:id="rId6"/>
              </a:rPr>
              <a:t> tube</a:t>
            </a:r>
            <a:r>
              <a:rPr lang="en-US" sz="1200" kern="1200" dirty="0" smtClean="0">
                <a:solidFill>
                  <a:schemeClr val="tx1"/>
                </a:solidFill>
                <a:effectLst/>
                <a:latin typeface="+mn-lt"/>
                <a:ea typeface="+mn-ea"/>
                <a:cs typeface="+mn-cs"/>
              </a:rPr>
              <a:t> and the discovery of X-rays.</a:t>
            </a:r>
          </a:p>
          <a:p>
            <a:r>
              <a:rPr lang="en-US" sz="1200" kern="1200" dirty="0" smtClean="0">
                <a:solidFill>
                  <a:schemeClr val="tx1"/>
                </a:solidFill>
                <a:effectLst/>
                <a:latin typeface="+mn-lt"/>
                <a:ea typeface="+mn-ea"/>
                <a:cs typeface="+mn-cs"/>
              </a:rPr>
              <a:t>The idea of induction driven lighting was not at all new; the beautiful </a:t>
            </a:r>
            <a:r>
              <a:rPr lang="en-US" sz="1200" kern="1200" dirty="0" smtClean="0">
                <a:solidFill>
                  <a:schemeClr val="tx1"/>
                </a:solidFill>
                <a:effectLst/>
                <a:latin typeface="+mn-lt"/>
                <a:ea typeface="+mn-ea"/>
                <a:cs typeface="+mn-cs"/>
                <a:hlinkClick r:id="rId7"/>
              </a:rPr>
              <a:t>Diehl lamp</a:t>
            </a:r>
            <a:r>
              <a:rPr lang="en-US" sz="1200" kern="1200" dirty="0" smtClean="0">
                <a:solidFill>
                  <a:schemeClr val="tx1"/>
                </a:solidFill>
                <a:effectLst/>
                <a:latin typeface="+mn-lt"/>
                <a:ea typeface="+mn-ea"/>
                <a:cs typeface="+mn-cs"/>
              </a:rPr>
              <a:t> was patented in 1882, although it was never put into production.</a:t>
            </a:r>
          </a:p>
          <a:p>
            <a:r>
              <a:rPr lang="en-US" sz="1200" kern="1200" dirty="0" smtClean="0">
                <a:solidFill>
                  <a:schemeClr val="tx1"/>
                </a:solidFill>
                <a:effectLst/>
                <a:latin typeface="+mn-lt"/>
                <a:ea typeface="+mn-ea"/>
                <a:cs typeface="+mn-cs"/>
              </a:rPr>
              <a:t>However, Tesla’s bulbs were </a:t>
            </a:r>
            <a:r>
              <a:rPr lang="en-US" sz="1200" kern="1200" dirty="0" err="1" smtClean="0">
                <a:solidFill>
                  <a:schemeClr val="tx1"/>
                </a:solidFill>
                <a:effectLst/>
                <a:latin typeface="+mn-lt"/>
                <a:ea typeface="+mn-ea"/>
                <a:cs typeface="+mn-cs"/>
              </a:rPr>
              <a:t>different:They</a:t>
            </a:r>
            <a:r>
              <a:rPr lang="en-US" sz="1200" kern="1200" dirty="0" smtClean="0">
                <a:solidFill>
                  <a:schemeClr val="tx1"/>
                </a:solidFill>
                <a:effectLst/>
                <a:latin typeface="+mn-lt"/>
                <a:ea typeface="+mn-ea"/>
                <a:cs typeface="+mn-cs"/>
              </a:rPr>
              <a:t> had neither filaments, nor electrodes.</a:t>
            </a:r>
          </a:p>
          <a:p>
            <a:r>
              <a:rPr lang="en-US" sz="1200" kern="1200" dirty="0" smtClean="0">
                <a:solidFill>
                  <a:schemeClr val="tx1"/>
                </a:solidFill>
                <a:effectLst/>
                <a:latin typeface="+mn-lt"/>
                <a:ea typeface="+mn-ea"/>
                <a:cs typeface="+mn-cs"/>
              </a:rPr>
              <a:t>In the June 1919 edition of Hugo </a:t>
            </a:r>
            <a:r>
              <a:rPr lang="en-US" sz="1200" kern="1200" dirty="0" err="1" smtClean="0">
                <a:solidFill>
                  <a:schemeClr val="tx1"/>
                </a:solidFill>
                <a:effectLst/>
                <a:latin typeface="+mn-lt"/>
                <a:ea typeface="+mn-ea"/>
                <a:cs typeface="+mn-cs"/>
              </a:rPr>
              <a:t>Gernsbach’s</a:t>
            </a:r>
            <a:r>
              <a:rPr lang="en-US" sz="1200" kern="1200" dirty="0" smtClean="0">
                <a:solidFill>
                  <a:schemeClr val="tx1"/>
                </a:solidFill>
                <a:effectLst/>
                <a:latin typeface="+mn-lt"/>
                <a:ea typeface="+mn-ea"/>
                <a:cs typeface="+mn-cs"/>
              </a:rPr>
              <a:t> Electrical Experimenter magazine, the following diagram of the bulbs was published, along with a brief article. (The full article is archived in the thumbnails)</a:t>
            </a:r>
          </a:p>
          <a:p>
            <a:r>
              <a:rPr lang="en-US" sz="1200" kern="1200" dirty="0" smtClean="0">
                <a:solidFill>
                  <a:schemeClr val="tx1"/>
                </a:solidFill>
                <a:effectLst/>
                <a:latin typeface="+mn-lt"/>
                <a:ea typeface="+mn-ea"/>
                <a:cs typeface="+mn-cs"/>
              </a:rPr>
              <a:t>Tesla speaks of a ‘brush’ or ‘ray’ of light (figs. 4-6 above) which is sensitive to magnetic fields, nearby wires, and indeed the very proximity of his hand and body. To us this seems mere </a:t>
            </a:r>
            <a:r>
              <a:rPr lang="en-US" sz="1200" kern="1200" dirty="0" err="1" smtClean="0">
                <a:solidFill>
                  <a:schemeClr val="tx1"/>
                </a:solidFill>
                <a:effectLst/>
                <a:latin typeface="+mn-lt"/>
                <a:ea typeface="+mn-ea"/>
                <a:cs typeface="+mn-cs"/>
              </a:rPr>
              <a:t>cliche</a:t>
            </a:r>
            <a:r>
              <a:rPr lang="en-US" sz="1200" kern="1200" dirty="0" smtClean="0">
                <a:solidFill>
                  <a:schemeClr val="tx1"/>
                </a:solidFill>
                <a:effectLst/>
                <a:latin typeface="+mn-lt"/>
                <a:ea typeface="+mn-ea"/>
                <a:cs typeface="+mn-cs"/>
              </a:rPr>
              <a:t>, but he was certainly among the very first to see the phenomena of a focused beam of high-frequency plasma in a single-electrode bulb, and it must have been awe-inspiring.</a:t>
            </a:r>
          </a:p>
          <a:p>
            <a:r>
              <a:rPr lang="en-US" sz="1200" kern="1200" dirty="0" smtClean="0">
                <a:solidFill>
                  <a:schemeClr val="tx1"/>
                </a:solidFill>
                <a:effectLst/>
                <a:latin typeface="+mn-lt"/>
                <a:ea typeface="+mn-ea"/>
                <a:cs typeface="+mn-cs"/>
              </a:rPr>
              <a:t>He had in effect invented the modern ‘Plasma ball’, but to his peerless mind it was no mere toy; it was an antenna capable of receiving transatlantic signals, a feat not actualized until nearly ten years later by Marconi.</a:t>
            </a:r>
          </a:p>
          <a:p>
            <a:r>
              <a:rPr lang="en-US" sz="1200" kern="1200" dirty="0" smtClean="0">
                <a:solidFill>
                  <a:schemeClr val="tx1"/>
                </a:solidFill>
                <a:effectLst/>
                <a:latin typeface="+mn-lt"/>
                <a:ea typeface="+mn-ea"/>
                <a:cs typeface="+mn-cs"/>
              </a:rPr>
              <a:t>However, even the great Tesla had not </a:t>
            </a:r>
            <a:r>
              <a:rPr lang="en-US" sz="1200" kern="1200" dirty="0" err="1" smtClean="0">
                <a:solidFill>
                  <a:schemeClr val="tx1"/>
                </a:solidFill>
                <a:effectLst/>
                <a:latin typeface="+mn-lt"/>
                <a:ea typeface="+mn-ea"/>
                <a:cs typeface="+mn-cs"/>
              </a:rPr>
              <a:t>forseen</a:t>
            </a:r>
            <a:r>
              <a:rPr lang="en-US" sz="1200" kern="1200" dirty="0" smtClean="0">
                <a:solidFill>
                  <a:schemeClr val="tx1"/>
                </a:solidFill>
                <a:effectLst/>
                <a:latin typeface="+mn-lt"/>
                <a:ea typeface="+mn-ea"/>
                <a:cs typeface="+mn-cs"/>
              </a:rPr>
              <a:t> the impending </a:t>
            </a:r>
            <a:r>
              <a:rPr lang="en-US" sz="1200" kern="1200" dirty="0" err="1" smtClean="0">
                <a:solidFill>
                  <a:schemeClr val="tx1"/>
                </a:solidFill>
                <a:effectLst/>
                <a:latin typeface="+mn-lt"/>
                <a:ea typeface="+mn-ea"/>
                <a:cs typeface="+mn-cs"/>
              </a:rPr>
              <a:t>cacaphony</a:t>
            </a:r>
            <a:r>
              <a:rPr lang="en-US" sz="1200" kern="1200" dirty="0" smtClean="0">
                <a:solidFill>
                  <a:schemeClr val="tx1"/>
                </a:solidFill>
                <a:effectLst/>
                <a:latin typeface="+mn-lt"/>
                <a:ea typeface="+mn-ea"/>
                <a:cs typeface="+mn-cs"/>
              </a:rPr>
              <a:t> of radio frequency noise to come, nor the intensity of Earth’s natural electrical </a:t>
            </a:r>
            <a:r>
              <a:rPr lang="en-US" sz="1200" kern="1200" dirty="0" err="1" smtClean="0">
                <a:solidFill>
                  <a:schemeClr val="tx1"/>
                </a:solidFill>
                <a:effectLst/>
                <a:latin typeface="+mn-lt"/>
                <a:ea typeface="+mn-ea"/>
                <a:cs typeface="+mn-cs"/>
              </a:rPr>
              <a:t>phenomenae</a:t>
            </a:r>
            <a:r>
              <a:rPr lang="en-US" sz="1200" kern="1200" dirty="0" smtClean="0">
                <a:solidFill>
                  <a:schemeClr val="tx1"/>
                </a:solidFill>
                <a:effectLst/>
                <a:latin typeface="+mn-lt"/>
                <a:ea typeface="+mn-ea"/>
                <a:cs typeface="+mn-cs"/>
              </a:rPr>
              <a:t>, and would have eventually been disappointed, had he pursued this unpredictable ‘detector’.</a:t>
            </a:r>
          </a:p>
          <a:p>
            <a:r>
              <a:rPr lang="en-US" sz="1200" kern="1200" dirty="0" smtClean="0">
                <a:solidFill>
                  <a:schemeClr val="tx1"/>
                </a:solidFill>
                <a:effectLst/>
                <a:latin typeface="+mn-lt"/>
                <a:ea typeface="+mn-ea"/>
                <a:cs typeface="+mn-cs"/>
              </a:rPr>
              <a:t>The photo of Tesla in Figure #1, in my opinion, was made to illustrate that very ‘beam’. Notice the spot cast onto the hanging sheet; if the illumination from the bulb were even, the overexposed halo of light would be centered on the bulb. With an exposure that long, the barely visible outline of the bulb itself would be obliterated. (Note also the sheet reflected onto the floor, and the relative darkness of his hand…)</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It is fairly clear that the sheet conceals the coil driving the phosphor-coated bulb.</a:t>
            </a:r>
          </a:p>
          <a:p>
            <a:r>
              <a:rPr lang="en-US" sz="1200" kern="1200" dirty="0" smtClean="0">
                <a:solidFill>
                  <a:schemeClr val="tx1"/>
                </a:solidFill>
                <a:effectLst/>
                <a:latin typeface="+mn-lt"/>
                <a:ea typeface="+mn-ea"/>
                <a:cs typeface="+mn-cs"/>
              </a:rPr>
              <a:t>I also believe that the ‘brush’ phenomena is visible in one of the most striking and iconic portraits of Tesla, shown in Figure #2: The 1919 cover of Electrical Experimenter magazine. (Notice the difference in illumination across the radius of the bulb -the phosphor is not evenly coated, but the level of excitation is not symmetric  </a:t>
            </a:r>
            <a:r>
              <a:rPr lang="en-US" sz="1200" i="1" kern="1200" dirty="0" smtClean="0">
                <a:solidFill>
                  <a:schemeClr val="tx1"/>
                </a:solidFill>
                <a:effectLst/>
                <a:latin typeface="+mn-lt"/>
                <a:ea typeface="+mn-ea"/>
                <a:cs typeface="+mn-cs"/>
              </a:rPr>
              <a:t>either</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Tesla was clearly moved by his dance with this Will-o-the-wisp, this sensitive and etheric radiance, this odd asymmetry in his world of perfectly aligned coils, machined spheres and tamed </a:t>
            </a:r>
            <a:r>
              <a:rPr lang="en-US" sz="1200" kern="1200" dirty="0" err="1" smtClean="0">
                <a:solidFill>
                  <a:schemeClr val="tx1"/>
                </a:solidFill>
                <a:effectLst/>
                <a:latin typeface="+mn-lt"/>
                <a:ea typeface="+mn-ea"/>
                <a:cs typeface="+mn-cs"/>
              </a:rPr>
              <a:t>toroids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Much has been written and </a:t>
            </a:r>
            <a:r>
              <a:rPr lang="en-US" sz="1200" kern="1200" dirty="0" err="1" smtClean="0">
                <a:solidFill>
                  <a:schemeClr val="tx1"/>
                </a:solidFill>
                <a:effectLst/>
                <a:latin typeface="+mn-lt"/>
                <a:ea typeface="+mn-ea"/>
                <a:cs typeface="+mn-cs"/>
              </a:rPr>
              <a:t>rumoured</a:t>
            </a:r>
            <a:r>
              <a:rPr lang="en-US" sz="1200" kern="1200" dirty="0" smtClean="0">
                <a:solidFill>
                  <a:schemeClr val="tx1"/>
                </a:solidFill>
                <a:effectLst/>
                <a:latin typeface="+mn-lt"/>
                <a:ea typeface="+mn-ea"/>
                <a:cs typeface="+mn-cs"/>
              </a:rPr>
              <a:t> over the years concerning Tesla’s various lighting systems and their frequencies, distances, and voltages. Much has been muddled, confused and mistaken.</a:t>
            </a:r>
          </a:p>
          <a:p>
            <a:r>
              <a:rPr lang="en-US" sz="1200" kern="1200" dirty="0" smtClean="0">
                <a:solidFill>
                  <a:schemeClr val="tx1"/>
                </a:solidFill>
                <a:effectLst/>
                <a:latin typeface="+mn-lt"/>
                <a:ea typeface="+mn-ea"/>
                <a:cs typeface="+mn-cs"/>
              </a:rPr>
              <a:t>To my knowledge, nobody but myself has ever faithfully recreated the wireless bulbs.</a:t>
            </a:r>
          </a:p>
          <a:p>
            <a:r>
              <a:rPr lang="en-US" sz="1200" kern="1200" dirty="0" smtClean="0">
                <a:solidFill>
                  <a:schemeClr val="tx1"/>
                </a:solidFill>
                <a:effectLst/>
                <a:latin typeface="+mn-lt"/>
                <a:ea typeface="+mn-ea"/>
                <a:cs typeface="+mn-cs"/>
              </a:rPr>
              <a:t>It is worth noting that the otherwise staggeringly beautiful and historically accurate film </a:t>
            </a:r>
            <a:r>
              <a:rPr lang="en-US" sz="1200" kern="1200" dirty="0" smtClean="0">
                <a:solidFill>
                  <a:schemeClr val="tx1"/>
                </a:solidFill>
                <a:effectLst/>
                <a:latin typeface="+mn-lt"/>
                <a:ea typeface="+mn-ea"/>
                <a:cs typeface="+mn-cs"/>
                <a:hlinkClick r:id="rId8"/>
              </a:rPr>
              <a:t>‘The Prestige’</a:t>
            </a:r>
            <a:r>
              <a:rPr lang="en-US" sz="1200" kern="1200" dirty="0" smtClean="0">
                <a:solidFill>
                  <a:schemeClr val="tx1"/>
                </a:solidFill>
                <a:effectLst/>
                <a:latin typeface="+mn-lt"/>
                <a:ea typeface="+mn-ea"/>
                <a:cs typeface="+mn-cs"/>
              </a:rPr>
              <a:t> (2006) used a supported coiled filament bulb; a particular configuration not to arise until the researches of </a:t>
            </a:r>
            <a:r>
              <a:rPr lang="en-US" sz="1200" kern="1200" dirty="0" smtClean="0">
                <a:solidFill>
                  <a:schemeClr val="tx1"/>
                </a:solidFill>
                <a:effectLst/>
                <a:latin typeface="+mn-lt"/>
                <a:ea typeface="+mn-ea"/>
                <a:cs typeface="+mn-cs"/>
                <a:hlinkClick r:id="rId9"/>
              </a:rPr>
              <a:t>Irving Langmuir</a:t>
            </a:r>
            <a:r>
              <a:rPr lang="en-US" sz="1200" kern="1200" dirty="0" smtClean="0">
                <a:solidFill>
                  <a:schemeClr val="tx1"/>
                </a:solidFill>
                <a:effectLst/>
                <a:latin typeface="+mn-lt"/>
                <a:ea typeface="+mn-ea"/>
                <a:cs typeface="+mn-cs"/>
              </a:rPr>
              <a:t> lead to ductile tungsten wire coils in inert gas in 1913, nearly 14 years after Tesla’s Colorado Springs research retreat. (Langmuir’s groundbreaking patent is </a:t>
            </a:r>
            <a:r>
              <a:rPr lang="en-US" sz="1200" kern="1200" dirty="0" smtClean="0">
                <a:solidFill>
                  <a:schemeClr val="tx1"/>
                </a:solidFill>
                <a:effectLst/>
                <a:latin typeface="+mn-lt"/>
                <a:ea typeface="+mn-ea"/>
                <a:cs typeface="+mn-cs"/>
                <a:hlinkClick r:id="rId10"/>
              </a:rPr>
              <a:t>here</a:t>
            </a:r>
            <a:r>
              <a:rPr lang="en-US" sz="1200" kern="1200" dirty="0" smtClean="0">
                <a:solidFill>
                  <a:schemeClr val="tx1"/>
                </a:solidFill>
                <a:effectLst/>
                <a:latin typeface="+mn-lt"/>
                <a:ea typeface="+mn-ea"/>
                <a:cs typeface="+mn-cs"/>
              </a:rPr>
              <a: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In several shots the circular heat shield near the base of the bulb is visible; this was only a necessity in to deflect the heated, and thus convective, backfill gases from ruining the base cement and detaching the threads of  hanging, high-wattage bulbs after about 1916.</a:t>
            </a:r>
          </a:p>
          <a:p>
            <a:r>
              <a:rPr lang="en-US" sz="1200" kern="1200" dirty="0" smtClean="0">
                <a:solidFill>
                  <a:schemeClr val="tx1"/>
                </a:solidFill>
                <a:effectLst/>
                <a:latin typeface="+mn-lt"/>
                <a:ea typeface="+mn-ea"/>
                <a:cs typeface="+mn-cs"/>
              </a:rPr>
              <a:t>Any experiment during that period of Tesla’s work in wireless transmission of power to bulbs would have utilized carbon filaments, as is shown quite clearly in Figure #3 and the magnified image below. This device is a rolling stage demonstration version of the wireless effect, which Century Magazine bizarrely stated as operating “…through the influence of electrified ether-waves.”</a:t>
            </a:r>
            <a:r>
              <a:rPr lang="en-US" sz="1200" kern="1200" baseline="30000" dirty="0" smtClean="0">
                <a:solidFill>
                  <a:schemeClr val="tx1"/>
                </a:solidFill>
                <a:effectLst/>
                <a:latin typeface="+mn-lt"/>
                <a:ea typeface="+mn-ea"/>
                <a:cs typeface="+mn-cs"/>
              </a:rPr>
              <a:t>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keys to understanding the ‘brush’ phenomena lie in the processes and equipment Tesla’s glassworkers had available at that time – They may or may not have heated the bulb while it was attached to a vacuum pump, a procedure called a ‘</a:t>
            </a:r>
            <a:r>
              <a:rPr lang="en-US" sz="1200" kern="1200" dirty="0" err="1" smtClean="0">
                <a:solidFill>
                  <a:schemeClr val="tx1"/>
                </a:solidFill>
                <a:effectLst/>
                <a:latin typeface="+mn-lt"/>
                <a:ea typeface="+mn-ea"/>
                <a:cs typeface="+mn-cs"/>
              </a:rPr>
              <a:t>bakeout</a:t>
            </a:r>
            <a:r>
              <a:rPr lang="en-US" sz="1200" kern="1200" dirty="0" smtClean="0">
                <a:solidFill>
                  <a:schemeClr val="tx1"/>
                </a:solidFill>
                <a:effectLst/>
                <a:latin typeface="+mn-lt"/>
                <a:ea typeface="+mn-ea"/>
                <a:cs typeface="+mn-cs"/>
              </a:rPr>
              <a:t>’. Without a </a:t>
            </a:r>
            <a:r>
              <a:rPr lang="en-US" sz="1200" kern="1200" dirty="0" err="1" smtClean="0">
                <a:solidFill>
                  <a:schemeClr val="tx1"/>
                </a:solidFill>
                <a:effectLst/>
                <a:latin typeface="+mn-lt"/>
                <a:ea typeface="+mn-ea"/>
                <a:cs typeface="+mn-cs"/>
              </a:rPr>
              <a:t>bakeout</a:t>
            </a:r>
            <a:r>
              <a:rPr lang="en-US" sz="1200" kern="1200" dirty="0" smtClean="0">
                <a:solidFill>
                  <a:schemeClr val="tx1"/>
                </a:solidFill>
                <a:effectLst/>
                <a:latin typeface="+mn-lt"/>
                <a:ea typeface="+mn-ea"/>
                <a:cs typeface="+mn-cs"/>
              </a:rPr>
              <a:t>, no matter how high the vacuum , the residual water entrained upon the  interior surfaces will slowly evaporate after the tube is sealed off, and be excited by high voltage into a plasma.</a:t>
            </a:r>
          </a:p>
          <a:p>
            <a:r>
              <a:rPr lang="en-US" sz="1200" kern="1200" dirty="0" smtClean="0">
                <a:solidFill>
                  <a:schemeClr val="tx1"/>
                </a:solidFill>
                <a:effectLst/>
                <a:latin typeface="+mn-lt"/>
                <a:ea typeface="+mn-ea"/>
                <a:cs typeface="+mn-cs"/>
              </a:rPr>
              <a:t>Even after a </a:t>
            </a:r>
            <a:r>
              <a:rPr lang="en-US" sz="1200" kern="1200" dirty="0" err="1" smtClean="0">
                <a:solidFill>
                  <a:schemeClr val="tx1"/>
                </a:solidFill>
                <a:effectLst/>
                <a:latin typeface="+mn-lt"/>
                <a:ea typeface="+mn-ea"/>
                <a:cs typeface="+mn-cs"/>
              </a:rPr>
              <a:t>bakeout</a:t>
            </a:r>
            <a:r>
              <a:rPr lang="en-US" sz="1200" kern="1200" dirty="0" smtClean="0">
                <a:solidFill>
                  <a:schemeClr val="tx1"/>
                </a:solidFill>
                <a:effectLst/>
                <a:latin typeface="+mn-lt"/>
                <a:ea typeface="+mn-ea"/>
                <a:cs typeface="+mn-cs"/>
              </a:rPr>
              <a:t>, the glass itself holds  residual water and gasses. This “organic matter” as Tesla called it</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will slowly contaminate the vacuum, but only upon application of heating. He was well aware of this effect, having driven some of his X-ray tubes with a ferocity that melted them, at which point they “bulged outwardly” because of an internal </a:t>
            </a:r>
            <a:r>
              <a:rPr lang="en-US" sz="1200" kern="1200" dirty="0" err="1" smtClean="0">
                <a:solidFill>
                  <a:schemeClr val="tx1"/>
                </a:solidFill>
                <a:effectLst/>
                <a:latin typeface="+mn-lt"/>
                <a:ea typeface="+mn-ea"/>
                <a:cs typeface="+mn-cs"/>
              </a:rPr>
              <a:t>vapour</a:t>
            </a:r>
            <a:r>
              <a:rPr lang="en-US" sz="1200" kern="1200" dirty="0" smtClean="0">
                <a:solidFill>
                  <a:schemeClr val="tx1"/>
                </a:solidFill>
                <a:effectLst/>
                <a:latin typeface="+mn-lt"/>
                <a:ea typeface="+mn-ea"/>
                <a:cs typeface="+mn-cs"/>
              </a:rPr>
              <a:t> pressure higher than that of the surrounding atmosphere</a:t>
            </a:r>
            <a:r>
              <a:rPr lang="en-US" sz="1200" kern="1200" baseline="30000" dirty="0" smtClean="0">
                <a:solidFill>
                  <a:schemeClr val="tx1"/>
                </a:solidFill>
                <a:effectLst/>
                <a:latin typeface="+mn-lt"/>
                <a:ea typeface="+mn-ea"/>
                <a:cs typeface="+mn-cs"/>
              </a:rPr>
              <a:t>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building pressure of the residual water </a:t>
            </a:r>
            <a:r>
              <a:rPr lang="en-US" sz="1200" kern="1200" dirty="0" err="1" smtClean="0">
                <a:solidFill>
                  <a:schemeClr val="tx1"/>
                </a:solidFill>
                <a:effectLst/>
                <a:latin typeface="+mn-lt"/>
                <a:ea typeface="+mn-ea"/>
                <a:cs typeface="+mn-cs"/>
              </a:rPr>
              <a:t>vapour</a:t>
            </a:r>
            <a:r>
              <a:rPr lang="en-US" sz="1200" kern="1200" dirty="0" smtClean="0">
                <a:solidFill>
                  <a:schemeClr val="tx1"/>
                </a:solidFill>
                <a:effectLst/>
                <a:latin typeface="+mn-lt"/>
                <a:ea typeface="+mn-ea"/>
                <a:cs typeface="+mn-cs"/>
              </a:rPr>
              <a:t> in his brush bulbs would have behaved exactly as he states in 1919: “Warming the bulb, or increasing the potential hastens the transit.” This effect would occur with or without the </a:t>
            </a:r>
            <a:r>
              <a:rPr lang="en-US" sz="1200" kern="1200" dirty="0" err="1" smtClean="0">
                <a:solidFill>
                  <a:schemeClr val="tx1"/>
                </a:solidFill>
                <a:effectLst/>
                <a:latin typeface="+mn-lt"/>
                <a:ea typeface="+mn-ea"/>
                <a:cs typeface="+mn-cs"/>
              </a:rPr>
              <a:t>bakeout</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Water </a:t>
            </a:r>
            <a:r>
              <a:rPr lang="en-US" sz="1200" kern="1200" dirty="0" err="1" smtClean="0">
                <a:solidFill>
                  <a:schemeClr val="tx1"/>
                </a:solidFill>
                <a:effectLst/>
                <a:latin typeface="+mn-lt"/>
                <a:ea typeface="+mn-ea"/>
                <a:cs typeface="+mn-cs"/>
              </a:rPr>
              <a:t>vapour</a:t>
            </a:r>
            <a:r>
              <a:rPr lang="en-US" sz="1200" kern="1200" dirty="0" smtClean="0">
                <a:solidFill>
                  <a:schemeClr val="tx1"/>
                </a:solidFill>
                <a:effectLst/>
                <a:latin typeface="+mn-lt"/>
                <a:ea typeface="+mn-ea"/>
                <a:cs typeface="+mn-cs"/>
              </a:rPr>
              <a:t> is a pale white-blue, the exact ‘misty’ </a:t>
            </a:r>
            <a:r>
              <a:rPr lang="en-US" sz="1200" kern="1200" dirty="0" err="1" smtClean="0">
                <a:solidFill>
                  <a:schemeClr val="tx1"/>
                </a:solidFill>
                <a:effectLst/>
                <a:latin typeface="+mn-lt"/>
                <a:ea typeface="+mn-ea"/>
                <a:cs typeface="+mn-cs"/>
              </a:rPr>
              <a:t>colour</a:t>
            </a:r>
            <a:r>
              <a:rPr lang="en-US" sz="1200" kern="1200" dirty="0" smtClean="0">
                <a:solidFill>
                  <a:schemeClr val="tx1"/>
                </a:solidFill>
                <a:effectLst/>
                <a:latin typeface="+mn-lt"/>
                <a:ea typeface="+mn-ea"/>
                <a:cs typeface="+mn-cs"/>
              </a:rPr>
              <a:t> Tesla mentions.</a:t>
            </a:r>
          </a:p>
          <a:p>
            <a:r>
              <a:rPr lang="en-US" sz="1200" kern="1200" dirty="0" smtClean="0">
                <a:solidFill>
                  <a:schemeClr val="tx1"/>
                </a:solidFill>
                <a:effectLst/>
                <a:latin typeface="+mn-lt"/>
                <a:ea typeface="+mn-ea"/>
                <a:cs typeface="+mn-cs"/>
              </a:rPr>
              <a:t>Tesla’s glassblowers certainly used a so-called “Mercury piston” pump to create the vacuum. Invented by the </a:t>
            </a:r>
            <a:r>
              <a:rPr lang="en-US" sz="1200" kern="1200" dirty="0" err="1" smtClean="0">
                <a:solidFill>
                  <a:schemeClr val="tx1"/>
                </a:solidFill>
                <a:effectLst/>
                <a:latin typeface="+mn-lt"/>
                <a:ea typeface="+mn-ea"/>
                <a:cs typeface="+mn-cs"/>
              </a:rPr>
              <a:t>afforementioned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Geissler</a:t>
            </a:r>
            <a:r>
              <a:rPr lang="en-US" sz="1200" kern="1200" dirty="0" smtClean="0">
                <a:solidFill>
                  <a:schemeClr val="tx1"/>
                </a:solidFill>
                <a:effectLst/>
                <a:latin typeface="+mn-lt"/>
                <a:ea typeface="+mn-ea"/>
                <a:cs typeface="+mn-cs"/>
              </a:rPr>
              <a:t> in 1855, it used falling mercury drops, each of which effectively acted as a small piston. It was improved on by </a:t>
            </a:r>
            <a:r>
              <a:rPr lang="en-US" sz="1200" kern="1200" dirty="0" err="1" smtClean="0">
                <a:solidFill>
                  <a:schemeClr val="tx1"/>
                </a:solidFill>
                <a:effectLst/>
                <a:latin typeface="+mn-lt"/>
                <a:ea typeface="+mn-ea"/>
                <a:cs typeface="+mn-cs"/>
                <a:hlinkClick r:id="rId11"/>
              </a:rPr>
              <a:t>Toepler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hlinkClick r:id="rId12"/>
              </a:rPr>
              <a:t>Sprengel</a:t>
            </a:r>
            <a:r>
              <a:rPr lang="en-US" sz="1200" kern="1200" dirty="0" smtClean="0">
                <a:solidFill>
                  <a:schemeClr val="tx1"/>
                </a:solidFill>
                <a:effectLst/>
                <a:latin typeface="+mn-lt"/>
                <a:ea typeface="+mn-ea"/>
                <a:cs typeface="+mn-cs"/>
                <a:hlinkClick r:id="rId12"/>
              </a:rPr>
              <a:t>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hlinkClick r:id="rId13"/>
              </a:rPr>
              <a:t>Crookes</a:t>
            </a:r>
            <a:r>
              <a:rPr lang="en-US" sz="1200" kern="1200" dirty="0" smtClean="0">
                <a:solidFill>
                  <a:schemeClr val="tx1"/>
                </a:solidFill>
                <a:effectLst/>
                <a:latin typeface="+mn-lt"/>
                <a:ea typeface="+mn-ea"/>
                <a:cs typeface="+mn-cs"/>
              </a:rPr>
              <a:t>, all of whom, among their many other skills, were talented glassblowers. It was eventually capable of attaining a vacuum far superior to any mechanical pump of the day (supposedly 10</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torr</a:t>
            </a:r>
            <a:r>
              <a:rPr lang="en-US" sz="1200" kern="1200" dirty="0" smtClean="0">
                <a:solidFill>
                  <a:schemeClr val="tx1"/>
                </a:solidFill>
                <a:effectLst/>
                <a:latin typeface="+mn-lt"/>
                <a:ea typeface="+mn-ea"/>
                <a:cs typeface="+mn-cs"/>
              </a:rPr>
              <a:t>, or about one millionth of an atmosphere), but was painfully slow, and contained several pounds of mercury. However, until 1915 and the invention of the </a:t>
            </a:r>
            <a:r>
              <a:rPr lang="en-US" sz="1200" kern="1200" dirty="0" smtClean="0">
                <a:solidFill>
                  <a:schemeClr val="tx1"/>
                </a:solidFill>
                <a:effectLst/>
                <a:latin typeface="+mn-lt"/>
                <a:ea typeface="+mn-ea"/>
                <a:cs typeface="+mn-cs"/>
                <a:hlinkClick r:id="rId14"/>
              </a:rPr>
              <a:t>diffusion pump</a:t>
            </a:r>
            <a:r>
              <a:rPr lang="en-US" sz="1200" kern="1200" dirty="0" smtClean="0">
                <a:solidFill>
                  <a:schemeClr val="tx1"/>
                </a:solidFill>
                <a:effectLst/>
                <a:latin typeface="+mn-lt"/>
                <a:ea typeface="+mn-ea"/>
                <a:cs typeface="+mn-cs"/>
              </a:rPr>
              <a:t>, it was the best pump available to science</a:t>
            </a:r>
            <a:r>
              <a:rPr lang="en-US" sz="1200" kern="1200" baseline="300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This pumping would eventually remove 99.999% of the atmospheric gases, and there would be no visible plasma from them, but the residual water </a:t>
            </a:r>
            <a:r>
              <a:rPr lang="en-US" sz="1200" kern="1200" dirty="0" err="1" smtClean="0">
                <a:solidFill>
                  <a:schemeClr val="tx1"/>
                </a:solidFill>
                <a:effectLst/>
                <a:latin typeface="+mn-lt"/>
                <a:ea typeface="+mn-ea"/>
                <a:cs typeface="+mn-cs"/>
              </a:rPr>
              <a:t>vapour</a:t>
            </a:r>
            <a:r>
              <a:rPr lang="en-US" sz="1200" kern="1200" dirty="0" smtClean="0">
                <a:solidFill>
                  <a:schemeClr val="tx1"/>
                </a:solidFill>
                <a:effectLst/>
                <a:latin typeface="+mn-lt"/>
                <a:ea typeface="+mn-ea"/>
                <a:cs typeface="+mn-cs"/>
              </a:rPr>
              <a:t> would remain.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(If enough air were left, the glow would be ’intensely purplish’, as Tesla noted in 1891</a:t>
            </a:r>
            <a:r>
              <a:rPr lang="en-US" sz="1200" kern="1200" baseline="30000" dirty="0" smtClean="0">
                <a:solidFill>
                  <a:schemeClr val="tx1"/>
                </a:solidFill>
                <a:effectLst/>
                <a:latin typeface="+mn-lt"/>
                <a:ea typeface="+mn-ea"/>
                <a:cs typeface="+mn-cs"/>
              </a:rPr>
              <a:t>6</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The bulbs also utilized a coating of a ‘phosphor’ (a generic term for a </a:t>
            </a:r>
            <a:r>
              <a:rPr lang="en-US" sz="1200" kern="1200" dirty="0" smtClean="0">
                <a:solidFill>
                  <a:schemeClr val="tx1"/>
                </a:solidFill>
                <a:effectLst/>
                <a:latin typeface="+mn-lt"/>
                <a:ea typeface="+mn-ea"/>
                <a:cs typeface="+mn-cs"/>
                <a:hlinkClick r:id="rId15"/>
              </a:rPr>
              <a:t>scintillator</a:t>
            </a:r>
            <a:r>
              <a:rPr lang="en-US" sz="1200" kern="1200" dirty="0" smtClean="0">
                <a:solidFill>
                  <a:schemeClr val="tx1"/>
                </a:solidFill>
                <a:effectLst/>
                <a:latin typeface="+mn-lt"/>
                <a:ea typeface="+mn-ea"/>
                <a:cs typeface="+mn-cs"/>
              </a:rPr>
              <a:t> which has nothing to do with the element Phosphorus) on the interior surface to create light. During his X-ray tube researches, Tesla stated</a:t>
            </a:r>
            <a:r>
              <a:rPr lang="en-US" sz="1200"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a preference for crushed </a:t>
            </a:r>
            <a:r>
              <a:rPr lang="en-US" sz="1200" kern="1200" dirty="0" err="1" smtClean="0">
                <a:solidFill>
                  <a:schemeClr val="tx1"/>
                </a:solidFill>
                <a:effectLst/>
                <a:latin typeface="+mn-lt"/>
                <a:ea typeface="+mn-ea"/>
                <a:cs typeface="+mn-cs"/>
                <a:hlinkClick r:id="rId16"/>
              </a:rPr>
              <a:t>Scheelite</a:t>
            </a:r>
            <a:r>
              <a:rPr lang="en-US" sz="1200" kern="1200" dirty="0" smtClean="0">
                <a:solidFill>
                  <a:schemeClr val="tx1"/>
                </a:solidFill>
                <a:effectLst/>
                <a:latin typeface="+mn-lt"/>
                <a:ea typeface="+mn-ea"/>
                <a:cs typeface="+mn-cs"/>
              </a:rPr>
              <a:t>, an ore of Calcium and Tungsten.</a:t>
            </a:r>
          </a:p>
          <a:p>
            <a:r>
              <a:rPr lang="en-US" sz="1200" kern="1200" dirty="0" smtClean="0">
                <a:solidFill>
                  <a:schemeClr val="tx1"/>
                </a:solidFill>
                <a:effectLst/>
                <a:latin typeface="+mn-lt"/>
                <a:ea typeface="+mn-ea"/>
                <a:cs typeface="+mn-cs"/>
              </a:rPr>
              <a:t>When excited by ionization, </a:t>
            </a:r>
            <a:r>
              <a:rPr lang="en-US" sz="1200" kern="1200" dirty="0" err="1" smtClean="0">
                <a:solidFill>
                  <a:schemeClr val="tx1"/>
                </a:solidFill>
                <a:effectLst/>
                <a:latin typeface="+mn-lt"/>
                <a:ea typeface="+mn-ea"/>
                <a:cs typeface="+mn-cs"/>
              </a:rPr>
              <a:t>scheelite</a:t>
            </a:r>
            <a:r>
              <a:rPr lang="en-US" sz="1200" kern="1200" dirty="0" smtClean="0">
                <a:solidFill>
                  <a:schemeClr val="tx1"/>
                </a:solidFill>
                <a:effectLst/>
                <a:latin typeface="+mn-lt"/>
                <a:ea typeface="+mn-ea"/>
                <a:cs typeface="+mn-cs"/>
              </a:rPr>
              <a:t> gives off a ‘sky blue’ glow.</a:t>
            </a:r>
          </a:p>
          <a:p>
            <a:r>
              <a:rPr lang="en-US" sz="1200" kern="1200" dirty="0" smtClean="0">
                <a:solidFill>
                  <a:schemeClr val="tx1"/>
                </a:solidFill>
                <a:effectLst/>
                <a:latin typeface="+mn-lt"/>
                <a:ea typeface="+mn-ea"/>
                <a:cs typeface="+mn-cs"/>
              </a:rPr>
              <a:t>We may look to this phosphor, and the necessary coating process to further examine the “white, misty light” of a brush bulb. Modern phosphors are applied, very finely ground, in suspension in a low boiling liquid – typically acetone. By even external heating, and the ministrations of a deft hand,  the liquid is evaporated and leaves an even layer adhered to the inside of the glass.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This procedure works for irregular or non-planar objects, such as neon signs; the flat active surface of a monochrome cathode ray tube or Crookes tube would typically be coated by merely allowing a suspension to settle, and then decanting the liquid. Externally coated screens would also be inserted into tubes, an option not suitable for spherical bulbs.</a:t>
            </a:r>
          </a:p>
          <a:p>
            <a:r>
              <a:rPr lang="en-US" sz="1200" kern="1200" dirty="0" smtClean="0">
                <a:solidFill>
                  <a:schemeClr val="tx1"/>
                </a:solidFill>
                <a:effectLst/>
                <a:latin typeface="+mn-lt"/>
                <a:ea typeface="+mn-ea"/>
                <a:cs typeface="+mn-cs"/>
              </a:rPr>
              <a:t>I am no stranger to this exacting process (See my </a:t>
            </a:r>
            <a:r>
              <a:rPr lang="en-US" sz="1200" kern="1200" dirty="0" smtClean="0">
                <a:solidFill>
                  <a:schemeClr val="tx1"/>
                </a:solidFill>
                <a:effectLst/>
                <a:latin typeface="+mn-lt"/>
                <a:ea typeface="+mn-ea"/>
                <a:cs typeface="+mn-cs"/>
                <a:hlinkClick r:id="rId17"/>
              </a:rPr>
              <a:t>Burning Man Gallery</a:t>
            </a:r>
            <a:r>
              <a:rPr lang="en-US" sz="1200" kern="1200" dirty="0" smtClean="0">
                <a:solidFill>
                  <a:schemeClr val="tx1"/>
                </a:solidFill>
                <a:effectLst/>
                <a:latin typeface="+mn-lt"/>
                <a:ea typeface="+mn-ea"/>
                <a:cs typeface="+mn-cs"/>
              </a:rPr>
              <a:t> for the custom plasma tubes it was my honor to install on the Man in 2007 and 2008), and am able to see some artifacts of it in his 1919 portrait (Figure #2 and magnified inset). Note the odd streak/shadow just above the middle of the bulb, past the edge of the ‘beam’. This is a typical effect of an incomplete evaporation, either from impatience or the use of a less volatile liquid. If Tesla’s glassblowers had been using ethanol or water, it would have been very tricky to get a coating without ‘pour’ lines like those observed.</a:t>
            </a:r>
          </a:p>
          <a:p>
            <a:r>
              <a:rPr lang="en-US" sz="1200" kern="1200" dirty="0" smtClean="0">
                <a:solidFill>
                  <a:schemeClr val="tx1"/>
                </a:solidFill>
                <a:effectLst/>
                <a:latin typeface="+mn-lt"/>
                <a:ea typeface="+mn-ea"/>
                <a:cs typeface="+mn-cs"/>
              </a:rPr>
              <a:t>One would certainly hope that he chose his best bulb and his best suit for the portrait.</a:t>
            </a:r>
          </a:p>
          <a:p>
            <a:r>
              <a:rPr lang="en-US" sz="1200" kern="1200" dirty="0" smtClean="0">
                <a:solidFill>
                  <a:schemeClr val="tx1"/>
                </a:solidFill>
                <a:effectLst/>
                <a:latin typeface="+mn-lt"/>
                <a:ea typeface="+mn-ea"/>
                <a:cs typeface="+mn-cs"/>
              </a:rPr>
              <a:t>Tesla </a:t>
            </a:r>
            <a:r>
              <a:rPr lang="en-US" sz="1200" kern="1200" dirty="0" err="1" smtClean="0">
                <a:solidFill>
                  <a:schemeClr val="tx1"/>
                </a:solidFill>
                <a:effectLst/>
                <a:latin typeface="+mn-lt"/>
                <a:ea typeface="+mn-ea"/>
                <a:cs typeface="+mn-cs"/>
              </a:rPr>
              <a:t>persued</a:t>
            </a:r>
            <a:r>
              <a:rPr lang="en-US" sz="1200" kern="1200" dirty="0" smtClean="0">
                <a:solidFill>
                  <a:schemeClr val="tx1"/>
                </a:solidFill>
                <a:effectLst/>
                <a:latin typeface="+mn-lt"/>
                <a:ea typeface="+mn-ea"/>
                <a:cs typeface="+mn-cs"/>
              </a:rPr>
              <a:t> this line of research, making the first photographs by fluorescent light, and constructing a 1500 candle-power bulb in 1899</a:t>
            </a:r>
            <a:r>
              <a:rPr lang="en-US" sz="1200" kern="1200" baseline="300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In this article, he gives us a few hints as to the frequency he used to drive these bulbs: 400kHz and 800kHz, and 2MHz, whereas the ‘Brush bulb’ article of 1919 contains no voltage or frequency information. An earlier patent</a:t>
            </a:r>
            <a:r>
              <a:rPr lang="en-US" sz="1200" kern="1200" baseline="30000" dirty="0" smtClean="0">
                <a:solidFill>
                  <a:schemeClr val="tx1"/>
                </a:solidFill>
                <a:effectLst/>
                <a:latin typeface="+mn-lt"/>
                <a:ea typeface="+mn-ea"/>
                <a:cs typeface="+mn-cs"/>
              </a:rPr>
              <a:t>9</a:t>
            </a:r>
            <a:r>
              <a:rPr lang="en-US" sz="1200" kern="1200" dirty="0" smtClean="0">
                <a:solidFill>
                  <a:schemeClr val="tx1"/>
                </a:solidFill>
                <a:effectLst/>
                <a:latin typeface="+mn-lt"/>
                <a:ea typeface="+mn-ea"/>
                <a:cs typeface="+mn-cs"/>
              </a:rPr>
              <a:t> for a non-brush bulb also has some information.</a:t>
            </a:r>
          </a:p>
          <a:p>
            <a:r>
              <a:rPr lang="en-US" sz="1200" kern="1200" dirty="0" smtClean="0">
                <a:solidFill>
                  <a:schemeClr val="tx1"/>
                </a:solidFill>
                <a:effectLst/>
                <a:latin typeface="+mn-lt"/>
                <a:ea typeface="+mn-ea"/>
                <a:cs typeface="+mn-cs"/>
              </a:rPr>
              <a:t>I would like to think that it was in part the contemplation of these </a:t>
            </a:r>
            <a:r>
              <a:rPr lang="en-US" sz="1200" kern="1200" dirty="0" err="1" smtClean="0">
                <a:solidFill>
                  <a:schemeClr val="tx1"/>
                </a:solidFill>
                <a:effectLst/>
                <a:latin typeface="+mn-lt"/>
                <a:ea typeface="+mn-ea"/>
                <a:cs typeface="+mn-cs"/>
              </a:rPr>
              <a:t>scheelite</a:t>
            </a:r>
            <a:r>
              <a:rPr lang="en-US" sz="1200" kern="1200" dirty="0" smtClean="0">
                <a:solidFill>
                  <a:schemeClr val="tx1"/>
                </a:solidFill>
                <a:effectLst/>
                <a:latin typeface="+mn-lt"/>
                <a:ea typeface="+mn-ea"/>
                <a:cs typeface="+mn-cs"/>
              </a:rPr>
              <a:t> coated, sky-blue orbs that drove him  to further ponder the sky itself, the excitation that must drive it, and how he could reproduce it, and give it to all of humanity.</a:t>
            </a:r>
          </a:p>
          <a:p>
            <a:r>
              <a:rPr lang="en-US" sz="1200" kern="1200" dirty="0" smtClean="0">
                <a:solidFill>
                  <a:schemeClr val="tx1"/>
                </a:solidFill>
                <a:effectLst/>
                <a:latin typeface="+mn-lt"/>
                <a:ea typeface="+mn-ea"/>
                <a:cs typeface="+mn-cs"/>
              </a:rPr>
              <a:t>Now, for the first time in nearly a century, those lost lighting phenomena are at hand again.</a:t>
            </a:r>
          </a:p>
          <a:p>
            <a:r>
              <a:rPr lang="en-US" sz="1200" kern="1200" dirty="0" smtClean="0">
                <a:solidFill>
                  <a:schemeClr val="tx1"/>
                </a:solidFill>
                <a:effectLst/>
                <a:latin typeface="+mn-lt"/>
                <a:ea typeface="+mn-ea"/>
                <a:cs typeface="+mn-cs"/>
              </a:rPr>
              <a:t>I will be making a very limited number of reproduction bulbs in a variety of Tesla’s original configurations.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Advanced researchers, collectors, and museums are encouraged to email for a catalogue.</a:t>
            </a:r>
          </a:p>
          <a:p>
            <a:r>
              <a:rPr lang="en-US" sz="1200" kern="1200" dirty="0" smtClean="0">
                <a:solidFill>
                  <a:schemeClr val="tx1"/>
                </a:solidFill>
                <a:effectLst/>
                <a:latin typeface="+mn-lt"/>
                <a:ea typeface="+mn-ea"/>
                <a:cs typeface="+mn-cs"/>
              </a:rPr>
              <a:t>Prices start around $80/bulb.</a:t>
            </a:r>
          </a:p>
          <a:p>
            <a:r>
              <a:rPr lang="en-US" sz="1200" kern="1200" dirty="0" smtClean="0">
                <a:solidFill>
                  <a:schemeClr val="tx1"/>
                </a:solidFill>
                <a:effectLst/>
                <a:latin typeface="+mn-lt"/>
                <a:ea typeface="+mn-ea"/>
                <a:cs typeface="+mn-cs"/>
              </a:rPr>
              <a:t>Shown below is a small selection of bulbs, showing various stages of water </a:t>
            </a:r>
            <a:r>
              <a:rPr lang="en-US" sz="1200" kern="1200" dirty="0" err="1" smtClean="0">
                <a:solidFill>
                  <a:schemeClr val="tx1"/>
                </a:solidFill>
                <a:effectLst/>
                <a:latin typeface="+mn-lt"/>
                <a:ea typeface="+mn-ea"/>
                <a:cs typeface="+mn-cs"/>
              </a:rPr>
              <a:t>vapour</a:t>
            </a:r>
            <a:r>
              <a:rPr lang="en-US" sz="1200" kern="1200" dirty="0" smtClean="0">
                <a:solidFill>
                  <a:schemeClr val="tx1"/>
                </a:solidFill>
                <a:effectLst/>
                <a:latin typeface="+mn-lt"/>
                <a:ea typeface="+mn-ea"/>
                <a:cs typeface="+mn-cs"/>
              </a:rPr>
              <a:t> plasma, under excitation from a hand-held spark coil (above), and a </a:t>
            </a:r>
            <a:r>
              <a:rPr lang="en-US" sz="1200" kern="1200" dirty="0" err="1" smtClean="0">
                <a:solidFill>
                  <a:schemeClr val="tx1"/>
                </a:solidFill>
                <a:effectLst/>
                <a:latin typeface="+mn-lt"/>
                <a:ea typeface="+mn-ea"/>
                <a:cs typeface="+mn-cs"/>
              </a:rPr>
              <a:t>flyback</a:t>
            </a:r>
            <a:r>
              <a:rPr lang="en-US" sz="1200" kern="1200" dirty="0" smtClean="0">
                <a:solidFill>
                  <a:schemeClr val="tx1"/>
                </a:solidFill>
                <a:effectLst/>
                <a:latin typeface="+mn-lt"/>
                <a:ea typeface="+mn-ea"/>
                <a:cs typeface="+mn-cs"/>
              </a:rPr>
              <a:t> transformer driven plasma system (bottom picture).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hlinkClick r:id="rId3"/>
              </a:rPr>
              <a:t>http://www.tfcbooks.com/tesla/1892-02-03.htm</a:t>
            </a:r>
            <a:r>
              <a:rPr lang="en-US" sz="1200" kern="1200" dirty="0" smtClean="0">
                <a:solidFill>
                  <a:schemeClr val="tx1"/>
                </a:solidFill>
                <a:effectLst/>
                <a:latin typeface="+mn-lt"/>
                <a:ea typeface="+mn-ea"/>
                <a:cs typeface="+mn-cs"/>
              </a:rPr>
              <a:t> (‘The True Wireless’ lecture of 1892)</a:t>
            </a:r>
          </a:p>
          <a:p>
            <a:r>
              <a:rPr lang="en-US" sz="1200" kern="1200" dirty="0" smtClean="0">
                <a:solidFill>
                  <a:schemeClr val="tx1"/>
                </a:solidFill>
                <a:effectLst/>
                <a:latin typeface="+mn-lt"/>
                <a:ea typeface="+mn-ea"/>
                <a:cs typeface="+mn-cs"/>
              </a:rPr>
              <a:t>[2] Tesla’s Oscillator and other Inventions, Century Magazine ,1895. Archived </a:t>
            </a:r>
            <a:r>
              <a:rPr lang="en-US" sz="1200" kern="1200" dirty="0" smtClean="0">
                <a:solidFill>
                  <a:schemeClr val="tx1"/>
                </a:solidFill>
                <a:effectLst/>
                <a:latin typeface="+mn-lt"/>
                <a:ea typeface="+mn-ea"/>
                <a:cs typeface="+mn-cs"/>
                <a:hlinkClick r:id="rId18"/>
              </a:rPr>
              <a:t>here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[3] Roentgen Rays or Streams, Electrical Review , Aug. 1896. Archived </a:t>
            </a:r>
            <a:r>
              <a:rPr lang="en-US" sz="1200" kern="1200" dirty="0" smtClean="0">
                <a:solidFill>
                  <a:schemeClr val="tx1"/>
                </a:solidFill>
                <a:effectLst/>
                <a:latin typeface="+mn-lt"/>
                <a:ea typeface="+mn-ea"/>
                <a:cs typeface="+mn-cs"/>
                <a:hlinkClick r:id="rId19"/>
              </a:rPr>
              <a:t>here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[4] Tesla’s Latest Results, Electrical Review, Mar. 1896. Archived </a:t>
            </a:r>
            <a:r>
              <a:rPr lang="en-US" sz="1200" kern="1200" dirty="0" smtClean="0">
                <a:solidFill>
                  <a:schemeClr val="tx1"/>
                </a:solidFill>
                <a:effectLst/>
                <a:latin typeface="+mn-lt"/>
                <a:ea typeface="+mn-ea"/>
                <a:cs typeface="+mn-cs"/>
                <a:hlinkClick r:id="rId20"/>
              </a:rPr>
              <a:t>here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[5]  History of Vacuum devices, P.A. Redhead- Archived at</a:t>
            </a:r>
            <a:r>
              <a:rPr lang="en-US" sz="1200" kern="1200" dirty="0" smtClean="0">
                <a:solidFill>
                  <a:schemeClr val="tx1"/>
                </a:solidFill>
                <a:effectLst/>
                <a:latin typeface="+mn-lt"/>
                <a:ea typeface="+mn-ea"/>
                <a:cs typeface="+mn-cs"/>
                <a:hlinkClick r:id="rId21"/>
              </a:rPr>
              <a:t> http://cdsweb.cern.ch/record/455984/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 Tesla’s 1891 response to J..J. Thompson’s work on discharge in vacuum tubes </a:t>
            </a:r>
            <a:r>
              <a:rPr lang="en-US" sz="1200" kern="1200" dirty="0" smtClean="0">
                <a:solidFill>
                  <a:schemeClr val="tx1"/>
                </a:solidFill>
                <a:effectLst/>
                <a:latin typeface="+mn-lt"/>
                <a:ea typeface="+mn-ea"/>
                <a:cs typeface="+mn-cs"/>
                <a:hlinkClick r:id="rId22"/>
              </a:rPr>
              <a:t>here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[7] On Roentgen Radiations, Electrical Review 1896- Archived </a:t>
            </a:r>
            <a:r>
              <a:rPr lang="en-US" sz="1200" kern="1200" dirty="0" smtClean="0">
                <a:solidFill>
                  <a:schemeClr val="tx1"/>
                </a:solidFill>
                <a:effectLst/>
                <a:latin typeface="+mn-lt"/>
                <a:ea typeface="+mn-ea"/>
                <a:cs typeface="+mn-cs"/>
                <a:hlinkClick r:id="rId23"/>
              </a:rPr>
              <a:t>here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[8] Some experiments in Tesla’s laboratory, Electrical Experimenter, 1899. Archived </a:t>
            </a:r>
            <a:r>
              <a:rPr lang="en-US" sz="1200" kern="1200" dirty="0" smtClean="0">
                <a:solidFill>
                  <a:schemeClr val="tx1"/>
                </a:solidFill>
                <a:effectLst/>
                <a:latin typeface="+mn-lt"/>
                <a:ea typeface="+mn-ea"/>
                <a:cs typeface="+mn-cs"/>
                <a:hlinkClick r:id="rId24"/>
              </a:rPr>
              <a:t>here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[9] In his </a:t>
            </a:r>
            <a:r>
              <a:rPr lang="en-US" sz="1200" kern="1200" dirty="0" smtClean="0">
                <a:solidFill>
                  <a:schemeClr val="tx1"/>
                </a:solidFill>
                <a:effectLst/>
                <a:latin typeface="+mn-lt"/>
                <a:ea typeface="+mn-ea"/>
                <a:cs typeface="+mn-cs"/>
                <a:hlinkClick r:id="rId25"/>
              </a:rPr>
              <a:t>Patent 454,622</a:t>
            </a:r>
            <a:r>
              <a:rPr lang="en-US" sz="1200" kern="1200" dirty="0" smtClean="0">
                <a:solidFill>
                  <a:schemeClr val="tx1"/>
                </a:solidFill>
                <a:effectLst/>
                <a:latin typeface="+mn-lt"/>
                <a:ea typeface="+mn-ea"/>
                <a:cs typeface="+mn-cs"/>
              </a:rPr>
              <a:t>, from 1891, concerning another of his high-frequency bulbs, he gives a figure of 20Kv at 15-20kHz.</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Notes: Tesla also worked with numerous  other types of  lighting besides the wireless ‘brush’ bulbs to which I have tried to confine the scope of this article.</a:t>
            </a:r>
          </a:p>
          <a:p>
            <a:r>
              <a:rPr lang="en-US" sz="1200" kern="1200" dirty="0" smtClean="0">
                <a:solidFill>
                  <a:schemeClr val="tx1"/>
                </a:solidFill>
                <a:effectLst/>
                <a:latin typeface="+mn-lt"/>
                <a:ea typeface="+mn-ea"/>
                <a:cs typeface="+mn-cs"/>
              </a:rPr>
              <a:t>Scientific American magazine has an article from 1901, archived </a:t>
            </a:r>
            <a:r>
              <a:rPr lang="en-US" sz="1200" kern="1200" dirty="0" smtClean="0">
                <a:solidFill>
                  <a:schemeClr val="tx1"/>
                </a:solidFill>
                <a:effectLst/>
                <a:latin typeface="+mn-lt"/>
                <a:ea typeface="+mn-ea"/>
                <a:cs typeface="+mn-cs"/>
                <a:hlinkClick r:id="rId26"/>
              </a:rPr>
              <a:t>here</a:t>
            </a:r>
            <a:r>
              <a:rPr lang="en-US" sz="1200" kern="1200" dirty="0" smtClean="0">
                <a:solidFill>
                  <a:schemeClr val="tx1"/>
                </a:solidFill>
                <a:effectLst/>
                <a:latin typeface="+mn-lt"/>
                <a:ea typeface="+mn-ea"/>
                <a:cs typeface="+mn-cs"/>
              </a:rPr>
              <a:t>, on a wireless, induction driven ‘neon’ tube…</a:t>
            </a:r>
          </a:p>
          <a:p>
            <a:r>
              <a:rPr lang="en-US" sz="1200" kern="1200" dirty="0" smtClean="0">
                <a:solidFill>
                  <a:schemeClr val="tx1"/>
                </a:solidFill>
                <a:effectLst/>
                <a:latin typeface="+mn-lt"/>
                <a:ea typeface="+mn-ea"/>
                <a:cs typeface="+mn-cs"/>
              </a:rPr>
              <a:t>Electrical Experimenter ran </a:t>
            </a:r>
            <a:r>
              <a:rPr lang="en-US" sz="1200" kern="1200" dirty="0" smtClean="0">
                <a:solidFill>
                  <a:schemeClr val="tx1"/>
                </a:solidFill>
                <a:effectLst/>
                <a:latin typeface="+mn-lt"/>
                <a:ea typeface="+mn-ea"/>
                <a:cs typeface="+mn-cs"/>
                <a:hlinkClick r:id="rId27"/>
              </a:rPr>
              <a:t>this</a:t>
            </a:r>
            <a:r>
              <a:rPr lang="en-US" sz="1200" kern="1200" dirty="0" smtClean="0">
                <a:solidFill>
                  <a:schemeClr val="tx1"/>
                </a:solidFill>
                <a:effectLst/>
                <a:latin typeface="+mn-lt"/>
                <a:ea typeface="+mn-ea"/>
                <a:cs typeface="+mn-cs"/>
              </a:rPr>
              <a:t> essay in March of 1919, showing some of Tesla’s earlier wireless ‘neon’ tubes.</a:t>
            </a:r>
          </a:p>
          <a:p>
            <a:r>
              <a:rPr lang="en-US" sz="1200" kern="1200" dirty="0" smtClean="0">
                <a:solidFill>
                  <a:schemeClr val="tx1"/>
                </a:solidFill>
                <a:effectLst/>
                <a:latin typeface="+mn-lt"/>
                <a:ea typeface="+mn-ea"/>
                <a:cs typeface="+mn-cs"/>
              </a:rPr>
              <a:t>Tesla also patented his ‘button’ incandescent light in 1894. </a:t>
            </a:r>
            <a:r>
              <a:rPr lang="en-US" sz="1200" kern="1200" smtClean="0">
                <a:solidFill>
                  <a:schemeClr val="tx1"/>
                </a:solidFill>
                <a:effectLst/>
                <a:latin typeface="+mn-lt"/>
                <a:ea typeface="+mn-ea"/>
                <a:cs typeface="+mn-cs"/>
              </a:rPr>
              <a:t>See </a:t>
            </a:r>
            <a:r>
              <a:rPr lang="en-US" sz="1200" kern="1200" smtClean="0">
                <a:solidFill>
                  <a:schemeClr val="tx1"/>
                </a:solidFill>
                <a:effectLst/>
                <a:latin typeface="+mn-lt"/>
                <a:ea typeface="+mn-ea"/>
                <a:cs typeface="+mn-cs"/>
                <a:hlinkClick r:id="rId28"/>
              </a:rPr>
              <a:t>U.S Patent 514170</a:t>
            </a:r>
            <a:endParaRPr lang="en-US" sz="1200" kern="1200" smtClean="0">
              <a:solidFill>
                <a:schemeClr val="tx1"/>
              </a:solidFill>
              <a:effectLst/>
              <a:latin typeface="+mn-lt"/>
              <a:ea typeface="+mn-ea"/>
              <a:cs typeface="+mn-cs"/>
            </a:endParaRPr>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smtClean="0"/>
          </a:p>
          <a:p>
            <a:endParaRPr lang="fr-CA" sz="900" dirty="0"/>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6</a:t>
            </a:fld>
            <a:endParaRPr lang="fr-CA"/>
          </a:p>
        </p:txBody>
      </p:sp>
    </p:spTree>
    <p:extLst>
      <p:ext uri="{BB962C8B-B14F-4D97-AF65-F5344CB8AC3E}">
        <p14:creationId xmlns:p14="http://schemas.microsoft.com/office/powerpoint/2010/main" val="3636051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Inventé</a:t>
            </a:r>
            <a:r>
              <a:rPr lang="fr-CA" baseline="0" dirty="0" smtClean="0"/>
              <a:t> en 1898 !</a:t>
            </a:r>
            <a:endParaRPr lang="fr-CA" dirty="0"/>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9</a:t>
            </a:fld>
            <a:endParaRPr lang="fr-CA"/>
          </a:p>
        </p:txBody>
      </p:sp>
    </p:spTree>
    <p:extLst>
      <p:ext uri="{BB962C8B-B14F-4D97-AF65-F5344CB8AC3E}">
        <p14:creationId xmlns:p14="http://schemas.microsoft.com/office/powerpoint/2010/main" val="3995730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TED</a:t>
            </a:r>
            <a:r>
              <a:rPr lang="fr-CA" baseline="0" dirty="0" smtClean="0"/>
              <a:t> CONFERENCE, présentation de Eric </a:t>
            </a:r>
            <a:r>
              <a:rPr lang="fr-CA" baseline="0" dirty="0" err="1" smtClean="0"/>
              <a:t>Giler</a:t>
            </a:r>
            <a:r>
              <a:rPr lang="fr-CA" baseline="0" dirty="0" smtClean="0"/>
              <a:t>, président de </a:t>
            </a:r>
            <a:r>
              <a:rPr lang="fr-CA" baseline="0" dirty="0" err="1" smtClean="0"/>
              <a:t>WiTricity</a:t>
            </a:r>
            <a:endParaRPr lang="fr-CA" baseline="0" dirty="0" smtClean="0"/>
          </a:p>
          <a:p>
            <a:endParaRPr lang="fr-CA" dirty="0"/>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10</a:t>
            </a:fld>
            <a:endParaRPr lang="fr-CA"/>
          </a:p>
        </p:txBody>
      </p:sp>
    </p:spTree>
    <p:extLst>
      <p:ext uri="{BB962C8B-B14F-4D97-AF65-F5344CB8AC3E}">
        <p14:creationId xmlns:p14="http://schemas.microsoft.com/office/powerpoint/2010/main" val="327146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fontAlgn="base"/>
            <a:r>
              <a:rPr lang="fr-CA" sz="900" b="0" i="0" kern="1200" dirty="0" smtClean="0">
                <a:solidFill>
                  <a:schemeClr val="tx1"/>
                </a:solidFill>
                <a:effectLst/>
                <a:latin typeface="+mn-lt"/>
                <a:ea typeface="+mn-ea"/>
                <a:cs typeface="+mn-cs"/>
              </a:rPr>
              <a:t>La mission de Tesla est d'accélérer la transition du monde vers le transport durable.</a:t>
            </a:r>
          </a:p>
          <a:p>
            <a:pPr fontAlgn="base"/>
            <a:r>
              <a:rPr lang="fr-CA" sz="900" b="0" i="0" kern="1200" dirty="0" smtClean="0">
                <a:solidFill>
                  <a:schemeClr val="tx1"/>
                </a:solidFill>
                <a:effectLst/>
                <a:latin typeface="+mn-lt"/>
                <a:ea typeface="+mn-ea"/>
                <a:cs typeface="+mn-cs"/>
              </a:rPr>
              <a:t>Tesla Motors a été créée en 2003 par un groupe d'ingénieurs de la </a:t>
            </a:r>
            <a:r>
              <a:rPr lang="fr-CA" sz="900" b="0" i="0" kern="1200" dirty="0" err="1" smtClean="0">
                <a:solidFill>
                  <a:schemeClr val="tx1"/>
                </a:solidFill>
                <a:effectLst/>
                <a:latin typeface="+mn-lt"/>
                <a:ea typeface="+mn-ea"/>
                <a:cs typeface="+mn-cs"/>
              </a:rPr>
              <a:t>Silicon</a:t>
            </a:r>
            <a:r>
              <a:rPr lang="fr-CA" sz="900" b="0" i="0" kern="1200" dirty="0" smtClean="0">
                <a:solidFill>
                  <a:schemeClr val="tx1"/>
                </a:solidFill>
                <a:effectLst/>
                <a:latin typeface="+mn-lt"/>
                <a:ea typeface="+mn-ea"/>
                <a:cs typeface="+mn-cs"/>
              </a:rPr>
              <a:t> </a:t>
            </a:r>
            <a:r>
              <a:rPr lang="fr-CA" sz="900" b="0" i="0" kern="1200" dirty="0" err="1" smtClean="0">
                <a:solidFill>
                  <a:schemeClr val="tx1"/>
                </a:solidFill>
                <a:effectLst/>
                <a:latin typeface="+mn-lt"/>
                <a:ea typeface="+mn-ea"/>
                <a:cs typeface="+mn-cs"/>
              </a:rPr>
              <a:t>Valley</a:t>
            </a:r>
            <a:r>
              <a:rPr lang="fr-CA" sz="900" b="0" i="0" kern="1200" dirty="0" smtClean="0">
                <a:solidFill>
                  <a:schemeClr val="tx1"/>
                </a:solidFill>
                <a:effectLst/>
                <a:latin typeface="+mn-lt"/>
                <a:ea typeface="+mn-ea"/>
                <a:cs typeface="+mn-cs"/>
              </a:rPr>
              <a:t> qui voulaient prouver que les voitures électriques pouvaient être meilleures que les voitures à essence. Avec un couple instantané, une puissance incroyable et zéro émission, les produits de Tesla seraient des voitures sans compromis. Chaque nouvelle génération deviendrait de plus en plus abordable, tout en aidant l'entreprise à accomplir sa mission : accélérer la transition du monde vers le transport durable.</a:t>
            </a:r>
          </a:p>
          <a:p>
            <a:pPr fontAlgn="base"/>
            <a:r>
              <a:rPr lang="fr-CA" sz="900" b="0" i="0" kern="1200" dirty="0" smtClean="0">
                <a:solidFill>
                  <a:schemeClr val="tx1"/>
                </a:solidFill>
                <a:effectLst/>
                <a:latin typeface="+mn-lt"/>
                <a:ea typeface="+mn-ea"/>
                <a:cs typeface="+mn-cs"/>
              </a:rPr>
              <a:t>Les ingénieurs de Tesla ont d'abord conçu un groupe motopropulseur pour voiture sport, construit autour d'un moteur à induction à courant alternatif breveté en 1888 par Nikola Tesla, l'inventeur qui a inspiré le nom de la société. Le Roadster Tesla qui en a résulté a été lancé en 2008. Avec une accélération de 0 à 100 km/h en 3,7 secondes et une autonomie de 394 kilomètres par charge de sa batterie au lithium-ion, le Roadster a redéfini les normes de la mobilité électrique. Tesla a vendu plus de 2 400 Roadsters qui parcourent aujourd'hui les routes de plus de 30 pays.</a:t>
            </a:r>
          </a:p>
          <a:p>
            <a:pPr fontAlgn="base"/>
            <a:r>
              <a:rPr lang="fr-CA" sz="900" b="0" i="0" kern="1200" dirty="0" smtClean="0">
                <a:solidFill>
                  <a:schemeClr val="tx1"/>
                </a:solidFill>
                <a:effectLst/>
                <a:latin typeface="+mn-lt"/>
                <a:ea typeface="+mn-ea"/>
                <a:cs typeface="+mn-cs"/>
              </a:rPr>
              <a:t>En 2012, Tesla a lancé la Model S, la première berline électrique haut de gamme au monde. Conçue de toutes pièces pour être entièrement électrique, la Model S a réinventé le concept même d'une voiture quatre portes. Avec de la place pour sept occupants et plus de 1 840 litres (64 pieds cubes) d'espace de chargement, la Model S offre à la fois le confort et l'utilité d'une berline familiale, et l'accélération d'une voiture sport : de 0 à 100 km/h en environ cinq secondes. Sa batterie plate, intégrée au châssis sous l'habitacle, donne à la voiture un centre de gravité bas qui lui confère une tenue de route et un contrôle exceptionnels. Tout ça, en plus d'offrir une autonomie de 426 kilomètres par charge. La Model S a été nommée Voiture de l'année 2013 par </a:t>
            </a:r>
            <a:r>
              <a:rPr lang="fr-CA" sz="900" b="0" i="0" kern="1200" dirty="0" err="1" smtClean="0">
                <a:solidFill>
                  <a:schemeClr val="tx1"/>
                </a:solidFill>
                <a:effectLst/>
                <a:latin typeface="+mn-lt"/>
                <a:ea typeface="+mn-ea"/>
                <a:cs typeface="+mn-cs"/>
              </a:rPr>
              <a:t>Motor</a:t>
            </a:r>
            <a:r>
              <a:rPr lang="fr-CA" sz="900" b="0" i="0" kern="1200" dirty="0" smtClean="0">
                <a:solidFill>
                  <a:schemeClr val="tx1"/>
                </a:solidFill>
                <a:effectLst/>
                <a:latin typeface="+mn-lt"/>
                <a:ea typeface="+mn-ea"/>
                <a:cs typeface="+mn-cs"/>
              </a:rPr>
              <a:t> Trend et a atteint une cote de sécurité 5 étoiles de la National </a:t>
            </a:r>
            <a:r>
              <a:rPr lang="fr-CA" sz="900" b="0" i="0" kern="1200" dirty="0" err="1" smtClean="0">
                <a:solidFill>
                  <a:schemeClr val="tx1"/>
                </a:solidFill>
                <a:effectLst/>
                <a:latin typeface="+mn-lt"/>
                <a:ea typeface="+mn-ea"/>
                <a:cs typeface="+mn-cs"/>
              </a:rPr>
              <a:t>Highway</a:t>
            </a:r>
            <a:r>
              <a:rPr lang="fr-CA" sz="900" b="0" i="0" kern="1200" dirty="0" smtClean="0">
                <a:solidFill>
                  <a:schemeClr val="tx1"/>
                </a:solidFill>
                <a:effectLst/>
                <a:latin typeface="+mn-lt"/>
                <a:ea typeface="+mn-ea"/>
                <a:cs typeface="+mn-cs"/>
              </a:rPr>
              <a:t> Traffic </a:t>
            </a:r>
            <a:r>
              <a:rPr lang="fr-CA" sz="900" b="0" i="0" kern="1200" dirty="0" err="1" smtClean="0">
                <a:solidFill>
                  <a:schemeClr val="tx1"/>
                </a:solidFill>
                <a:effectLst/>
                <a:latin typeface="+mn-lt"/>
                <a:ea typeface="+mn-ea"/>
                <a:cs typeface="+mn-cs"/>
              </a:rPr>
              <a:t>Safety</a:t>
            </a:r>
            <a:r>
              <a:rPr lang="fr-CA" sz="900" b="0" i="0" kern="1200" dirty="0" smtClean="0">
                <a:solidFill>
                  <a:schemeClr val="tx1"/>
                </a:solidFill>
                <a:effectLst/>
                <a:latin typeface="+mn-lt"/>
                <a:ea typeface="+mn-ea"/>
                <a:cs typeface="+mn-cs"/>
              </a:rPr>
              <a:t> Administration des États-Unis.</a:t>
            </a:r>
          </a:p>
          <a:p>
            <a:pPr fontAlgn="base"/>
            <a:r>
              <a:rPr lang="fr-CA" sz="900" b="0" i="0" kern="1200" dirty="0" smtClean="0">
                <a:solidFill>
                  <a:schemeClr val="tx1"/>
                </a:solidFill>
                <a:effectLst/>
                <a:latin typeface="+mn-lt"/>
                <a:ea typeface="+mn-ea"/>
                <a:cs typeface="+mn-cs"/>
              </a:rPr>
              <a:t>À la fin de l'année 2014, le PDG de Tesla, </a:t>
            </a:r>
            <a:r>
              <a:rPr lang="fr-CA" sz="900" b="0" i="0" kern="1200" dirty="0" err="1" smtClean="0">
                <a:solidFill>
                  <a:schemeClr val="tx1"/>
                </a:solidFill>
                <a:effectLst/>
                <a:latin typeface="+mn-lt"/>
                <a:ea typeface="+mn-ea"/>
                <a:cs typeface="+mn-cs"/>
              </a:rPr>
              <a:t>Elon</a:t>
            </a:r>
            <a:r>
              <a:rPr lang="fr-CA" sz="900" b="0" i="0" kern="1200" dirty="0" smtClean="0">
                <a:solidFill>
                  <a:schemeClr val="tx1"/>
                </a:solidFill>
                <a:effectLst/>
                <a:latin typeface="+mn-lt"/>
                <a:ea typeface="+mn-ea"/>
                <a:cs typeface="+mn-cs"/>
              </a:rPr>
              <a:t> </a:t>
            </a:r>
            <a:r>
              <a:rPr lang="fr-CA" sz="900" b="0" i="0" kern="1200" dirty="0" err="1" smtClean="0">
                <a:solidFill>
                  <a:schemeClr val="tx1"/>
                </a:solidFill>
                <a:effectLst/>
                <a:latin typeface="+mn-lt"/>
                <a:ea typeface="+mn-ea"/>
                <a:cs typeface="+mn-cs"/>
              </a:rPr>
              <a:t>Musk</a:t>
            </a:r>
            <a:r>
              <a:rPr lang="fr-CA" sz="900" b="0" i="0" kern="1200" dirty="0" smtClean="0">
                <a:solidFill>
                  <a:schemeClr val="tx1"/>
                </a:solidFill>
                <a:effectLst/>
                <a:latin typeface="+mn-lt"/>
                <a:ea typeface="+mn-ea"/>
                <a:cs typeface="+mn-cs"/>
              </a:rPr>
              <a:t>, a dévoilé deux configurations de traction intégrale Dual </a:t>
            </a:r>
            <a:r>
              <a:rPr lang="fr-CA" sz="900" b="0" i="0" kern="1200" dirty="0" err="1" smtClean="0">
                <a:solidFill>
                  <a:schemeClr val="tx1"/>
                </a:solidFill>
                <a:effectLst/>
                <a:latin typeface="+mn-lt"/>
                <a:ea typeface="+mn-ea"/>
                <a:cs typeface="+mn-cs"/>
              </a:rPr>
              <a:t>Motor</a:t>
            </a:r>
            <a:r>
              <a:rPr lang="fr-CA" sz="900" b="0" i="0" kern="1200" dirty="0" smtClean="0">
                <a:solidFill>
                  <a:schemeClr val="tx1"/>
                </a:solidFill>
                <a:effectLst/>
                <a:latin typeface="+mn-lt"/>
                <a:ea typeface="+mn-ea"/>
                <a:cs typeface="+mn-cs"/>
              </a:rPr>
              <a:t> pour la Model S, qui améliorent la maniabilité et la performance du véhicule. La 85D dispose d'un moteur à haute efficacité, à l'avant et à l'arrière, offrant à la voiture une adhérence incomparable, dans toutes les conditions. La P85D combine un moteur avant à haute efficacité à un moteur arrière haute performance afin d'atteindre une accélération digne d'une </a:t>
            </a:r>
            <a:r>
              <a:rPr lang="fr-CA" sz="900" b="0" i="0" kern="1200" dirty="0" err="1" smtClean="0">
                <a:solidFill>
                  <a:schemeClr val="tx1"/>
                </a:solidFill>
                <a:effectLst/>
                <a:latin typeface="+mn-lt"/>
                <a:ea typeface="+mn-ea"/>
                <a:cs typeface="+mn-cs"/>
              </a:rPr>
              <a:t>supervoiture</a:t>
            </a:r>
            <a:r>
              <a:rPr lang="fr-CA" sz="900" b="0" i="0" kern="1200" dirty="0" smtClean="0">
                <a:solidFill>
                  <a:schemeClr val="tx1"/>
                </a:solidFill>
                <a:effectLst/>
                <a:latin typeface="+mn-lt"/>
                <a:ea typeface="+mn-ea"/>
                <a:cs typeface="+mn-cs"/>
              </a:rPr>
              <a:t> : de 0 à 100 km/h en 3,4 secondes. C'est la voiture quatre portes de série la plus rapide jamais construite.</a:t>
            </a:r>
          </a:p>
          <a:p>
            <a:pPr fontAlgn="base"/>
            <a:r>
              <a:rPr lang="fr-CA" sz="900" b="0" i="0" kern="1200" dirty="0" smtClean="0">
                <a:solidFill>
                  <a:schemeClr val="tx1"/>
                </a:solidFill>
                <a:effectLst/>
                <a:latin typeface="+mn-lt"/>
                <a:ea typeface="+mn-ea"/>
                <a:cs typeface="+mn-cs"/>
              </a:rPr>
              <a:t>Avec plus de 50 000 véhicules déjà sur la route dans le monde entier, Tesla se prépare maintenant à lancer le Model X, un véhicule </a:t>
            </a:r>
            <a:r>
              <a:rPr lang="fr-CA" sz="900" b="0" i="0" kern="1200" dirty="0" err="1" smtClean="0">
                <a:solidFill>
                  <a:schemeClr val="tx1"/>
                </a:solidFill>
                <a:effectLst/>
                <a:latin typeface="+mn-lt"/>
                <a:ea typeface="+mn-ea"/>
                <a:cs typeface="+mn-cs"/>
              </a:rPr>
              <a:t>multisegment</a:t>
            </a:r>
            <a:r>
              <a:rPr lang="fr-CA" sz="900" b="0" i="0" kern="1200" dirty="0" smtClean="0">
                <a:solidFill>
                  <a:schemeClr val="tx1"/>
                </a:solidFill>
                <a:effectLst/>
                <a:latin typeface="+mn-lt"/>
                <a:ea typeface="+mn-ea"/>
                <a:cs typeface="+mn-cs"/>
              </a:rPr>
              <a:t> qui entrera en production de masse en 2015. Doté d'une accélération exaltante, de portières faucon et d'espace pour trois rangées de sièges, le Model X défie toute catégorisation.</a:t>
            </a:r>
          </a:p>
          <a:p>
            <a:pPr fontAlgn="base"/>
            <a:r>
              <a:rPr lang="fr-CA" sz="900" b="0" i="0" kern="1200" dirty="0" smtClean="0">
                <a:solidFill>
                  <a:schemeClr val="tx1"/>
                </a:solidFill>
                <a:effectLst/>
                <a:latin typeface="+mn-lt"/>
                <a:ea typeface="+mn-ea"/>
                <a:cs typeface="+mn-cs"/>
              </a:rPr>
              <a:t>Les propriétaires Tesla profitent de l'avantage du chargement à la maison et n'ont donc jamais besoin d'arrêter à une station d'essence ou de dépenser un sou en carburant. Pour les longs trajets, le réseau de </a:t>
            </a:r>
            <a:r>
              <a:rPr lang="fr-CA" sz="900" b="0" i="0" kern="1200" dirty="0" err="1" smtClean="0">
                <a:solidFill>
                  <a:schemeClr val="tx1"/>
                </a:solidFill>
                <a:effectLst/>
                <a:latin typeface="+mn-lt"/>
                <a:ea typeface="+mn-ea"/>
                <a:cs typeface="+mn-cs"/>
              </a:rPr>
              <a:t>Superchargeurs</a:t>
            </a:r>
            <a:r>
              <a:rPr lang="fr-CA" sz="900" b="0" i="0" kern="1200" dirty="0" smtClean="0">
                <a:solidFill>
                  <a:schemeClr val="tx1"/>
                </a:solidFill>
                <a:effectLst/>
                <a:latin typeface="+mn-lt"/>
                <a:ea typeface="+mn-ea"/>
                <a:cs typeface="+mn-cs"/>
              </a:rPr>
              <a:t> de Tesla offre un accès pratique et gratuit à du chargement à haute vitesse, fournissant une demi-charge en aussi peu que 20 minutes. Les </a:t>
            </a:r>
            <a:r>
              <a:rPr lang="fr-CA" sz="900" b="0" i="0" kern="1200" dirty="0" err="1" smtClean="0">
                <a:solidFill>
                  <a:schemeClr val="tx1"/>
                </a:solidFill>
                <a:effectLst/>
                <a:latin typeface="+mn-lt"/>
                <a:ea typeface="+mn-ea"/>
                <a:cs typeface="+mn-cs"/>
              </a:rPr>
              <a:t>Superchargeurs</a:t>
            </a:r>
            <a:r>
              <a:rPr lang="fr-CA" sz="900" b="0" i="0" kern="1200" dirty="0" smtClean="0">
                <a:solidFill>
                  <a:schemeClr val="tx1"/>
                </a:solidFill>
                <a:effectLst/>
                <a:latin typeface="+mn-lt"/>
                <a:ea typeface="+mn-ea"/>
                <a:cs typeface="+mn-cs"/>
              </a:rPr>
              <a:t> relient maintenant les itinéraires les plus populaires en Amérique du Nord, en Europe et en Asie-Pacifique.</a:t>
            </a:r>
          </a:p>
          <a:p>
            <a:pPr fontAlgn="base"/>
            <a:r>
              <a:rPr lang="fr-CA" sz="900" b="0" i="0" kern="1200" dirty="0" smtClean="0">
                <a:solidFill>
                  <a:schemeClr val="tx1"/>
                </a:solidFill>
                <a:effectLst/>
                <a:latin typeface="+mn-lt"/>
                <a:ea typeface="+mn-ea"/>
                <a:cs typeface="+mn-cs"/>
              </a:rPr>
              <a:t>Les véhicules Tesla sont produits dans son usine de Fremont, en Californie, qui appartenait anciennement à New Unies </a:t>
            </a:r>
            <a:r>
              <a:rPr lang="fr-CA" sz="900" b="0" i="0" kern="1200" dirty="0" err="1" smtClean="0">
                <a:solidFill>
                  <a:schemeClr val="tx1"/>
                </a:solidFill>
                <a:effectLst/>
                <a:latin typeface="+mn-lt"/>
                <a:ea typeface="+mn-ea"/>
                <a:cs typeface="+mn-cs"/>
              </a:rPr>
              <a:t>Motor</a:t>
            </a:r>
            <a:r>
              <a:rPr lang="fr-CA" sz="900" b="0" i="0" kern="1200" dirty="0" smtClean="0">
                <a:solidFill>
                  <a:schemeClr val="tx1"/>
                </a:solidFill>
                <a:effectLst/>
                <a:latin typeface="+mn-lt"/>
                <a:ea typeface="+mn-ea"/>
                <a:cs typeface="+mn-cs"/>
              </a:rPr>
              <a:t> </a:t>
            </a:r>
            <a:r>
              <a:rPr lang="fr-CA" sz="900" b="0" i="0" kern="1200" dirty="0" err="1" smtClean="0">
                <a:solidFill>
                  <a:schemeClr val="tx1"/>
                </a:solidFill>
                <a:effectLst/>
                <a:latin typeface="+mn-lt"/>
                <a:ea typeface="+mn-ea"/>
                <a:cs typeface="+mn-cs"/>
              </a:rPr>
              <a:t>Manufacturing</a:t>
            </a:r>
            <a:r>
              <a:rPr lang="fr-CA" sz="900" b="0" i="0" kern="1200" dirty="0" smtClean="0">
                <a:solidFill>
                  <a:schemeClr val="tx1"/>
                </a:solidFill>
                <a:effectLst/>
                <a:latin typeface="+mn-lt"/>
                <a:ea typeface="+mn-ea"/>
                <a:cs typeface="+mn-cs"/>
              </a:rPr>
              <a:t> Inc., une coentreprise de Toyota et General Motors. L'usine Tesla a créé des milliers d'emplois dans la région et peut produire 1 000 voitures par semaine.</a:t>
            </a:r>
          </a:p>
          <a:p>
            <a:pPr fontAlgn="base"/>
            <a:r>
              <a:rPr lang="fr-CA" sz="900" b="0" i="0" kern="1200" dirty="0" smtClean="0">
                <a:solidFill>
                  <a:schemeClr val="tx1"/>
                </a:solidFill>
                <a:effectLst/>
                <a:latin typeface="+mn-lt"/>
                <a:ea typeface="+mn-ea"/>
                <a:cs typeface="+mn-cs"/>
              </a:rPr>
              <a:t>La société étend son espace de fabrication dans d'autres régions, y compris à Tilburg, aux Pays-Bas, où il dispose d'une chaîne de montage, et à </a:t>
            </a:r>
            <a:r>
              <a:rPr lang="fr-CA" sz="900" b="0" i="0" kern="1200" dirty="0" err="1" smtClean="0">
                <a:solidFill>
                  <a:schemeClr val="tx1"/>
                </a:solidFill>
                <a:effectLst/>
                <a:latin typeface="+mn-lt"/>
                <a:ea typeface="+mn-ea"/>
                <a:cs typeface="+mn-cs"/>
              </a:rPr>
              <a:t>Lathrop</a:t>
            </a:r>
            <a:r>
              <a:rPr lang="fr-CA" sz="900" b="0" i="0" kern="1200" dirty="0" smtClean="0">
                <a:solidFill>
                  <a:schemeClr val="tx1"/>
                </a:solidFill>
                <a:effectLst/>
                <a:latin typeface="+mn-lt"/>
                <a:ea typeface="+mn-ea"/>
                <a:cs typeface="+mn-cs"/>
              </a:rPr>
              <a:t>, en Californie, où il possède une usine de production spécialisée. Pour réduire les coûts des batteries lithium-ion, Tesla et d'importants partenaires stratégiques, comme Panasonic, ont commencé à construire une immense usine dans le Nevada qui facilitera la production de la Model 3, un véhicule abordable destiné au marché de masse. En 2020, la Giga-usine produira plus de cellules lithium-ion que l'ensemble de la production mondiale de 2013. La Giga-usine produira également des batteries destinées au stockage fixe, ce qui contribuera à améliorer la robustesse du réseau électrique, à réduire les coûts de l'énergie pour les entreprises et les résidences, et à fournir une alimentation d'énergie de secours.</a:t>
            </a:r>
          </a:p>
          <a:p>
            <a:pPr fontAlgn="base"/>
            <a:r>
              <a:rPr lang="fr-CA" sz="900" b="0" i="0" kern="1200" dirty="0" smtClean="0">
                <a:solidFill>
                  <a:schemeClr val="tx1"/>
                </a:solidFill>
                <a:effectLst/>
                <a:latin typeface="+mn-lt"/>
                <a:ea typeface="+mn-ea"/>
                <a:cs typeface="+mn-cs"/>
              </a:rPr>
              <a:t>Tesla n'est pas seulement un constructeur automobile. Elle est aussi une société de technologie et de design qui met l'accent sur l'innovation énergétique.</a:t>
            </a:r>
          </a:p>
          <a:p>
            <a:endParaRPr lang="fr-CA" sz="900" b="0" i="0" kern="1200" dirty="0" smtClean="0">
              <a:solidFill>
                <a:schemeClr val="tx1"/>
              </a:solidFill>
              <a:effectLst/>
              <a:latin typeface="+mn-lt"/>
              <a:ea typeface="+mn-ea"/>
              <a:cs typeface="+mn-cs"/>
            </a:endParaRPr>
          </a:p>
          <a:p>
            <a:r>
              <a:rPr lang="fr-CA" sz="900" b="0" i="0" kern="1200" dirty="0" smtClean="0">
                <a:solidFill>
                  <a:schemeClr val="tx1"/>
                </a:solidFill>
                <a:effectLst/>
                <a:latin typeface="+mn-lt"/>
                <a:ea typeface="+mn-ea"/>
                <a:cs typeface="+mn-cs"/>
              </a:rPr>
              <a:t>Source: Tesla</a:t>
            </a:r>
          </a:p>
          <a:p>
            <a:endParaRPr lang="fr-CA" sz="900" b="0" i="0" kern="1200" dirty="0" smtClean="0">
              <a:solidFill>
                <a:schemeClr val="tx1"/>
              </a:solidFill>
              <a:effectLst/>
              <a:latin typeface="+mn-lt"/>
              <a:ea typeface="+mn-ea"/>
              <a:cs typeface="+mn-cs"/>
            </a:endParaRPr>
          </a:p>
          <a:p>
            <a:r>
              <a:rPr lang="fr-CA" sz="900" b="0" i="0" kern="1200" dirty="0" smtClean="0">
                <a:solidFill>
                  <a:schemeClr val="tx1"/>
                </a:solidFill>
                <a:effectLst/>
                <a:latin typeface="+mn-lt"/>
                <a:ea typeface="+mn-ea"/>
                <a:cs typeface="+mn-cs"/>
              </a:rPr>
              <a:t>Au </a:t>
            </a:r>
            <a:r>
              <a:rPr lang="fr-CA" sz="900" b="0" i="0" u="none" strike="noStrike" kern="1200" dirty="0" smtClean="0">
                <a:solidFill>
                  <a:schemeClr val="tx1"/>
                </a:solidFill>
                <a:effectLst/>
                <a:latin typeface="+mn-lt"/>
                <a:ea typeface="+mn-ea"/>
                <a:cs typeface="+mn-cs"/>
                <a:hlinkClick r:id="rId3"/>
              </a:rPr>
              <a:t>cours</a:t>
            </a:r>
            <a:r>
              <a:rPr lang="fr-CA" sz="900" b="0" i="0" kern="1200" dirty="0" smtClean="0">
                <a:solidFill>
                  <a:schemeClr val="tx1"/>
                </a:solidFill>
                <a:effectLst/>
                <a:latin typeface="+mn-lt"/>
                <a:ea typeface="+mn-ea"/>
                <a:cs typeface="+mn-cs"/>
              </a:rPr>
              <a:t> de l’été de 1931, le Dr. Nikola Tesla </a:t>
            </a:r>
            <a:r>
              <a:rPr lang="fr-CA" sz="900" b="0" i="0" u="none" strike="noStrike" kern="1200" dirty="0" smtClean="0">
                <a:solidFill>
                  <a:schemeClr val="tx1"/>
                </a:solidFill>
                <a:effectLst/>
                <a:latin typeface="+mn-lt"/>
                <a:ea typeface="+mn-ea"/>
                <a:cs typeface="+mn-cs"/>
                <a:hlinkClick r:id="rId4"/>
              </a:rPr>
              <a:t>fit</a:t>
            </a:r>
            <a:r>
              <a:rPr lang="fr-CA" sz="900" b="0" i="0" kern="1200" dirty="0" smtClean="0">
                <a:solidFill>
                  <a:schemeClr val="tx1"/>
                </a:solidFill>
                <a:effectLst/>
                <a:latin typeface="+mn-lt"/>
                <a:ea typeface="+mn-ea"/>
                <a:cs typeface="+mn-cs"/>
              </a:rPr>
              <a:t> des essais sur route d’une berline Pierce Arrow haut de gamm</a:t>
            </a:r>
            <a:r>
              <a:rPr lang="fr-CA" sz="900" b="0" i="0" u="none" strike="noStrike" kern="1200" dirty="0" smtClean="0">
                <a:solidFill>
                  <a:schemeClr val="tx1"/>
                </a:solidFill>
                <a:effectLst/>
                <a:latin typeface="+mn-lt"/>
                <a:ea typeface="+mn-ea"/>
                <a:cs typeface="+mn-cs"/>
                <a:hlinkClick r:id="rId5"/>
              </a:rPr>
              <a:t>e</a:t>
            </a:r>
            <a:r>
              <a:rPr lang="fr-CA" sz="900" b="0" i="0" kern="1200" dirty="0" smtClean="0">
                <a:solidFill>
                  <a:schemeClr val="tx1"/>
                </a:solidFill>
                <a:effectLst/>
                <a:latin typeface="+mn-lt"/>
                <a:ea typeface="+mn-ea"/>
                <a:cs typeface="+mn-cs"/>
              </a:rPr>
              <a:t> propulsée par un </a:t>
            </a:r>
            <a:r>
              <a:rPr lang="fr-CA" sz="900" b="0" i="0" u="none" strike="noStrike" kern="1200" dirty="0" smtClean="0">
                <a:solidFill>
                  <a:schemeClr val="tx1"/>
                </a:solidFill>
                <a:effectLst/>
                <a:latin typeface="+mn-lt"/>
                <a:ea typeface="+mn-ea"/>
                <a:cs typeface="+mn-cs"/>
                <a:hlinkClick r:id="rId6"/>
              </a:rPr>
              <a:t>moteur</a:t>
            </a:r>
            <a:r>
              <a:rPr lang="fr-CA" sz="900" b="0" i="0" kern="1200" dirty="0" smtClean="0">
                <a:solidFill>
                  <a:schemeClr val="tx1"/>
                </a:solidFill>
                <a:effectLst/>
                <a:latin typeface="+mn-lt"/>
                <a:ea typeface="+mn-ea"/>
                <a:cs typeface="+mn-cs"/>
              </a:rPr>
              <a:t> électrique à courant alternatif, tournant à 1.800 t/m, alimenté par un récepteur de l’énergie puisée dans l’éther partout présent.</a:t>
            </a:r>
          </a:p>
          <a:p>
            <a:r>
              <a:rPr lang="fr-CA" sz="900" b="0" i="0" kern="1200" dirty="0" smtClean="0">
                <a:solidFill>
                  <a:schemeClr val="tx1"/>
                </a:solidFill>
                <a:effectLst/>
                <a:latin typeface="+mn-lt"/>
                <a:ea typeface="+mn-ea"/>
                <a:cs typeface="+mn-cs"/>
              </a:rPr>
              <a:t>Pendant une semaine de l’hiver 1931, la ville de Buffalo, au nord de l’état de New York, USA, fut témoin d’un événement extraordinaire. La récession économique, qui avait ralenti les affaires et l’industrie, n’avait cependant pas diminué l’activité grouillante de la ville.</a:t>
            </a:r>
          </a:p>
          <a:p>
            <a:r>
              <a:rPr lang="fr-CA" sz="900" b="0" i="0" kern="1200" dirty="0" smtClean="0">
                <a:solidFill>
                  <a:schemeClr val="tx1"/>
                </a:solidFill>
                <a:effectLst/>
                <a:latin typeface="+mn-lt"/>
                <a:ea typeface="+mn-ea"/>
                <a:cs typeface="+mn-cs"/>
              </a:rPr>
              <a:t>Un jour, parmi les milliers de véhicules qui sillonnaient les rues, une voiture de luxe s’arrêta le long du trottoir devant les feux à un carrefour. Un piéton observa cette toute nouvelle berline Pierce Arrow dont les coupelles de phares, d’un style typique de la marque, se fondaient joliment dans les garde-boue avant.</a:t>
            </a:r>
          </a:p>
          <a:p>
            <a:r>
              <a:rPr lang="fr-CA" sz="900" b="0" i="0" kern="1200" dirty="0" smtClean="0">
                <a:solidFill>
                  <a:schemeClr val="tx1"/>
                </a:solidFill>
                <a:effectLst/>
                <a:latin typeface="+mn-lt"/>
                <a:ea typeface="+mn-ea"/>
                <a:cs typeface="+mn-cs"/>
              </a:rPr>
              <a:t>L’observateur s’étonna de ce que, par cette fraîche matinée, aucune vapeur ne semblait jaillir du pot d’échappement ; il s’approcha du conducteur et, par la fenêtre ouverte, lui </a:t>
            </a:r>
            <a:r>
              <a:rPr lang="fr-CA" sz="900" b="0" i="0" kern="1200" dirty="0" err="1" smtClean="0">
                <a:solidFill>
                  <a:schemeClr val="tx1"/>
                </a:solidFill>
                <a:effectLst/>
                <a:latin typeface="+mn-lt"/>
                <a:ea typeface="+mn-ea"/>
                <a:cs typeface="+mn-cs"/>
              </a:rPr>
              <a:t>en</a:t>
            </a:r>
            <a:r>
              <a:rPr lang="fr-CA" sz="900" b="0" i="0" u="none" strike="noStrike" kern="1200" dirty="0" err="1" smtClean="0">
                <a:solidFill>
                  <a:schemeClr val="tx1"/>
                </a:solidFill>
                <a:effectLst/>
                <a:latin typeface="+mn-lt"/>
                <a:ea typeface="+mn-ea"/>
                <a:cs typeface="+mn-cs"/>
                <a:hlinkClick r:id="rId4"/>
              </a:rPr>
              <a:t>fit</a:t>
            </a:r>
            <a:r>
              <a:rPr lang="fr-CA" sz="900" b="0" i="0" kern="1200" dirty="0" smtClean="0">
                <a:solidFill>
                  <a:schemeClr val="tx1"/>
                </a:solidFill>
                <a:effectLst/>
                <a:latin typeface="+mn-lt"/>
                <a:ea typeface="+mn-ea"/>
                <a:cs typeface="+mn-cs"/>
              </a:rPr>
              <a:t> la remarque. Ce dernier salua le compliment et donna comme explication que la voiture ne « possédait pas de moteur ».</a:t>
            </a:r>
          </a:p>
          <a:p>
            <a:r>
              <a:rPr lang="fr-CA" sz="900" b="0" i="0" kern="1200" dirty="0" smtClean="0">
                <a:solidFill>
                  <a:schemeClr val="tx1"/>
                </a:solidFill>
                <a:effectLst/>
                <a:latin typeface="+mn-lt"/>
                <a:ea typeface="+mn-ea"/>
                <a:cs typeface="+mn-cs"/>
              </a:rPr>
              <a:t>NEXUS N°37 mars-avril 2005 – Par Igor </a:t>
            </a:r>
            <a:r>
              <a:rPr lang="fr-CA" sz="900" b="0" i="0" kern="1200" dirty="0" err="1" smtClean="0">
                <a:solidFill>
                  <a:schemeClr val="tx1"/>
                </a:solidFill>
                <a:effectLst/>
                <a:latin typeface="+mn-lt"/>
                <a:ea typeface="+mn-ea"/>
                <a:cs typeface="+mn-cs"/>
              </a:rPr>
              <a:t>Spajic</a:t>
            </a:r>
            <a:r>
              <a:rPr lang="fr-CA" sz="900" b="0" i="0" kern="1200" dirty="0" smtClean="0">
                <a:solidFill>
                  <a:schemeClr val="tx1"/>
                </a:solidFill>
                <a:effectLst/>
                <a:latin typeface="+mn-lt"/>
                <a:ea typeface="+mn-ea"/>
                <a:cs typeface="+mn-cs"/>
              </a:rPr>
              <a:t> 2004.</a:t>
            </a:r>
          </a:p>
          <a:p>
            <a:r>
              <a:rPr lang="fr-CA" sz="900" b="0" i="0" kern="1200" dirty="0" smtClean="0">
                <a:solidFill>
                  <a:schemeClr val="tx1"/>
                </a:solidFill>
                <a:effectLst/>
                <a:latin typeface="+mn-lt"/>
                <a:ea typeface="+mn-ea"/>
                <a:cs typeface="+mn-cs"/>
              </a:rPr>
              <a:t>Cette réponse n’était pas aussi saugrenue ni malicieuse qu’il n’y paraissait, elle comportait un fond de vérité. La Pierce Arrow n’avait, en effet, pas de </a:t>
            </a:r>
            <a:r>
              <a:rPr lang="fr-CA" sz="900" b="0" i="0" u="none" strike="noStrike" kern="1200" dirty="0" smtClean="0">
                <a:solidFill>
                  <a:schemeClr val="tx1"/>
                </a:solidFill>
                <a:effectLst/>
                <a:latin typeface="+mn-lt"/>
                <a:ea typeface="+mn-ea"/>
                <a:cs typeface="+mn-cs"/>
                <a:hlinkClick r:id="rId6"/>
              </a:rPr>
              <a:t>moteur</a:t>
            </a:r>
            <a:r>
              <a:rPr lang="fr-CA" sz="900" b="0" i="0" kern="1200" dirty="0" smtClean="0">
                <a:solidFill>
                  <a:schemeClr val="tx1"/>
                </a:solidFill>
                <a:effectLst/>
                <a:latin typeface="+mn-lt"/>
                <a:ea typeface="+mn-ea"/>
                <a:cs typeface="+mn-cs"/>
              </a:rPr>
              <a:t> à explosion, mais un moteur électrique. Si le conducteur avait été plus disert, il aurait ajouté que ce moteur fonctionnait sans batteries, sans « combustible » d’aucune sorte. Le conducteur s’appelait Petar </a:t>
            </a:r>
            <a:r>
              <a:rPr lang="fr-CA" sz="900" b="0" i="0" kern="1200" dirty="0" err="1" smtClean="0">
                <a:solidFill>
                  <a:schemeClr val="tx1"/>
                </a:solidFill>
                <a:effectLst/>
                <a:latin typeface="+mn-lt"/>
                <a:ea typeface="+mn-ea"/>
                <a:cs typeface="+mn-cs"/>
              </a:rPr>
              <a:t>Savo</a:t>
            </a:r>
            <a:r>
              <a:rPr lang="fr-CA" sz="900" b="0" i="0" kern="1200" dirty="0" smtClean="0">
                <a:solidFill>
                  <a:schemeClr val="tx1"/>
                </a:solidFill>
                <a:effectLst/>
                <a:latin typeface="+mn-lt"/>
                <a:ea typeface="+mn-ea"/>
                <a:cs typeface="+mn-cs"/>
              </a:rPr>
              <a:t>, et bien qu’il fut au volant de la voiture, il n’était pas l’inventeur de ses caractéristiques étonnantes.</a:t>
            </a:r>
          </a:p>
          <a:p>
            <a:r>
              <a:rPr lang="fr-CA" sz="900" b="0" i="0" kern="1200" dirty="0" smtClean="0">
                <a:solidFill>
                  <a:schemeClr val="tx1"/>
                </a:solidFill>
                <a:effectLst/>
                <a:latin typeface="+mn-lt"/>
                <a:ea typeface="+mn-ea"/>
                <a:cs typeface="+mn-cs"/>
              </a:rPr>
              <a:t>Celles-ci étaient dues à l’unique passager, que Petar </a:t>
            </a:r>
            <a:r>
              <a:rPr lang="fr-CA" sz="900" b="0" i="0" kern="1200" dirty="0" err="1" smtClean="0">
                <a:solidFill>
                  <a:schemeClr val="tx1"/>
                </a:solidFill>
                <a:effectLst/>
                <a:latin typeface="+mn-lt"/>
                <a:ea typeface="+mn-ea"/>
                <a:cs typeface="+mn-cs"/>
              </a:rPr>
              <a:t>Savo</a:t>
            </a:r>
            <a:r>
              <a:rPr lang="fr-CA" sz="900" b="0" i="0" kern="1200" dirty="0" smtClean="0">
                <a:solidFill>
                  <a:schemeClr val="tx1"/>
                </a:solidFill>
                <a:effectLst/>
                <a:latin typeface="+mn-lt"/>
                <a:ea typeface="+mn-ea"/>
                <a:cs typeface="+mn-cs"/>
              </a:rPr>
              <a:t> désignait comme son « oncle », et qui n’était autre que ce génie de l’électricité : le Dr. Nikola Tesla (1856-1943). Vers 1890, Nikola Tesla révolutionna le monde par ses inventions en électricité appliquée, nous donnant le moteur électrique à induction, le courant alternatif (AC), la radiotélégraphie, la télécommande par radio, les lampes à fluorescence et d’autres merveilles scientifiques. Ce fut le courant polyphasé (AC) de Tesla, et non le courant continu (DC) de Thomas Edison, qui initia l’ère de la technologie moderne.</a:t>
            </a:r>
          </a:p>
          <a:p>
            <a:endParaRPr lang="fr-CA" sz="900" dirty="0"/>
          </a:p>
        </p:txBody>
      </p:sp>
      <p:sp>
        <p:nvSpPr>
          <p:cNvPr id="4" name="Espace réservé du numéro de diapositive 3"/>
          <p:cNvSpPr>
            <a:spLocks noGrp="1"/>
          </p:cNvSpPr>
          <p:nvPr>
            <p:ph type="sldNum" sz="quarter" idx="10"/>
          </p:nvPr>
        </p:nvSpPr>
        <p:spPr/>
        <p:txBody>
          <a:bodyPr/>
          <a:lstStyle/>
          <a:p>
            <a:fld id="{E2B8B084-AD76-48CF-BC12-44EABDF031E8}" type="slidenum">
              <a:rPr lang="fr-CA" smtClean="0"/>
              <a:t>11</a:t>
            </a:fld>
            <a:endParaRPr lang="fr-CA"/>
          </a:p>
        </p:txBody>
      </p:sp>
    </p:spTree>
    <p:extLst>
      <p:ext uri="{BB962C8B-B14F-4D97-AF65-F5344CB8AC3E}">
        <p14:creationId xmlns:p14="http://schemas.microsoft.com/office/powerpoint/2010/main" val="270373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1B559E9E-6E1D-43D2-B22A-DA132769090D}" type="datetime1">
              <a:rPr lang="fr-CA" smtClean="0"/>
              <a:t>2015-10-16</a:t>
            </a:fld>
            <a:endParaRPr lang="fr-CA"/>
          </a:p>
        </p:txBody>
      </p:sp>
      <p:sp>
        <p:nvSpPr>
          <p:cNvPr id="5" name="Espace réservé du pied de page 4"/>
          <p:cNvSpPr>
            <a:spLocks noGrp="1"/>
          </p:cNvSpPr>
          <p:nvPr>
            <p:ph type="ftr" sz="quarter" idx="11"/>
          </p:nvPr>
        </p:nvSpPr>
        <p:spPr/>
        <p:txBody>
          <a:bodyPr/>
          <a:lstStyle/>
          <a:p>
            <a:r>
              <a:rPr lang="it-IT" smtClean="0"/>
              <a:t>Martin Lacasse, CSDA/Daniel Lalande, CSSMI, AESTQ 2015</a:t>
            </a:r>
            <a:endParaRPr lang="fr-CA"/>
          </a:p>
        </p:txBody>
      </p:sp>
      <p:sp>
        <p:nvSpPr>
          <p:cNvPr id="6" name="Espace réservé du numéro de diapositive 5"/>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422359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6D7EC814-105B-4B79-8165-217043CBB108}" type="datetime1">
              <a:rPr lang="fr-CA" smtClean="0"/>
              <a:t>2015-10-16</a:t>
            </a:fld>
            <a:endParaRPr lang="fr-CA"/>
          </a:p>
        </p:txBody>
      </p:sp>
      <p:sp>
        <p:nvSpPr>
          <p:cNvPr id="5" name="Espace réservé du pied de page 4"/>
          <p:cNvSpPr>
            <a:spLocks noGrp="1"/>
          </p:cNvSpPr>
          <p:nvPr>
            <p:ph type="ftr" sz="quarter" idx="11"/>
          </p:nvPr>
        </p:nvSpPr>
        <p:spPr/>
        <p:txBody>
          <a:bodyPr/>
          <a:lstStyle/>
          <a:p>
            <a:r>
              <a:rPr lang="it-IT" smtClean="0"/>
              <a:t>Martin Lacasse, CSDA/Daniel Lalande, CSSMI, AESTQ 2015</a:t>
            </a:r>
            <a:endParaRPr lang="fr-CA"/>
          </a:p>
        </p:txBody>
      </p:sp>
      <p:sp>
        <p:nvSpPr>
          <p:cNvPr id="6" name="Espace réservé du numéro de diapositive 5"/>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36976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D310659E-541B-4806-B720-9564A1B331E0}" type="datetime1">
              <a:rPr lang="fr-CA" smtClean="0"/>
              <a:t>2015-10-16</a:t>
            </a:fld>
            <a:endParaRPr lang="fr-CA"/>
          </a:p>
        </p:txBody>
      </p:sp>
      <p:sp>
        <p:nvSpPr>
          <p:cNvPr id="5" name="Espace réservé du pied de page 4"/>
          <p:cNvSpPr>
            <a:spLocks noGrp="1"/>
          </p:cNvSpPr>
          <p:nvPr>
            <p:ph type="ftr" sz="quarter" idx="11"/>
          </p:nvPr>
        </p:nvSpPr>
        <p:spPr/>
        <p:txBody>
          <a:bodyPr/>
          <a:lstStyle/>
          <a:p>
            <a:r>
              <a:rPr lang="it-IT" smtClean="0"/>
              <a:t>Martin Lacasse, CSDA/Daniel Lalande, CSSMI, AESTQ 2015</a:t>
            </a:r>
            <a:endParaRPr lang="fr-CA"/>
          </a:p>
        </p:txBody>
      </p:sp>
      <p:sp>
        <p:nvSpPr>
          <p:cNvPr id="6" name="Espace réservé du numéro de diapositive 5"/>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354141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C7902C9E-C34A-418A-BBB4-2BBE11611AF6}" type="datetime1">
              <a:rPr lang="fr-CA" smtClean="0"/>
              <a:t>2015-10-16</a:t>
            </a:fld>
            <a:endParaRPr lang="fr-CA"/>
          </a:p>
        </p:txBody>
      </p:sp>
      <p:sp>
        <p:nvSpPr>
          <p:cNvPr id="5" name="Espace réservé du pied de page 4"/>
          <p:cNvSpPr>
            <a:spLocks noGrp="1"/>
          </p:cNvSpPr>
          <p:nvPr>
            <p:ph type="ftr" sz="quarter" idx="11"/>
          </p:nvPr>
        </p:nvSpPr>
        <p:spPr/>
        <p:txBody>
          <a:bodyPr/>
          <a:lstStyle/>
          <a:p>
            <a:r>
              <a:rPr lang="it-IT" smtClean="0"/>
              <a:t>Martin Lacasse, CSDA/Daniel Lalande, CSSMI, AESTQ 2015</a:t>
            </a:r>
            <a:endParaRPr lang="fr-CA"/>
          </a:p>
        </p:txBody>
      </p:sp>
      <p:sp>
        <p:nvSpPr>
          <p:cNvPr id="6" name="Espace réservé du numéro de diapositive 5"/>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215960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D0096E-5B38-476F-B161-C920B12DAF99}" type="datetime1">
              <a:rPr lang="fr-CA" smtClean="0"/>
              <a:t>2015-10-16</a:t>
            </a:fld>
            <a:endParaRPr lang="fr-CA"/>
          </a:p>
        </p:txBody>
      </p:sp>
      <p:sp>
        <p:nvSpPr>
          <p:cNvPr id="5" name="Espace réservé du pied de page 4"/>
          <p:cNvSpPr>
            <a:spLocks noGrp="1"/>
          </p:cNvSpPr>
          <p:nvPr>
            <p:ph type="ftr" sz="quarter" idx="11"/>
          </p:nvPr>
        </p:nvSpPr>
        <p:spPr/>
        <p:txBody>
          <a:bodyPr/>
          <a:lstStyle/>
          <a:p>
            <a:r>
              <a:rPr lang="it-IT" smtClean="0"/>
              <a:t>Martin Lacasse, CSDA/Daniel Lalande, CSSMI, AESTQ 2015</a:t>
            </a:r>
            <a:endParaRPr lang="fr-CA"/>
          </a:p>
        </p:txBody>
      </p:sp>
      <p:sp>
        <p:nvSpPr>
          <p:cNvPr id="6" name="Espace réservé du numéro de diapositive 5"/>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123197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E5B91BB2-0E78-4BA6-BB13-E3CFBED9215F}" type="datetime1">
              <a:rPr lang="fr-CA" smtClean="0"/>
              <a:t>2015-10-16</a:t>
            </a:fld>
            <a:endParaRPr lang="fr-CA"/>
          </a:p>
        </p:txBody>
      </p:sp>
      <p:sp>
        <p:nvSpPr>
          <p:cNvPr id="6" name="Espace réservé du pied de page 5"/>
          <p:cNvSpPr>
            <a:spLocks noGrp="1"/>
          </p:cNvSpPr>
          <p:nvPr>
            <p:ph type="ftr" sz="quarter" idx="11"/>
          </p:nvPr>
        </p:nvSpPr>
        <p:spPr/>
        <p:txBody>
          <a:bodyPr/>
          <a:lstStyle/>
          <a:p>
            <a:r>
              <a:rPr lang="it-IT" smtClean="0"/>
              <a:t>Martin Lacasse, CSDA/Daniel Lalande, CSSMI, AESTQ 2015</a:t>
            </a:r>
            <a:endParaRPr lang="fr-CA"/>
          </a:p>
        </p:txBody>
      </p:sp>
      <p:sp>
        <p:nvSpPr>
          <p:cNvPr id="7" name="Espace réservé du numéro de diapositive 6"/>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103998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BD786054-9242-4504-B8F9-7ADBD91142E9}" type="datetime1">
              <a:rPr lang="fr-CA" smtClean="0"/>
              <a:t>2015-10-16</a:t>
            </a:fld>
            <a:endParaRPr lang="fr-CA"/>
          </a:p>
        </p:txBody>
      </p:sp>
      <p:sp>
        <p:nvSpPr>
          <p:cNvPr id="8" name="Espace réservé du pied de page 7"/>
          <p:cNvSpPr>
            <a:spLocks noGrp="1"/>
          </p:cNvSpPr>
          <p:nvPr>
            <p:ph type="ftr" sz="quarter" idx="11"/>
          </p:nvPr>
        </p:nvSpPr>
        <p:spPr/>
        <p:txBody>
          <a:bodyPr/>
          <a:lstStyle/>
          <a:p>
            <a:r>
              <a:rPr lang="it-IT" smtClean="0"/>
              <a:t>Martin Lacasse, CSDA/Daniel Lalande, CSSMI, AESTQ 2015</a:t>
            </a:r>
            <a:endParaRPr lang="fr-CA"/>
          </a:p>
        </p:txBody>
      </p:sp>
      <p:sp>
        <p:nvSpPr>
          <p:cNvPr id="9" name="Espace réservé du numéro de diapositive 8"/>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328472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33FF62F9-98FB-4585-A81C-5FF6C97C1F90}" type="datetime1">
              <a:rPr lang="fr-CA" smtClean="0"/>
              <a:t>2015-10-16</a:t>
            </a:fld>
            <a:endParaRPr lang="fr-CA"/>
          </a:p>
        </p:txBody>
      </p:sp>
      <p:sp>
        <p:nvSpPr>
          <p:cNvPr id="4" name="Espace réservé du pied de page 3"/>
          <p:cNvSpPr>
            <a:spLocks noGrp="1"/>
          </p:cNvSpPr>
          <p:nvPr>
            <p:ph type="ftr" sz="quarter" idx="11"/>
          </p:nvPr>
        </p:nvSpPr>
        <p:spPr/>
        <p:txBody>
          <a:bodyPr/>
          <a:lstStyle/>
          <a:p>
            <a:r>
              <a:rPr lang="it-IT" smtClean="0"/>
              <a:t>Martin Lacasse, CSDA/Daniel Lalande, CSSMI, AESTQ 2015</a:t>
            </a:r>
            <a:endParaRPr lang="fr-CA"/>
          </a:p>
        </p:txBody>
      </p:sp>
      <p:sp>
        <p:nvSpPr>
          <p:cNvPr id="5" name="Espace réservé du numéro de diapositive 4"/>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2130121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787476-FFF1-45BE-AA8E-5AAA8C81D267}" type="datetime1">
              <a:rPr lang="fr-CA" smtClean="0"/>
              <a:t>2015-10-16</a:t>
            </a:fld>
            <a:endParaRPr lang="fr-CA"/>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
        <p:nvSpPr>
          <p:cNvPr id="4" name="Espace réservé du numéro de diapositive 3"/>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424247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BB24760-EAE4-4383-BDE1-276BF99CA620}" type="datetime1">
              <a:rPr lang="fr-CA" smtClean="0"/>
              <a:t>2015-10-16</a:t>
            </a:fld>
            <a:endParaRPr lang="fr-CA"/>
          </a:p>
        </p:txBody>
      </p:sp>
      <p:sp>
        <p:nvSpPr>
          <p:cNvPr id="6" name="Espace réservé du pied de page 5"/>
          <p:cNvSpPr>
            <a:spLocks noGrp="1"/>
          </p:cNvSpPr>
          <p:nvPr>
            <p:ph type="ftr" sz="quarter" idx="11"/>
          </p:nvPr>
        </p:nvSpPr>
        <p:spPr/>
        <p:txBody>
          <a:bodyPr/>
          <a:lstStyle/>
          <a:p>
            <a:r>
              <a:rPr lang="it-IT" smtClean="0"/>
              <a:t>Martin Lacasse, CSDA/Daniel Lalande, CSSMI, AESTQ 2015</a:t>
            </a:r>
            <a:endParaRPr lang="fr-CA"/>
          </a:p>
        </p:txBody>
      </p:sp>
      <p:sp>
        <p:nvSpPr>
          <p:cNvPr id="7" name="Espace réservé du numéro de diapositive 6"/>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220509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23F8F11-5832-4B63-87BE-635D0605ADFF}" type="datetime1">
              <a:rPr lang="fr-CA" smtClean="0"/>
              <a:t>2015-10-16</a:t>
            </a:fld>
            <a:endParaRPr lang="fr-CA"/>
          </a:p>
        </p:txBody>
      </p:sp>
      <p:sp>
        <p:nvSpPr>
          <p:cNvPr id="6" name="Espace réservé du pied de page 5"/>
          <p:cNvSpPr>
            <a:spLocks noGrp="1"/>
          </p:cNvSpPr>
          <p:nvPr>
            <p:ph type="ftr" sz="quarter" idx="11"/>
          </p:nvPr>
        </p:nvSpPr>
        <p:spPr/>
        <p:txBody>
          <a:bodyPr/>
          <a:lstStyle/>
          <a:p>
            <a:r>
              <a:rPr lang="it-IT" smtClean="0"/>
              <a:t>Martin Lacasse, CSDA/Daniel Lalande, CSSMI, AESTQ 2015</a:t>
            </a:r>
            <a:endParaRPr lang="fr-CA"/>
          </a:p>
        </p:txBody>
      </p:sp>
      <p:sp>
        <p:nvSpPr>
          <p:cNvPr id="7" name="Espace réservé du numéro de diapositive 6"/>
          <p:cNvSpPr>
            <a:spLocks noGrp="1"/>
          </p:cNvSpPr>
          <p:nvPr>
            <p:ph type="sldNum" sz="quarter" idx="12"/>
          </p:nvPr>
        </p:nvSpPr>
        <p:spPr/>
        <p:txBody>
          <a:bodyPr/>
          <a:lstStyle/>
          <a:p>
            <a:fld id="{9C45DC7A-20E4-4268-B4BB-6CD869E9586D}" type="slidenum">
              <a:rPr lang="fr-CA" smtClean="0"/>
              <a:t>‹N°›</a:t>
            </a:fld>
            <a:endParaRPr lang="fr-CA"/>
          </a:p>
        </p:txBody>
      </p:sp>
    </p:spTree>
    <p:extLst>
      <p:ext uri="{BB962C8B-B14F-4D97-AF65-F5344CB8AC3E}">
        <p14:creationId xmlns:p14="http://schemas.microsoft.com/office/powerpoint/2010/main" val="173133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0DB7A-6C12-4FC7-8984-AF9EA96C4446}" type="datetime1">
              <a:rPr lang="fr-CA" smtClean="0"/>
              <a:t>2015-10-16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Martin Lacasse, CSDA/Daniel Lalande, CSSMI, AESTQ 2015</a:t>
            </a: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5DC7A-20E4-4268-B4BB-6CD869E9586D}" type="slidenum">
              <a:rPr lang="fr-CA" smtClean="0"/>
              <a:t>‹N°›</a:t>
            </a:fld>
            <a:endParaRPr lang="fr-CA"/>
          </a:p>
        </p:txBody>
      </p:sp>
    </p:spTree>
    <p:extLst>
      <p:ext uri="{BB962C8B-B14F-4D97-AF65-F5344CB8AC3E}">
        <p14:creationId xmlns:p14="http://schemas.microsoft.com/office/powerpoint/2010/main" val="2753349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ted.com/talks/eric_giler_demos_wireless_electrici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hyperlink" Target="http://www.automobile-propre.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eslauniverse.com/nikola-tesla/articles/teslas-wireless-light" TargetMode="External"/><Relationship Id="rId2" Type="http://schemas.openxmlformats.org/officeDocument/2006/relationships/hyperlink" Target="http://www.dailymotion.com/video/x373h4p_bulle-les-prodiges-de-tesla-le-genie-de-la-foudre_schoo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http://www.mhs.ox.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hyperlink" Target="https://www.google.ca/url?sa=i&amp;rct=j&amp;q=&amp;esrc=s&amp;source=images&amp;cd=&amp;cad=rja&amp;uact=8&amp;ved=0CAYQjB1qFQoTCPjRsbXfncgCFUxxPgodQ4YLPw&amp;url=http://fr.dreamstime.com/stock-footage/radar.html&amp;psig=AFQjCNHi54nQprGTWemjGWPxsf6LJoDyOg&amp;ust=144366762941966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hydroquebec.com/"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hyperlink" Target="http://www.historicplaces.c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www.incandescentsculpture.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a/url?sa=i&amp;rct=j&amp;q=&amp;esrc=s&amp;source=images&amp;cd=&amp;cad=rja&amp;uact=8&amp;ved=0CAQQjB1qFQoTCM_lrL3cncgCFQIMPgodrnwPXw&amp;url=http://www.123physique.com/uploads/2/9/1/2/29127875/moteur_lectrique_-_123physique.pdf&amp;psig=AFQjCNGA-a0GaLR1r0uJyyz8_MIzdc4G2Q&amp;ust=1443666802648245" TargetMode="External"/><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et-magie.com/" TargetMode="External"/><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hyperlink" Target="http://www.science-et-magi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CA" b="1" dirty="0" smtClean="0"/>
              <a:t>DES INVENTIONS ET DES HOMMES</a:t>
            </a:r>
            <a:endParaRPr lang="fr-CA" b="1" dirty="0"/>
          </a:p>
        </p:txBody>
      </p:sp>
      <p:sp>
        <p:nvSpPr>
          <p:cNvPr id="6" name="Espace réservé du contenu 5"/>
          <p:cNvSpPr>
            <a:spLocks noGrp="1"/>
          </p:cNvSpPr>
          <p:nvPr>
            <p:ph idx="1"/>
          </p:nvPr>
        </p:nvSpPr>
        <p:spPr>
          <a:xfrm>
            <a:off x="467544" y="1628800"/>
            <a:ext cx="8229600" cy="452596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fr-CA" sz="6000" dirty="0" smtClean="0">
                <a:solidFill>
                  <a:srgbClr val="FF0000"/>
                </a:solidFill>
                <a:latin typeface="Freestyle Script" panose="030804020302050B0404" pitchFamily="66" charset="0"/>
              </a:rPr>
              <a:t>VOUS CONNAISSEZ L’ÉLECTRICITÉ ET SES APPLICATIONS…</a:t>
            </a:r>
          </a:p>
          <a:p>
            <a:pPr marL="0" indent="0">
              <a:buNone/>
            </a:pPr>
            <a:r>
              <a:rPr lang="fr-CA" sz="6000" dirty="0" smtClean="0">
                <a:solidFill>
                  <a:srgbClr val="FF0000"/>
                </a:solidFill>
                <a:latin typeface="Freestyle Script" panose="030804020302050B0404" pitchFamily="66" charset="0"/>
              </a:rPr>
              <a:t>CONNAISSEZ-VOUS QUI A INVENTÉ…</a:t>
            </a:r>
            <a:endParaRPr lang="fr-CA" sz="6000" dirty="0">
              <a:solidFill>
                <a:srgbClr val="FF0000"/>
              </a:solidFill>
              <a:latin typeface="Freestyle Script" panose="030804020302050B0404" pitchFamily="66" charset="0"/>
            </a:endParaRPr>
          </a:p>
        </p:txBody>
      </p:sp>
      <p:sp>
        <p:nvSpPr>
          <p:cNvPr id="2" name="Espace réservé du pied de page 1"/>
          <p:cNvSpPr>
            <a:spLocks noGrp="1"/>
          </p:cNvSpPr>
          <p:nvPr>
            <p:ph type="ftr" sz="quarter" idx="11"/>
          </p:nvPr>
        </p:nvSpPr>
        <p:spPr>
          <a:xfrm>
            <a:off x="467544" y="6356350"/>
            <a:ext cx="8208912" cy="365125"/>
          </a:xfrm>
        </p:spPr>
        <p:txBody>
          <a:bodyPr/>
          <a:lstStyle/>
          <a:p>
            <a:r>
              <a:rPr lang="it-IT" dirty="0" smtClean="0"/>
              <a:t>Martin Lacasse,  cp, </a:t>
            </a:r>
            <a:r>
              <a:rPr lang="it-IT" smtClean="0"/>
              <a:t>CSDA/ Daniel </a:t>
            </a:r>
            <a:r>
              <a:rPr lang="it-IT" dirty="0" smtClean="0"/>
              <a:t>Lalande, cp,  CSSMI, AESTQ , octobre 2015</a:t>
            </a:r>
            <a:endParaRPr lang="fr-CA" dirty="0"/>
          </a:p>
        </p:txBody>
      </p:sp>
    </p:spTree>
    <p:extLst>
      <p:ext uri="{BB962C8B-B14F-4D97-AF65-F5344CB8AC3E}">
        <p14:creationId xmlns:p14="http://schemas.microsoft.com/office/powerpoint/2010/main" val="4112172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L’électricité sans fil?</a:t>
            </a:r>
            <a:endParaRPr lang="fr-CA" dirty="0"/>
          </a:p>
        </p:txBody>
      </p:sp>
      <p:sp>
        <p:nvSpPr>
          <p:cNvPr id="3" name="Espace réservé du contenu 2"/>
          <p:cNvSpPr>
            <a:spLocks noGrp="1"/>
          </p:cNvSpPr>
          <p:nvPr>
            <p:ph idx="1"/>
          </p:nvPr>
        </p:nvSpPr>
        <p:spPr/>
        <p:txBody>
          <a:bodyPr/>
          <a:lstStyle/>
          <a:p>
            <a:r>
              <a:rPr lang="fr-CA" dirty="0" smtClean="0">
                <a:hlinkClick r:id="rId3"/>
              </a:rPr>
              <a:t>http://www.ted.com/talks/eric_giler_demos_wireless_electricity</a:t>
            </a:r>
            <a:endParaRPr lang="fr-CA" dirty="0" smtClean="0"/>
          </a:p>
          <a:p>
            <a:endParaRPr lang="fr-CA" dirty="0"/>
          </a:p>
        </p:txBody>
      </p:sp>
      <p:sp>
        <p:nvSpPr>
          <p:cNvPr id="4" name="Espace réservé du pied de page 3"/>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2879037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CA" dirty="0" err="1" smtClean="0"/>
              <a:t>Elon</a:t>
            </a:r>
            <a:r>
              <a:rPr lang="fr-CA" dirty="0" smtClean="0"/>
              <a:t> </a:t>
            </a:r>
            <a:r>
              <a:rPr lang="fr-CA" dirty="0" err="1" smtClean="0"/>
              <a:t>Musk</a:t>
            </a:r>
            <a:r>
              <a:rPr lang="fr-CA" dirty="0" smtClean="0"/>
              <a:t>, a voulu rendre hommage à Tesla en créant la célèbre compagnie d’auto électrique.</a:t>
            </a:r>
            <a:endParaRPr lang="fr-CA" dirty="0"/>
          </a:p>
        </p:txBody>
      </p:sp>
      <p:pic>
        <p:nvPicPr>
          <p:cNvPr id="7" name="Espace réservé pour une image  6"/>
          <p:cNvPicPr>
            <a:picLocks noGrp="1" noChangeAspect="1"/>
          </p:cNvPicPr>
          <p:nvPr>
            <p:ph type="pic" idx="1"/>
          </p:nvPr>
        </p:nvPicPr>
        <p:blipFill>
          <a:blip r:embed="rId3">
            <a:extLst>
              <a:ext uri="{28A0092B-C50C-407E-A947-70E740481C1C}">
                <a14:useLocalDpi xmlns:a14="http://schemas.microsoft.com/office/drawing/2010/main" val="0"/>
              </a:ext>
            </a:extLst>
          </a:blip>
          <a:srcRect l="8333" r="8333"/>
          <a:stretch>
            <a:fillRect/>
          </a:stretch>
        </p:blipFill>
        <p:spPr/>
      </p:pic>
      <p:sp>
        <p:nvSpPr>
          <p:cNvPr id="6" name="Espace réservé du texte 5"/>
          <p:cNvSpPr>
            <a:spLocks noGrp="1"/>
          </p:cNvSpPr>
          <p:nvPr>
            <p:ph type="body" sz="half" idx="2"/>
          </p:nvPr>
        </p:nvSpPr>
        <p:spPr>
          <a:xfrm>
            <a:off x="1792288" y="5517232"/>
            <a:ext cx="5486400" cy="654968"/>
          </a:xfrm>
        </p:spPr>
        <p:txBody>
          <a:bodyPr>
            <a:normAutofit fontScale="85000" lnSpcReduction="20000"/>
          </a:bodyPr>
          <a:lstStyle/>
          <a:p>
            <a:endParaRPr lang="fr-CA" dirty="0" smtClean="0"/>
          </a:p>
          <a:p>
            <a:endParaRPr lang="fr-CA" dirty="0"/>
          </a:p>
          <a:p>
            <a:r>
              <a:rPr lang="fr-CA" dirty="0" smtClean="0"/>
              <a:t>Source: </a:t>
            </a:r>
            <a:r>
              <a:rPr lang="fr-CA" dirty="0" smtClean="0">
                <a:hlinkClick r:id="rId4"/>
              </a:rPr>
              <a:t>http://www.automobile-propre.com/</a:t>
            </a:r>
            <a:endParaRPr lang="fr-CA" dirty="0" smtClean="0"/>
          </a:p>
          <a:p>
            <a:endParaRPr lang="fr-CA" dirty="0"/>
          </a:p>
        </p:txBody>
      </p:sp>
      <p:sp>
        <p:nvSpPr>
          <p:cNvPr id="2" name="ZoneTexte 1"/>
          <p:cNvSpPr txBox="1"/>
          <p:nvPr/>
        </p:nvSpPr>
        <p:spPr>
          <a:xfrm>
            <a:off x="3563888" y="4077072"/>
            <a:ext cx="374441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CA" i="1" dirty="0" smtClean="0">
                <a:solidFill>
                  <a:srgbClr val="00B050"/>
                </a:solidFill>
              </a:rPr>
              <a:t>« Le présent est à eux, mais le futur</a:t>
            </a:r>
          </a:p>
          <a:p>
            <a:r>
              <a:rPr lang="fr-CA" i="1" dirty="0">
                <a:solidFill>
                  <a:srgbClr val="00B050"/>
                </a:solidFill>
              </a:rPr>
              <a:t> </a:t>
            </a:r>
            <a:r>
              <a:rPr lang="fr-CA" i="1" dirty="0" smtClean="0">
                <a:solidFill>
                  <a:srgbClr val="00B050"/>
                </a:solidFill>
              </a:rPr>
              <a:t>   sera à moi. »  </a:t>
            </a:r>
            <a:r>
              <a:rPr lang="fr-CA" dirty="0" smtClean="0">
                <a:solidFill>
                  <a:srgbClr val="7030A0"/>
                </a:solidFill>
              </a:rPr>
              <a:t>- Nikola Tesla</a:t>
            </a:r>
            <a:endParaRPr lang="fr-CA" dirty="0">
              <a:solidFill>
                <a:srgbClr val="7030A0"/>
              </a:solidFill>
            </a:endParaRPr>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4262489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CA" b="1" dirty="0" smtClean="0"/>
              <a:t>DES INVENTIONS ET UN HOMME!</a:t>
            </a:r>
            <a:endParaRPr lang="fr-CA" b="1" dirty="0"/>
          </a:p>
        </p:txBody>
      </p:sp>
      <p:sp>
        <p:nvSpPr>
          <p:cNvPr id="6" name="Espace réservé du contenu 5"/>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fr-CA" sz="6000" dirty="0" smtClean="0">
                <a:solidFill>
                  <a:srgbClr val="FF0000"/>
                </a:solidFill>
                <a:latin typeface="Freestyle Script" panose="030804020302050B0404" pitchFamily="66" charset="0"/>
              </a:rPr>
              <a:t>VOUS VENEZ DE </a:t>
            </a:r>
          </a:p>
          <a:p>
            <a:pPr marL="0" indent="0">
              <a:buNone/>
            </a:pPr>
            <a:r>
              <a:rPr lang="fr-CA" sz="6000" dirty="0" smtClean="0">
                <a:solidFill>
                  <a:srgbClr val="FF0000"/>
                </a:solidFill>
                <a:latin typeface="Freestyle Script" panose="030804020302050B0404" pitchFamily="66" charset="0"/>
              </a:rPr>
              <a:t>DÉCOUVRIR LE GÉNIE INVENTIF DE NIKOLA TESLA (1856-1943)</a:t>
            </a:r>
          </a:p>
          <a:p>
            <a:pPr marL="0" indent="0">
              <a:buNone/>
            </a:pPr>
            <a:r>
              <a:rPr lang="fr-CA" dirty="0" smtClean="0">
                <a:solidFill>
                  <a:srgbClr val="FF0000"/>
                </a:solidFill>
                <a:latin typeface="Freestyle Script" panose="030804020302050B0404" pitchFamily="66" charset="0"/>
              </a:rPr>
              <a:t>« Le présent est à eux, mais le futur sera à moi »</a:t>
            </a:r>
          </a:p>
          <a:p>
            <a:pPr marL="0" indent="0">
              <a:buNone/>
            </a:pPr>
            <a:r>
              <a:rPr lang="fr-CA" sz="2800" dirty="0">
                <a:solidFill>
                  <a:srgbClr val="FF0000"/>
                </a:solidFill>
                <a:latin typeface="Freestyle Script" panose="030804020302050B0404" pitchFamily="66" charset="0"/>
              </a:rPr>
              <a:t>	</a:t>
            </a:r>
            <a:r>
              <a:rPr lang="fr-CA" sz="2800" dirty="0" smtClean="0">
                <a:solidFill>
                  <a:srgbClr val="FF0000"/>
                </a:solidFill>
                <a:latin typeface="Freestyle Script" panose="030804020302050B0404" pitchFamily="66" charset="0"/>
              </a:rPr>
              <a:t>				-Nikola Tesla		</a:t>
            </a:r>
            <a:r>
              <a:rPr lang="fr-CA" sz="6000" dirty="0" smtClean="0">
                <a:solidFill>
                  <a:srgbClr val="FF0000"/>
                </a:solidFill>
                <a:latin typeface="Freestyle Script" panose="030804020302050B0404" pitchFamily="66" charset="0"/>
              </a:rPr>
              <a:t> </a:t>
            </a:r>
            <a:endParaRPr lang="fr-CA" sz="6000" dirty="0">
              <a:solidFill>
                <a:srgbClr val="FF0000"/>
              </a:solidFill>
              <a:latin typeface="Freestyle Script" panose="030804020302050B0404" pitchFamily="66" charset="0"/>
            </a:endParaRPr>
          </a:p>
        </p:txBody>
      </p:sp>
      <p:sp>
        <p:nvSpPr>
          <p:cNvPr id="2" name="Espace réservé du pied de page 1"/>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2762034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Pour en savoir un peu plus…</a:t>
            </a:r>
            <a:endParaRPr lang="fr-CA" b="1" dirty="0"/>
          </a:p>
        </p:txBody>
      </p:sp>
      <p:sp>
        <p:nvSpPr>
          <p:cNvPr id="3" name="Espace réservé du contenu 2"/>
          <p:cNvSpPr>
            <a:spLocks noGrp="1"/>
          </p:cNvSpPr>
          <p:nvPr>
            <p:ph idx="1"/>
          </p:nvPr>
        </p:nvSpPr>
        <p:spPr/>
        <p:txBody>
          <a:bodyPr/>
          <a:lstStyle/>
          <a:p>
            <a:r>
              <a:rPr lang="fr-CA" dirty="0">
                <a:hlinkClick r:id="rId2"/>
              </a:rPr>
              <a:t>http://</a:t>
            </a:r>
            <a:r>
              <a:rPr lang="fr-CA" dirty="0" smtClean="0">
                <a:hlinkClick r:id="rId2"/>
              </a:rPr>
              <a:t>www.dailymotion.com/video/x373h4p_bulle-les-prodiges-de-tesla-le-genie-de-la-foudre_school</a:t>
            </a:r>
            <a:endParaRPr lang="fr-CA" dirty="0" smtClean="0"/>
          </a:p>
          <a:p>
            <a:r>
              <a:rPr lang="fr-CA" u="sng" dirty="0">
                <a:hlinkClick r:id="rId3"/>
              </a:rPr>
              <a:t>http://</a:t>
            </a:r>
            <a:r>
              <a:rPr lang="fr-CA" u="sng" dirty="0" smtClean="0">
                <a:hlinkClick r:id="rId3"/>
              </a:rPr>
              <a:t>www.teslauniverse.com/nikola-tesla/articles/teslas-wireless-light</a:t>
            </a:r>
            <a:endParaRPr lang="fr-CA" u="sng" dirty="0" smtClean="0"/>
          </a:p>
          <a:p>
            <a:endParaRPr lang="fr-CA" dirty="0" smtClean="0"/>
          </a:p>
          <a:p>
            <a:endParaRPr lang="fr-CA" dirty="0"/>
          </a:p>
        </p:txBody>
      </p:sp>
      <p:sp>
        <p:nvSpPr>
          <p:cNvPr id="4" name="Espace réservé du pied de page 3"/>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3908772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200" dirty="0" smtClean="0"/>
              <a:t>La radio ?</a:t>
            </a:r>
            <a:endParaRPr lang="fr-CA" sz="3200" dirty="0"/>
          </a:p>
        </p:txBody>
      </p:sp>
      <p:pic>
        <p:nvPicPr>
          <p:cNvPr id="5" name="Espace réservé pour une image  4"/>
          <p:cNvPicPr>
            <a:picLocks noGrp="1" noChangeAspect="1"/>
          </p:cNvPicPr>
          <p:nvPr>
            <p:ph type="pic" idx="1"/>
          </p:nvPr>
        </p:nvPicPr>
        <p:blipFill>
          <a:blip r:embed="rId3">
            <a:extLst>
              <a:ext uri="{28A0092B-C50C-407E-A947-70E740481C1C}">
                <a14:useLocalDpi xmlns:a14="http://schemas.microsoft.com/office/drawing/2010/main" val="0"/>
              </a:ext>
            </a:extLst>
          </a:blip>
          <a:srcRect t="4875" b="4875"/>
          <a:stretch>
            <a:fillRect/>
          </a:stretch>
        </p:blipFill>
        <p:spPr/>
      </p:pic>
      <p:sp>
        <p:nvSpPr>
          <p:cNvPr id="4" name="Espace réservé du texte 3"/>
          <p:cNvSpPr>
            <a:spLocks noGrp="1"/>
          </p:cNvSpPr>
          <p:nvPr>
            <p:ph type="body" sz="half" idx="2"/>
          </p:nvPr>
        </p:nvSpPr>
        <p:spPr/>
        <p:txBody>
          <a:bodyPr/>
          <a:lstStyle/>
          <a:p>
            <a:r>
              <a:rPr lang="fr-CA" dirty="0" smtClean="0"/>
              <a:t>Source: </a:t>
            </a:r>
            <a:r>
              <a:rPr lang="fr-CA" dirty="0" smtClean="0">
                <a:hlinkClick r:id="rId4"/>
              </a:rPr>
              <a:t>http://www.mhs.ox.ac.uk/</a:t>
            </a:r>
            <a:endParaRPr lang="fr-CA" dirty="0" smtClean="0"/>
          </a:p>
          <a:p>
            <a:endParaRPr lang="fr-CA" dirty="0"/>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2184578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radar?</a:t>
            </a:r>
            <a:endParaRPr lang="fr-CA" dirty="0"/>
          </a:p>
        </p:txBody>
      </p:sp>
      <p:pic>
        <p:nvPicPr>
          <p:cNvPr id="5" name="Espace réservé pour une image  4"/>
          <p:cNvPicPr>
            <a:picLocks noGrp="1" noChangeAspect="1"/>
          </p:cNvPicPr>
          <p:nvPr>
            <p:ph type="pic" idx="1"/>
          </p:nvPr>
        </p:nvPicPr>
        <p:blipFill>
          <a:blip r:embed="rId3">
            <a:extLst>
              <a:ext uri="{28A0092B-C50C-407E-A947-70E740481C1C}">
                <a14:useLocalDpi xmlns:a14="http://schemas.microsoft.com/office/drawing/2010/main" val="0"/>
              </a:ext>
            </a:extLst>
          </a:blip>
          <a:srcRect l="12441" r="12441"/>
          <a:stretch>
            <a:fillRect/>
          </a:stretch>
        </p:blipFill>
        <p:spPr/>
      </p:pic>
      <p:sp>
        <p:nvSpPr>
          <p:cNvPr id="4" name="Espace réservé du texte 3"/>
          <p:cNvSpPr>
            <a:spLocks noGrp="1"/>
          </p:cNvSpPr>
          <p:nvPr>
            <p:ph type="body" sz="half" idx="2"/>
          </p:nvPr>
        </p:nvSpPr>
        <p:spPr/>
        <p:txBody>
          <a:bodyPr/>
          <a:lstStyle/>
          <a:p>
            <a:r>
              <a:rPr lang="fr-CA" dirty="0" smtClean="0"/>
              <a:t>Source: </a:t>
            </a:r>
            <a:r>
              <a:rPr lang="fr-CA" u="sng" dirty="0">
                <a:hlinkClick r:id="rId4"/>
              </a:rPr>
              <a:t>fr.dreamstime.com</a:t>
            </a:r>
            <a:endParaRPr lang="fr-CA" dirty="0"/>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359191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5157192"/>
            <a:ext cx="5486400" cy="566738"/>
          </a:xfrm>
        </p:spPr>
        <p:txBody>
          <a:bodyPr>
            <a:noAutofit/>
          </a:bodyPr>
          <a:lstStyle/>
          <a:p>
            <a:r>
              <a:rPr lang="fr-CA" sz="3200" dirty="0" smtClean="0"/>
              <a:t>Le courant alternatif?</a:t>
            </a:r>
            <a:endParaRPr lang="fr-CA" sz="3200" dirty="0"/>
          </a:p>
        </p:txBody>
      </p:sp>
      <p:sp>
        <p:nvSpPr>
          <p:cNvPr id="4" name="Espace réservé du texte 3"/>
          <p:cNvSpPr>
            <a:spLocks noGrp="1"/>
          </p:cNvSpPr>
          <p:nvPr>
            <p:ph type="body" sz="half" idx="2"/>
          </p:nvPr>
        </p:nvSpPr>
        <p:spPr>
          <a:xfrm>
            <a:off x="1792288" y="5733256"/>
            <a:ext cx="5486400" cy="438944"/>
          </a:xfrm>
        </p:spPr>
        <p:txBody>
          <a:bodyPr>
            <a:normAutofit fontScale="85000" lnSpcReduction="20000"/>
          </a:bodyPr>
          <a:lstStyle/>
          <a:p>
            <a:endParaRPr lang="fr-CA" dirty="0" smtClean="0"/>
          </a:p>
          <a:p>
            <a:r>
              <a:rPr lang="fr-CA" dirty="0" smtClean="0"/>
              <a:t>Source: </a:t>
            </a:r>
            <a:r>
              <a:rPr lang="fr-CA" dirty="0" smtClean="0">
                <a:hlinkClick r:id="rId3"/>
              </a:rPr>
              <a:t>http://www.hydroquebec.com/</a:t>
            </a:r>
            <a:endParaRPr lang="fr-CA" dirty="0" smtClean="0"/>
          </a:p>
          <a:p>
            <a:endParaRPr lang="fr-CA" dirty="0"/>
          </a:p>
        </p:txBody>
      </p:sp>
      <p:pic>
        <p:nvPicPr>
          <p:cNvPr id="7" name="Espace réservé pour une image  6"/>
          <p:cNvPicPr>
            <a:picLocks noGrp="1" noChangeAspect="1"/>
          </p:cNvPicPr>
          <p:nvPr>
            <p:ph type="pic" idx="1"/>
          </p:nvPr>
        </p:nvPicPr>
        <p:blipFill>
          <a:blip r:embed="rId4">
            <a:extLst>
              <a:ext uri="{28A0092B-C50C-407E-A947-70E740481C1C}">
                <a14:useLocalDpi xmlns:a14="http://schemas.microsoft.com/office/drawing/2010/main" val="0"/>
              </a:ext>
            </a:extLst>
          </a:blip>
          <a:srcRect t="22491" b="22491"/>
          <a:stretch>
            <a:fillRect/>
          </a:stretch>
        </p:blipFill>
        <p:spPr>
          <a:xfrm>
            <a:off x="1475656" y="764704"/>
            <a:ext cx="5963212" cy="4472409"/>
          </a:xfrm>
        </p:spPr>
      </p:pic>
      <p:sp>
        <p:nvSpPr>
          <p:cNvPr id="8" name="Flèche vers le haut 7"/>
          <p:cNvSpPr/>
          <p:nvPr/>
        </p:nvSpPr>
        <p:spPr>
          <a:xfrm rot="14364292">
            <a:off x="5093274" y="1338350"/>
            <a:ext cx="504056" cy="1186760"/>
          </a:xfrm>
          <a:prstGeom prst="upArrow">
            <a:avLst>
              <a:gd name="adj1" fmla="val 33318"/>
              <a:gd name="adj2" fmla="val 643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2173734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932656"/>
          </a:xfrm>
        </p:spPr>
        <p:txBody>
          <a:bodyPr>
            <a:noAutofit/>
          </a:bodyPr>
          <a:lstStyle/>
          <a:p>
            <a:r>
              <a:rPr lang="fr-CA" sz="3200" dirty="0" smtClean="0"/>
              <a:t>La première grande centrale hydroélectrique au monde?</a:t>
            </a:r>
            <a:endParaRPr lang="fr-CA" sz="3200" dirty="0"/>
          </a:p>
        </p:txBody>
      </p:sp>
      <p:pic>
        <p:nvPicPr>
          <p:cNvPr id="6" name="Espace réservé pour une image  5"/>
          <p:cNvPicPr>
            <a:picLocks noGrp="1" noChangeAspect="1"/>
          </p:cNvPicPr>
          <p:nvPr>
            <p:ph type="pic" idx="1"/>
          </p:nvPr>
        </p:nvPicPr>
        <p:blipFill>
          <a:blip r:embed="rId3">
            <a:extLst>
              <a:ext uri="{28A0092B-C50C-407E-A947-70E740481C1C}">
                <a14:useLocalDpi xmlns:a14="http://schemas.microsoft.com/office/drawing/2010/main" val="0"/>
              </a:ext>
            </a:extLst>
          </a:blip>
          <a:srcRect l="400" r="400"/>
          <a:stretch>
            <a:fillRect/>
          </a:stretch>
        </p:blipFill>
        <p:spPr/>
      </p:pic>
      <p:sp>
        <p:nvSpPr>
          <p:cNvPr id="4" name="Espace réservé du texte 3"/>
          <p:cNvSpPr>
            <a:spLocks noGrp="1"/>
          </p:cNvSpPr>
          <p:nvPr>
            <p:ph type="body" sz="half" idx="2"/>
          </p:nvPr>
        </p:nvSpPr>
        <p:spPr>
          <a:xfrm>
            <a:off x="1792288" y="5805264"/>
            <a:ext cx="2563688" cy="366936"/>
          </a:xfrm>
        </p:spPr>
        <p:txBody>
          <a:bodyPr/>
          <a:lstStyle/>
          <a:p>
            <a:r>
              <a:rPr lang="fr-CA" dirty="0" smtClean="0">
                <a:hlinkClick r:id="rId4"/>
              </a:rPr>
              <a:t>http://www.historicplaces.ca/</a:t>
            </a:r>
            <a:endParaRPr lang="fr-CA" dirty="0" smtClean="0"/>
          </a:p>
          <a:p>
            <a:endParaRPr lang="fr-CA" dirty="0"/>
          </a:p>
        </p:txBody>
      </p:sp>
      <p:pic>
        <p:nvPicPr>
          <p:cNvPr id="1026" name="Picture 2" descr="http://www.historicplaces.ca/hpimages/bluearrowdow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50" y="-1919288"/>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845976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L’ancêtre des tubes fluorescents ?</a:t>
            </a:r>
            <a:endParaRPr lang="fr-CA" dirty="0"/>
          </a:p>
        </p:txBody>
      </p:sp>
      <p:pic>
        <p:nvPicPr>
          <p:cNvPr id="5" name="Espace réservé pour une image  4"/>
          <p:cNvPicPr>
            <a:picLocks noGrp="1" noChangeAspect="1"/>
          </p:cNvPicPr>
          <p:nvPr>
            <p:ph type="pic" idx="1"/>
          </p:nvPr>
        </p:nvPicPr>
        <p:blipFill>
          <a:blip r:embed="rId3">
            <a:extLst>
              <a:ext uri="{28A0092B-C50C-407E-A947-70E740481C1C}">
                <a14:useLocalDpi xmlns:a14="http://schemas.microsoft.com/office/drawing/2010/main" val="0"/>
              </a:ext>
            </a:extLst>
          </a:blip>
          <a:srcRect l="7078" r="7078"/>
          <a:stretch>
            <a:fillRect/>
          </a:stretch>
        </p:blipFill>
        <p:spPr/>
      </p:pic>
      <p:sp>
        <p:nvSpPr>
          <p:cNvPr id="4" name="Espace réservé du texte 3"/>
          <p:cNvSpPr>
            <a:spLocks noGrp="1"/>
          </p:cNvSpPr>
          <p:nvPr>
            <p:ph type="body" sz="half" idx="2"/>
          </p:nvPr>
        </p:nvSpPr>
        <p:spPr/>
        <p:txBody>
          <a:bodyPr/>
          <a:lstStyle/>
          <a:p>
            <a:r>
              <a:rPr lang="fr-CA" dirty="0"/>
              <a:t>Source: </a:t>
            </a:r>
            <a:r>
              <a:rPr lang="fr-CA" dirty="0">
                <a:hlinkClick r:id="rId4"/>
              </a:rPr>
              <a:t>http://</a:t>
            </a:r>
            <a:r>
              <a:rPr lang="fr-CA" dirty="0" smtClean="0">
                <a:hlinkClick r:id="rId4"/>
              </a:rPr>
              <a:t>www.incandescentsculpture.com</a:t>
            </a:r>
            <a:endParaRPr lang="fr-CA" dirty="0" smtClean="0"/>
          </a:p>
          <a:p>
            <a:endParaRPr lang="fr-CA" dirty="0"/>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3578938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CA" sz="3200" dirty="0" smtClean="0"/>
              <a:t>Le moteur électrique?</a:t>
            </a:r>
            <a:endParaRPr lang="fr-CA" sz="3200" dirty="0"/>
          </a:p>
        </p:txBody>
      </p:sp>
      <p:pic>
        <p:nvPicPr>
          <p:cNvPr id="7" name="Espace réservé pour une image  6"/>
          <p:cNvPicPr>
            <a:picLocks noGrp="1" noChangeAspect="1"/>
          </p:cNvPicPr>
          <p:nvPr>
            <p:ph type="pic" idx="1"/>
          </p:nvPr>
        </p:nvPicPr>
        <p:blipFill>
          <a:blip r:embed="rId2">
            <a:extLst>
              <a:ext uri="{28A0092B-C50C-407E-A947-70E740481C1C}">
                <a14:useLocalDpi xmlns:a14="http://schemas.microsoft.com/office/drawing/2010/main" val="0"/>
              </a:ext>
            </a:extLst>
          </a:blip>
          <a:srcRect t="5183" b="5183"/>
          <a:stretch>
            <a:fillRect/>
          </a:stretch>
        </p:blipFill>
        <p:spPr/>
      </p:pic>
      <p:sp>
        <p:nvSpPr>
          <p:cNvPr id="6" name="Espace réservé du texte 5"/>
          <p:cNvSpPr>
            <a:spLocks noGrp="1"/>
          </p:cNvSpPr>
          <p:nvPr>
            <p:ph type="body" sz="half" idx="2"/>
          </p:nvPr>
        </p:nvSpPr>
        <p:spPr/>
        <p:txBody>
          <a:bodyPr>
            <a:normAutofit/>
          </a:bodyPr>
          <a:lstStyle/>
          <a:p>
            <a:r>
              <a:rPr lang="fr-CA" dirty="0" smtClean="0"/>
              <a:t>Source: </a:t>
            </a:r>
            <a:r>
              <a:rPr lang="fr-CA" u="sng" dirty="0" smtClean="0">
                <a:hlinkClick r:id="rId3"/>
              </a:rPr>
              <a:t>www.123physique.com</a:t>
            </a:r>
            <a:endParaRPr lang="fr-CA" dirty="0"/>
          </a:p>
        </p:txBody>
      </p:sp>
      <p:sp>
        <p:nvSpPr>
          <p:cNvPr id="2" name="Espace réservé du pied de page 1"/>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695591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4725144"/>
            <a:ext cx="6912768" cy="936104"/>
          </a:xfrm>
        </p:spPr>
        <p:txBody>
          <a:bodyPr>
            <a:noAutofit/>
          </a:bodyPr>
          <a:lstStyle/>
          <a:p>
            <a:r>
              <a:rPr lang="fr-CA" sz="2400" dirty="0" smtClean="0"/>
              <a:t>La première voiture électrique à moteur à induction sans batterie… Une Pierce-Arrow  (1931)</a:t>
            </a:r>
            <a:endParaRPr lang="fr-CA" sz="2400" dirty="0"/>
          </a:p>
        </p:txBody>
      </p:sp>
      <p:pic>
        <p:nvPicPr>
          <p:cNvPr id="5" name="Espace réservé pour une image  4"/>
          <p:cNvPicPr>
            <a:picLocks noGrp="1" noChangeAspect="1"/>
          </p:cNvPicPr>
          <p:nvPr>
            <p:ph type="pic" idx="1"/>
          </p:nvPr>
        </p:nvPicPr>
        <p:blipFill>
          <a:blip r:embed="rId2">
            <a:extLst>
              <a:ext uri="{28A0092B-C50C-407E-A947-70E740481C1C}">
                <a14:useLocalDpi xmlns:a14="http://schemas.microsoft.com/office/drawing/2010/main" val="0"/>
              </a:ext>
            </a:extLst>
          </a:blip>
          <a:srcRect l="3444" r="3444"/>
          <a:stretch>
            <a:fillRect/>
          </a:stretch>
        </p:blipFill>
        <p:spPr/>
      </p:pic>
      <p:sp>
        <p:nvSpPr>
          <p:cNvPr id="4" name="Espace réservé du texte 3"/>
          <p:cNvSpPr>
            <a:spLocks noGrp="1"/>
          </p:cNvSpPr>
          <p:nvPr>
            <p:ph type="body" sz="half" idx="2"/>
          </p:nvPr>
        </p:nvSpPr>
        <p:spPr>
          <a:xfrm>
            <a:off x="1763688" y="5877272"/>
            <a:ext cx="3744416" cy="510952"/>
          </a:xfrm>
        </p:spPr>
        <p:txBody>
          <a:bodyPr>
            <a:normAutofit/>
          </a:bodyPr>
          <a:lstStyle/>
          <a:p>
            <a:r>
              <a:rPr lang="fr-CA" dirty="0" smtClean="0"/>
              <a:t>Source: </a:t>
            </a:r>
            <a:r>
              <a:rPr lang="fr-CA" dirty="0" smtClean="0">
                <a:hlinkClick r:id="rId3"/>
              </a:rPr>
              <a:t>http://www.science-et-magie.com/</a:t>
            </a:r>
            <a:endParaRPr lang="fr-CA" dirty="0" smtClean="0"/>
          </a:p>
          <a:p>
            <a:endParaRPr lang="fr-CA" dirty="0"/>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3223824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a:t>
            </a:r>
            <a:r>
              <a:rPr lang="fr-CA" smtClean="0"/>
              <a:t>premier sous-marin téléguidé </a:t>
            </a:r>
            <a:r>
              <a:rPr lang="fr-CA" dirty="0" smtClean="0"/>
              <a:t>?</a:t>
            </a:r>
            <a:endParaRPr lang="fr-CA" dirty="0"/>
          </a:p>
        </p:txBody>
      </p:sp>
      <p:pic>
        <p:nvPicPr>
          <p:cNvPr id="5" name="Espace réservé pour une image  4"/>
          <p:cNvPicPr>
            <a:picLocks noGrp="1" noChangeAspect="1"/>
          </p:cNvPicPr>
          <p:nvPr>
            <p:ph type="pic" idx="1"/>
          </p:nvPr>
        </p:nvPicPr>
        <p:blipFill>
          <a:blip r:embed="rId3">
            <a:extLst>
              <a:ext uri="{28A0092B-C50C-407E-A947-70E740481C1C}">
                <a14:useLocalDpi xmlns:a14="http://schemas.microsoft.com/office/drawing/2010/main" val="0"/>
              </a:ext>
            </a:extLst>
          </a:blip>
          <a:srcRect l="2436" r="2436"/>
          <a:stretch>
            <a:fillRect/>
          </a:stretch>
        </p:blipFill>
        <p:spPr/>
      </p:pic>
      <p:sp>
        <p:nvSpPr>
          <p:cNvPr id="4" name="Espace réservé du texte 3"/>
          <p:cNvSpPr>
            <a:spLocks noGrp="1"/>
          </p:cNvSpPr>
          <p:nvPr>
            <p:ph type="body" sz="half" idx="2"/>
          </p:nvPr>
        </p:nvSpPr>
        <p:spPr>
          <a:xfrm>
            <a:off x="1792288" y="5733256"/>
            <a:ext cx="3427784" cy="438944"/>
          </a:xfrm>
        </p:spPr>
        <p:txBody>
          <a:bodyPr/>
          <a:lstStyle/>
          <a:p>
            <a:r>
              <a:rPr lang="fr-CA" dirty="0" smtClean="0"/>
              <a:t>Source: </a:t>
            </a:r>
            <a:r>
              <a:rPr lang="fr-CA" dirty="0" smtClean="0">
                <a:hlinkClick r:id="rId4"/>
              </a:rPr>
              <a:t>http://www.science-et-magie.com/</a:t>
            </a:r>
            <a:endParaRPr lang="fr-CA" dirty="0" smtClean="0"/>
          </a:p>
          <a:p>
            <a:endParaRPr lang="fr-CA" dirty="0"/>
          </a:p>
        </p:txBody>
      </p:sp>
      <p:sp>
        <p:nvSpPr>
          <p:cNvPr id="3" name="Espace réservé du pied de page 2"/>
          <p:cNvSpPr>
            <a:spLocks noGrp="1"/>
          </p:cNvSpPr>
          <p:nvPr>
            <p:ph type="ftr" sz="quarter" idx="11"/>
          </p:nvPr>
        </p:nvSpPr>
        <p:spPr/>
        <p:txBody>
          <a:bodyPr/>
          <a:lstStyle/>
          <a:p>
            <a:r>
              <a:rPr lang="it-IT" smtClean="0"/>
              <a:t>Martin Lacasse, CSDA/Daniel Lalande, CSSMI, AESTQ 2015</a:t>
            </a:r>
            <a:endParaRPr lang="fr-CA"/>
          </a:p>
        </p:txBody>
      </p:sp>
    </p:spTree>
    <p:extLst>
      <p:ext uri="{BB962C8B-B14F-4D97-AF65-F5344CB8AC3E}">
        <p14:creationId xmlns:p14="http://schemas.microsoft.com/office/powerpoint/2010/main" val="4036153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983</Words>
  <Application>Microsoft Office PowerPoint</Application>
  <PresentationFormat>Affichage à l'écran (4:3)</PresentationFormat>
  <Paragraphs>172</Paragraphs>
  <Slides>13</Slides>
  <Notes>8</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DES INVENTIONS ET DES HOMMES</vt:lpstr>
      <vt:lpstr>La radio ?</vt:lpstr>
      <vt:lpstr>Le radar?</vt:lpstr>
      <vt:lpstr>Le courant alternatif?</vt:lpstr>
      <vt:lpstr>La première grande centrale hydroélectrique au monde?</vt:lpstr>
      <vt:lpstr>L’ancêtre des tubes fluorescents ?</vt:lpstr>
      <vt:lpstr>Le moteur électrique?</vt:lpstr>
      <vt:lpstr>La première voiture électrique à moteur à induction sans batterie… Une Pierce-Arrow  (1931)</vt:lpstr>
      <vt:lpstr>Le premier sous-marin téléguidé ?</vt:lpstr>
      <vt:lpstr>L’électricité sans fil?</vt:lpstr>
      <vt:lpstr>Elon Musk, a voulu rendre hommage à Tesla en créant la célèbre compagnie d’auto électrique.</vt:lpstr>
      <vt:lpstr>DES INVENTIONS ET UN HOMME!</vt:lpstr>
      <vt:lpstr>Pour en savoir un peu plus…</vt:lpstr>
    </vt:vector>
  </TitlesOfParts>
  <Company>CSA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Techcsa</dc:creator>
  <cp:lastModifiedBy>Techcsa</cp:lastModifiedBy>
  <cp:revision>20</cp:revision>
  <dcterms:created xsi:type="dcterms:W3CDTF">2015-09-30T02:25:24Z</dcterms:created>
  <dcterms:modified xsi:type="dcterms:W3CDTF">2015-10-16T12:39:15Z</dcterms:modified>
</cp:coreProperties>
</file>