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73" r:id="rId3"/>
    <p:sldId id="287" r:id="rId4"/>
    <p:sldId id="280" r:id="rId5"/>
    <p:sldId id="281" r:id="rId6"/>
    <p:sldId id="282" r:id="rId7"/>
    <p:sldId id="283" r:id="rId8"/>
    <p:sldId id="284" r:id="rId9"/>
    <p:sldId id="270" r:id="rId10"/>
    <p:sldId id="275" r:id="rId11"/>
    <p:sldId id="285" r:id="rId12"/>
    <p:sldId id="292" r:id="rId13"/>
    <p:sldId id="293" r:id="rId14"/>
    <p:sldId id="276" r:id="rId15"/>
    <p:sldId id="277" r:id="rId16"/>
    <p:sldId id="288" r:id="rId17"/>
    <p:sldId id="289" r:id="rId18"/>
    <p:sldId id="290" r:id="rId19"/>
    <p:sldId id="291" r:id="rId20"/>
  </p:sldIdLst>
  <p:sldSz cx="9144000" cy="6858000" type="screen4x3"/>
  <p:notesSz cx="6950075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0517"/>
    <a:srgbClr val="1E5227"/>
    <a:srgbClr val="1F5728"/>
    <a:srgbClr val="2E7E3B"/>
    <a:srgbClr val="1A1EB2"/>
    <a:srgbClr val="0F11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86146" autoAdjust="0"/>
  </p:normalViewPr>
  <p:slideViewPr>
    <p:cSldViewPr>
      <p:cViewPr>
        <p:scale>
          <a:sx n="100" d="100"/>
          <a:sy n="100" d="100"/>
        </p:scale>
        <p:origin x="-29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6DF0413-F177-4EF2-B6BC-7F2668D01351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C92C1F2-B772-45E5-BADD-2409B8CD995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15905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Présenté par </a:t>
            </a:r>
            <a:r>
              <a:rPr lang="fr-CA" b="1" dirty="0" smtClean="0">
                <a:solidFill>
                  <a:srgbClr val="0070C0"/>
                </a:solidFill>
              </a:rPr>
              <a:t>Christophe</a:t>
            </a:r>
            <a:endParaRPr lang="fr-CA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226800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Présenté par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Christophe</a:t>
            </a:r>
            <a:endParaRPr lang="fr-CA" dirty="0" smtClean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806685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Présenté par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Christophe</a:t>
            </a:r>
            <a:endParaRPr lang="fr-CA" dirty="0" smtClean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963985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Présenté par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Christophe</a:t>
            </a:r>
            <a:endParaRPr lang="fr-CA" dirty="0" smtClean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600334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Présenté par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Christophe</a:t>
            </a:r>
            <a:endParaRPr lang="fr-CA" dirty="0" smtClean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251811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Présenté par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Doris</a:t>
            </a:r>
            <a:endParaRPr lang="fr-CA" dirty="0" smtClean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704312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Présenté par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Doris</a:t>
            </a:r>
            <a:endParaRPr lang="fr-CA" dirty="0" smtClean="0">
              <a:effectLst/>
            </a:endParaRPr>
          </a:p>
          <a:p>
            <a:endParaRPr lang="fr-CA" dirty="0" smtClean="0"/>
          </a:p>
          <a:p>
            <a:r>
              <a:rPr lang="fr-CA" dirty="0" smtClean="0"/>
              <a:t>Distribuer les cahiers et </a:t>
            </a:r>
            <a:r>
              <a:rPr lang="fr-CA" smtClean="0"/>
              <a:t>le document sur le NXT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42254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Présenté par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Doris</a:t>
            </a:r>
            <a:endParaRPr lang="fr-CA" dirty="0" smtClean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514002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Présenté par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Doris</a:t>
            </a:r>
            <a:endParaRPr lang="fr-CA" dirty="0" smtClean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994268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Présenté par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Doris</a:t>
            </a:r>
            <a:endParaRPr lang="fr-CA" dirty="0" smtClean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59347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Présenté par </a:t>
            </a:r>
            <a:r>
              <a:rPr lang="fr-CA" b="1" dirty="0" smtClean="0">
                <a:solidFill>
                  <a:srgbClr val="0070C0"/>
                </a:solidFill>
              </a:rPr>
              <a:t>Christophe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59510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Présenté par </a:t>
            </a:r>
            <a:r>
              <a:rPr lang="fr-CA" b="1" dirty="0" smtClean="0">
                <a:solidFill>
                  <a:srgbClr val="0070C0"/>
                </a:solidFill>
              </a:rPr>
              <a:t>Christophe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2405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Présenté par </a:t>
            </a:r>
            <a:r>
              <a:rPr lang="fr-CA" b="1" dirty="0" smtClean="0">
                <a:solidFill>
                  <a:srgbClr val="0070C0"/>
                </a:solidFill>
              </a:rPr>
              <a:t>Christophe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="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="0" dirty="0" smtClean="0">
                <a:solidFill>
                  <a:srgbClr val="0070C0"/>
                </a:solidFill>
              </a:rPr>
              <a:t>Distribuer</a:t>
            </a:r>
            <a:r>
              <a:rPr lang="fr-CA" b="0" baseline="0" dirty="0" smtClean="0">
                <a:solidFill>
                  <a:srgbClr val="0070C0"/>
                </a:solidFill>
              </a:rPr>
              <a:t> le cahier des charges</a:t>
            </a:r>
            <a:endParaRPr lang="fr-CA" b="0" dirty="0" smtClean="0">
              <a:solidFill>
                <a:srgbClr val="0070C0"/>
              </a:solidFill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02860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Présenté par </a:t>
            </a:r>
            <a:r>
              <a:rPr lang="fr-CA" b="1" dirty="0" smtClean="0">
                <a:solidFill>
                  <a:srgbClr val="0070C0"/>
                </a:solidFill>
              </a:rPr>
              <a:t>Christophe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58621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Présenté par </a:t>
            </a:r>
            <a:r>
              <a:rPr lang="fr-CA" b="1" dirty="0" smtClean="0">
                <a:solidFill>
                  <a:srgbClr val="0070C0"/>
                </a:solidFill>
              </a:rPr>
              <a:t>Doris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08357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Présenté par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Doris</a:t>
            </a:r>
            <a:endParaRPr lang="fr-CA" dirty="0" smtClean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0659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Présenté par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Doris</a:t>
            </a:r>
            <a:endParaRPr lang="fr-CA" dirty="0" smtClean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178083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Présenté par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Doris</a:t>
            </a:r>
            <a:endParaRPr lang="fr-CA" dirty="0" smtClean="0">
              <a:effectLst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C1F2-B772-45E5-BADD-2409B8CD995A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09226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51CCFE-E9EB-4B04-B36F-BC6CDAE9F2D9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9B3326-4041-419C-9906-8FB4D98D77F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C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CCFE-E9EB-4B04-B36F-BC6CDAE9F2D9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326-4041-419C-9906-8FB4D98D77F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CCFE-E9EB-4B04-B36F-BC6CDAE9F2D9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9B3326-4041-419C-9906-8FB4D98D77F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CCFE-E9EB-4B04-B36F-BC6CDAE9F2D9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326-4041-419C-9906-8FB4D98D77F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51CCFE-E9EB-4B04-B36F-BC6CDAE9F2D9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9B3326-4041-419C-9906-8FB4D98D77F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CCFE-E9EB-4B04-B36F-BC6CDAE9F2D9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326-4041-419C-9906-8FB4D98D77F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CCFE-E9EB-4B04-B36F-BC6CDAE9F2D9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326-4041-419C-9906-8FB4D98D77F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CCFE-E9EB-4B04-B36F-BC6CDAE9F2D9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326-4041-419C-9906-8FB4D98D77F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CCFE-E9EB-4B04-B36F-BC6CDAE9F2D9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326-4041-419C-9906-8FB4D98D77F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CCFE-E9EB-4B04-B36F-BC6CDAE9F2D9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9B3326-4041-419C-9906-8FB4D98D77F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CCFE-E9EB-4B04-B36F-BC6CDAE9F2D9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326-4041-419C-9906-8FB4D98D77F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651CCFE-E9EB-4B04-B36F-BC6CDAE9F2D9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D9B3326-4041-419C-9906-8FB4D98D77F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ahier%20I.docx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Cahier%20IV.docx" TargetMode="External"/><Relationship Id="rId5" Type="http://schemas.openxmlformats.org/officeDocument/2006/relationships/hyperlink" Target="Cahier%20III.docx" TargetMode="External"/><Relationship Id="rId4" Type="http://schemas.openxmlformats.org/officeDocument/2006/relationships/hyperlink" Target="Cahier%20II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rojet-pont-levis-wiveck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Photo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10400" y="188640"/>
            <a:ext cx="2133600" cy="6480720"/>
          </a:xfrm>
        </p:spPr>
        <p:txBody>
          <a:bodyPr/>
          <a:lstStyle/>
          <a:p>
            <a:endParaRPr lang="fr-CA" dirty="0" smtClean="0">
              <a:solidFill>
                <a:schemeClr val="tx1"/>
              </a:solidFill>
            </a:endParaRPr>
          </a:p>
          <a:p>
            <a:endParaRPr lang="fr-CA" dirty="0" smtClean="0">
              <a:solidFill>
                <a:schemeClr val="tx1"/>
              </a:solidFill>
            </a:endParaRPr>
          </a:p>
          <a:p>
            <a:endParaRPr lang="fr-CA" dirty="0">
              <a:solidFill>
                <a:schemeClr val="tx1"/>
              </a:solidFill>
            </a:endParaRPr>
          </a:p>
          <a:p>
            <a:endParaRPr lang="fr-CA" dirty="0" smtClean="0">
              <a:solidFill>
                <a:schemeClr val="tx1"/>
              </a:solidFill>
            </a:endParaRPr>
          </a:p>
          <a:p>
            <a:endParaRPr lang="fr-CA" dirty="0">
              <a:solidFill>
                <a:schemeClr val="tx1"/>
              </a:solidFill>
            </a:endParaRPr>
          </a:p>
          <a:p>
            <a:endParaRPr lang="fr-CA" dirty="0" smtClean="0">
              <a:solidFill>
                <a:schemeClr val="tx1"/>
              </a:solidFill>
            </a:endParaRPr>
          </a:p>
          <a:p>
            <a:r>
              <a:rPr lang="fr-CA" sz="2400" dirty="0" smtClean="0">
                <a:solidFill>
                  <a:schemeClr val="tx1"/>
                </a:solidFill>
              </a:rPr>
              <a:t>Programmes d’études de science et de technologie</a:t>
            </a:r>
          </a:p>
          <a:p>
            <a:endParaRPr lang="fr-CA" dirty="0">
              <a:solidFill>
                <a:schemeClr val="tx1"/>
              </a:solidFill>
            </a:endParaRPr>
          </a:p>
          <a:p>
            <a:endParaRPr lang="fr-CA" dirty="0" smtClean="0">
              <a:solidFill>
                <a:schemeClr val="tx1"/>
              </a:solidFill>
            </a:endParaRPr>
          </a:p>
          <a:p>
            <a:endParaRPr lang="fr-CA" dirty="0">
              <a:solidFill>
                <a:schemeClr val="tx1"/>
              </a:solidFill>
            </a:endParaRPr>
          </a:p>
          <a:p>
            <a:endParaRPr lang="fr-CA" dirty="0">
              <a:solidFill>
                <a:schemeClr val="tx1"/>
              </a:solidFill>
            </a:endParaRP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624736" cy="6552728"/>
          </a:xfrm>
        </p:spPr>
        <p:txBody>
          <a:bodyPr/>
          <a:lstStyle/>
          <a:p>
            <a:pPr indent="452438" algn="l"/>
            <a:r>
              <a:rPr lang="fr-CA" sz="3200" dirty="0" smtClean="0">
                <a:latin typeface="Arial" pitchFamily="34" charset="0"/>
                <a:cs typeface="Arial" pitchFamily="34" charset="0"/>
              </a:rPr>
              <a:t>Projet </a:t>
            </a:r>
            <a:r>
              <a:rPr lang="fr-CA" sz="3200" dirty="0">
                <a:latin typeface="Arial" pitchFamily="34" charset="0"/>
                <a:cs typeface="Arial" pitchFamily="34" charset="0"/>
              </a:rPr>
              <a:t>de conception </a:t>
            </a:r>
            <a:r>
              <a:rPr lang="fr-CA" sz="3200" dirty="0" smtClean="0">
                <a:latin typeface="Arial" pitchFamily="34" charset="0"/>
                <a:cs typeface="Arial" pitchFamily="34" charset="0"/>
              </a:rPr>
              <a:t>		  technologique</a:t>
            </a:r>
            <a:br>
              <a:rPr lang="fr-CA" sz="3200" dirty="0" smtClean="0">
                <a:latin typeface="Arial" pitchFamily="34" charset="0"/>
                <a:cs typeface="Arial" pitchFamily="34" charset="0"/>
              </a:rPr>
            </a:br>
            <a:r>
              <a:rPr lang="fr-CA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CA" sz="3200" dirty="0" smtClean="0">
                <a:latin typeface="Arial" pitchFamily="34" charset="0"/>
                <a:cs typeface="Arial" pitchFamily="34" charset="0"/>
              </a:rPr>
            </a:br>
            <a:r>
              <a:rPr lang="fr-CA" sz="32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fr-CA" sz="2400" dirty="0" smtClean="0">
                <a:latin typeface="Biondi" pitchFamily="2" charset="0"/>
                <a:cs typeface="Times New Roman" pitchFamily="18" charset="0"/>
              </a:rPr>
              <a:t>«Faire </a:t>
            </a:r>
            <a:r>
              <a:rPr lang="fr-CA" sz="2400" dirty="0">
                <a:latin typeface="Biondi" pitchFamily="2" charset="0"/>
                <a:cs typeface="Times New Roman" pitchFamily="18" charset="0"/>
              </a:rPr>
              <a:t>le pont </a:t>
            </a:r>
            <a:r>
              <a:rPr lang="fr-CA" sz="2400" dirty="0" smtClean="0">
                <a:latin typeface="Biondi" pitchFamily="2" charset="0"/>
                <a:cs typeface="Times New Roman" pitchFamily="18" charset="0"/>
              </a:rPr>
              <a:t>		entre les </a:t>
            </a:r>
            <a:r>
              <a:rPr lang="fr-CA" sz="2400" dirty="0">
                <a:latin typeface="Biondi" pitchFamily="2" charset="0"/>
                <a:cs typeface="Times New Roman" pitchFamily="18" charset="0"/>
              </a:rPr>
              <a:t>deux </a:t>
            </a:r>
            <a:r>
              <a:rPr lang="fr-CA" sz="2400" dirty="0" smtClean="0">
                <a:latin typeface="Biondi" pitchFamily="2" charset="0"/>
                <a:cs typeface="Times New Roman" pitchFamily="18" charset="0"/>
              </a:rPr>
              <a:t>rives»</a:t>
            </a:r>
            <a:br>
              <a:rPr lang="fr-CA" sz="2400" dirty="0" smtClean="0">
                <a:latin typeface="Biondi" pitchFamily="2" charset="0"/>
                <a:cs typeface="Times New Roman" pitchFamily="18" charset="0"/>
              </a:rPr>
            </a:br>
            <a:r>
              <a:rPr lang="fr-CA" sz="3200" dirty="0">
                <a:latin typeface="Biondi" pitchFamily="2" charset="0"/>
                <a:cs typeface="Times New Roman" pitchFamily="18" charset="0"/>
              </a:rPr>
              <a:t/>
            </a:r>
            <a:br>
              <a:rPr lang="fr-CA" sz="3200" dirty="0">
                <a:latin typeface="Biondi" pitchFamily="2" charset="0"/>
                <a:cs typeface="Times New Roman" pitchFamily="18" charset="0"/>
              </a:rPr>
            </a:br>
            <a:r>
              <a:rPr lang="fr-CA" sz="3200" dirty="0" smtClean="0">
                <a:latin typeface="Biondi" pitchFamily="2" charset="0"/>
                <a:cs typeface="Times New Roman" pitchFamily="18" charset="0"/>
              </a:rPr>
              <a:t>		</a:t>
            </a:r>
            <a:r>
              <a:rPr lang="fr-CA" sz="3200" dirty="0" smtClean="0">
                <a:latin typeface="Arial" pitchFamily="34" charset="0"/>
                <a:cs typeface="Arial" pitchFamily="34" charset="0"/>
              </a:rPr>
              <a:t>SEF-5031-2</a:t>
            </a:r>
            <a:r>
              <a:rPr lang="fr-CA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C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C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CA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CA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4800" dirty="0">
                <a:latin typeface="Times New Roman" pitchFamily="18" charset="0"/>
                <a:cs typeface="Times New Roman" pitchFamily="18" charset="0"/>
              </a:rPr>
            </a:br>
            <a:r>
              <a:rPr lang="fr-CA" sz="1600" dirty="0" smtClean="0">
                <a:latin typeface="Times New Roman" pitchFamily="18" charset="0"/>
                <a:cs typeface="Times New Roman" pitchFamily="18" charset="0"/>
              </a:rPr>
              <a:t>Wivecke Dahl</a:t>
            </a:r>
            <a:br>
              <a:rPr lang="fr-C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CA" sz="1600" dirty="0" smtClean="0">
                <a:latin typeface="Times New Roman" pitchFamily="18" charset="0"/>
                <a:cs typeface="Times New Roman" pitchFamily="18" charset="0"/>
              </a:rPr>
              <a:t>Christophe Gagné</a:t>
            </a:r>
            <a:br>
              <a:rPr lang="fr-C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CA" sz="1600" dirty="0">
                <a:latin typeface="Times New Roman" pitchFamily="18" charset="0"/>
                <a:cs typeface="Times New Roman" pitchFamily="18" charset="0"/>
              </a:rPr>
              <a:t>Doris St-Amant </a:t>
            </a:r>
            <a:r>
              <a:rPr lang="fr-CA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1600" dirty="0" smtClean="0">
                <a:latin typeface="Times New Roman" pitchFamily="18" charset="0"/>
                <a:cs typeface="Times New Roman" pitchFamily="18" charset="0"/>
              </a:rPr>
              <a:t>      	    10 avril 2014</a:t>
            </a:r>
            <a:endParaRPr lang="fr-CA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2411760" y="3933056"/>
            <a:ext cx="2160240" cy="121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a14532\AppData\Local\Microsoft\Windows\Temporary Internet Files\Content.IE5\M0A7OD4W\MC90043263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39752" y="515719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Source : Wikimedia Commons</a:t>
            </a:r>
          </a:p>
          <a:p>
            <a:r>
              <a:rPr lang="en-US" sz="700" u="sng" dirty="0">
                <a:solidFill>
                  <a:schemeClr val="bg1"/>
                </a:solidFill>
              </a:rPr>
              <a:t>http://</a:t>
            </a:r>
            <a:r>
              <a:rPr lang="en-US" sz="700" u="sng" dirty="0" smtClean="0">
                <a:solidFill>
                  <a:schemeClr val="bg1"/>
                </a:solidFill>
              </a:rPr>
              <a:t>upload.wikimedia.org/wikipedia/commons/9/94/Le_pont_levis_autoroutier_et_des_bateaux_de_croisi%C3%A8re_accost%C3%A9s_au_Moll_Adossat.jpg</a:t>
            </a:r>
          </a:p>
          <a:p>
            <a:endParaRPr lang="fr-CA" sz="7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14532\AppData\Local\Microsoft\Windows\Temporary Internet Files\Content.IE5\QZ16L0Z9\dglxasse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41069"/>
            <a:ext cx="1196243" cy="11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1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988840"/>
            <a:ext cx="8407893" cy="367240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fr-CA" sz="2400" b="1" dirty="0" smtClean="0"/>
              <a:t>Compétences disciplinaires en science et technologie :</a:t>
            </a:r>
          </a:p>
          <a:p>
            <a:pPr marL="45720" indent="0">
              <a:buNone/>
            </a:pPr>
            <a:endParaRPr lang="fr-CA" b="1" dirty="0" smtClean="0"/>
          </a:p>
          <a:p>
            <a:r>
              <a:rPr lang="fr-CA" b="1" dirty="0" smtClean="0"/>
              <a:t>Compétence 1</a:t>
            </a:r>
            <a:r>
              <a:rPr lang="fr-CA" b="1" i="1" dirty="0" smtClean="0"/>
              <a:t> </a:t>
            </a:r>
          </a:p>
          <a:p>
            <a:pPr marL="365760" lvl="1" indent="0">
              <a:buNone/>
            </a:pPr>
            <a:r>
              <a:rPr lang="fr-CA" sz="2000" b="1" i="1" dirty="0" smtClean="0">
                <a:solidFill>
                  <a:schemeClr val="accent1">
                    <a:lumMod val="75000"/>
                  </a:schemeClr>
                </a:solidFill>
              </a:rPr>
              <a:t>«Chercher des réponses ou des solutions à des problèmes d’ordre scientifique ou technologique »</a:t>
            </a:r>
          </a:p>
          <a:p>
            <a:pPr marL="365760" lvl="1" indent="0">
              <a:buNone/>
            </a:pPr>
            <a:endParaRPr lang="fr-CA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CA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CA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CA" b="1" dirty="0"/>
              <a:t>Compétence 3 </a:t>
            </a:r>
            <a:endParaRPr lang="fr-CA" b="1" dirty="0" smtClean="0"/>
          </a:p>
          <a:p>
            <a:pPr marL="320040" lvl="1" indent="0">
              <a:buNone/>
            </a:pPr>
            <a:r>
              <a:rPr lang="fr-CA" sz="2000" b="1" i="1" dirty="0">
                <a:solidFill>
                  <a:schemeClr val="accent1">
                    <a:lumMod val="75000"/>
                  </a:schemeClr>
                </a:solidFill>
              </a:rPr>
              <a:t>«Communiquer à l’aide des langages utilisés en science et en technologie.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Compétences </a:t>
            </a:r>
            <a:endParaRPr lang="fr-CA" dirty="0"/>
          </a:p>
        </p:txBody>
      </p:sp>
      <p:pic>
        <p:nvPicPr>
          <p:cNvPr id="6146" name="Picture 2" descr="C:\Users\a14532\AppData\Local\Microsoft\Windows\Temporary Internet Files\Content.IE5\DKMEJJFT\MC9000787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9835" y="5373217"/>
            <a:ext cx="1466471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14532\AppData\Local\Microsoft\Windows\Temporary Internet Files\Content.IE5\X39CBFL5\MC90043161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78810"/>
            <a:ext cx="1058302" cy="10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39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844824"/>
            <a:ext cx="8407893" cy="4608512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fr-CA" sz="3800" b="1" dirty="0" smtClean="0"/>
              <a:t>Compétences transversales :</a:t>
            </a:r>
          </a:p>
          <a:p>
            <a:pPr marL="45720" indent="0">
              <a:buNone/>
            </a:pPr>
            <a:endParaRPr lang="fr-CA" b="1" dirty="0" smtClean="0"/>
          </a:p>
          <a:p>
            <a:r>
              <a:rPr lang="fr-CA" sz="2900" b="1" dirty="0" smtClean="0"/>
              <a:t>Exploiter l’information</a:t>
            </a:r>
          </a:p>
          <a:p>
            <a:pPr lvl="1"/>
            <a:r>
              <a:rPr lang="fr-CA" sz="2300" b="1" dirty="0" smtClean="0"/>
              <a:t>S’approprier l’information</a:t>
            </a:r>
          </a:p>
          <a:p>
            <a:pPr lvl="1">
              <a:spcAft>
                <a:spcPts val="600"/>
              </a:spcAft>
            </a:pPr>
            <a:r>
              <a:rPr lang="fr-CA" sz="2300" b="1" dirty="0" smtClean="0"/>
              <a:t>Tirer profit de l’information</a:t>
            </a:r>
          </a:p>
          <a:p>
            <a:r>
              <a:rPr lang="fr-CA" sz="2900" b="1" dirty="0" smtClean="0"/>
              <a:t>Résoudre des problèmes</a:t>
            </a:r>
          </a:p>
          <a:p>
            <a:pPr lvl="1"/>
            <a:r>
              <a:rPr lang="fr-CA" sz="2300" b="1" dirty="0" smtClean="0"/>
              <a:t>Analyser les éléments de la situation</a:t>
            </a:r>
          </a:p>
          <a:p>
            <a:pPr lvl="1"/>
            <a:r>
              <a:rPr lang="fr-CA" sz="2300" b="1" dirty="0" smtClean="0"/>
              <a:t>Mettre à l’essai des pistes de solution</a:t>
            </a:r>
          </a:p>
          <a:p>
            <a:pPr lvl="1">
              <a:spcAft>
                <a:spcPts val="600"/>
              </a:spcAft>
            </a:pPr>
            <a:r>
              <a:rPr lang="fr-CA" sz="2300" b="1" dirty="0" smtClean="0"/>
              <a:t>Adopter un mode de fonctionnement souple (</a:t>
            </a:r>
            <a:r>
              <a:rPr lang="fr-CA" sz="2300" i="1" dirty="0" smtClean="0"/>
              <a:t>faire un retour sur la démarche et apporter des ajustements</a:t>
            </a:r>
            <a:r>
              <a:rPr lang="fr-CA" sz="2300" b="1" dirty="0" smtClean="0"/>
              <a:t>)</a:t>
            </a:r>
          </a:p>
          <a:p>
            <a:r>
              <a:rPr lang="fr-CA" sz="2900" b="1" dirty="0" smtClean="0"/>
              <a:t>Mettre en œuvre sa pensée créatrice</a:t>
            </a:r>
          </a:p>
          <a:p>
            <a:pPr lvl="1"/>
            <a:r>
              <a:rPr lang="fr-CA" sz="2300" b="1" dirty="0" smtClean="0"/>
              <a:t>S’engager dans l’exploration</a:t>
            </a:r>
          </a:p>
          <a:p>
            <a:pPr lvl="1">
              <a:spcAft>
                <a:spcPts val="600"/>
              </a:spcAft>
            </a:pPr>
            <a:r>
              <a:rPr lang="fr-CA" sz="2300" b="1" dirty="0"/>
              <a:t>Adopter un mode de fonctionnement souple </a:t>
            </a:r>
            <a:r>
              <a:rPr lang="fr-CA" sz="2300" b="1" dirty="0" smtClean="0"/>
              <a:t>(</a:t>
            </a:r>
            <a:r>
              <a:rPr lang="fr-CA" sz="2300" i="1" dirty="0" smtClean="0"/>
              <a:t>être ouvert aux nouvelles idées, mettre à l’essai différentes façon de faire</a:t>
            </a:r>
            <a:r>
              <a:rPr lang="fr-CA" sz="2300" b="1" dirty="0" smtClean="0"/>
              <a:t>)</a:t>
            </a:r>
          </a:p>
          <a:p>
            <a:r>
              <a:rPr lang="fr-CA" sz="2900" b="1" dirty="0" smtClean="0"/>
              <a:t>Exploiter les TIC (</a:t>
            </a:r>
            <a:r>
              <a:rPr lang="fr-CA" sz="2900" i="1" dirty="0" smtClean="0"/>
              <a:t>robotique, recherche d’informations</a:t>
            </a:r>
            <a:r>
              <a:rPr lang="fr-CA" sz="2900" b="1" dirty="0" smtClean="0"/>
              <a:t>)</a:t>
            </a:r>
          </a:p>
          <a:p>
            <a:pPr lvl="1"/>
            <a:r>
              <a:rPr lang="fr-CA" sz="2300" b="1" dirty="0" smtClean="0"/>
              <a:t>S’approprier les TIC</a:t>
            </a:r>
          </a:p>
          <a:p>
            <a:pPr lvl="1">
              <a:spcAft>
                <a:spcPts val="600"/>
              </a:spcAft>
            </a:pPr>
            <a:r>
              <a:rPr lang="fr-CA" sz="2300" b="1" dirty="0" smtClean="0"/>
              <a:t>Mettre les TIC au service de ses apprentissages</a:t>
            </a:r>
          </a:p>
          <a:p>
            <a:r>
              <a:rPr lang="fr-CA" sz="2900" b="1" dirty="0" smtClean="0"/>
              <a:t>Actualiser son potentiel</a:t>
            </a:r>
          </a:p>
          <a:p>
            <a:pPr lvl="1"/>
            <a:r>
              <a:rPr lang="fr-CA" sz="2300" b="1" dirty="0" smtClean="0"/>
              <a:t>Prendre sa place parmi les autres</a:t>
            </a:r>
          </a:p>
          <a:p>
            <a:pPr lvl="1">
              <a:spcAft>
                <a:spcPts val="600"/>
              </a:spcAft>
            </a:pPr>
            <a:r>
              <a:rPr lang="fr-CA" sz="2300" b="1" dirty="0" smtClean="0"/>
              <a:t>Mettre à profit ses ressources personnelles</a:t>
            </a:r>
          </a:p>
          <a:p>
            <a:r>
              <a:rPr lang="fr-CA" sz="2900" b="1" dirty="0" smtClean="0"/>
              <a:t>Coopérer</a:t>
            </a:r>
          </a:p>
          <a:p>
            <a:pPr lvl="1"/>
            <a:r>
              <a:rPr lang="fr-CA" sz="2300" b="1" dirty="0" smtClean="0"/>
              <a:t>Contribuer au travail coopératif</a:t>
            </a:r>
          </a:p>
          <a:p>
            <a:pPr lvl="1"/>
            <a:r>
              <a:rPr lang="fr-CA" sz="2300" b="1" dirty="0" smtClean="0"/>
              <a:t>Interagir avec ouverture d’esprit</a:t>
            </a:r>
          </a:p>
          <a:p>
            <a:pPr lvl="1"/>
            <a:r>
              <a:rPr lang="fr-CA" sz="2300" b="1" dirty="0" smtClean="0"/>
              <a:t>Évaluer sa participation au </a:t>
            </a:r>
            <a:r>
              <a:rPr lang="fr-CA" sz="2300" b="1" dirty="0"/>
              <a:t>travail </a:t>
            </a:r>
            <a:r>
              <a:rPr lang="fr-CA" sz="2300" b="1" dirty="0" smtClean="0"/>
              <a:t>coopératif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Compétences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0816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2"/>
          </a:xfrm>
        </p:spPr>
        <p:txBody>
          <a:bodyPr>
            <a:normAutofit fontScale="77500" lnSpcReduction="20000"/>
          </a:bodyPr>
          <a:lstStyle/>
          <a:p>
            <a:pPr marL="45720" indent="0">
              <a:spcAft>
                <a:spcPts val="1000"/>
              </a:spcAft>
              <a:buNone/>
            </a:pPr>
            <a:r>
              <a:rPr lang="fr-CA" sz="2300" b="1" dirty="0" smtClean="0"/>
              <a:t>Concepts du cours SCT-4061 : Le défi énergétique</a:t>
            </a:r>
          </a:p>
          <a:p>
            <a:r>
              <a:rPr lang="fr-CA" dirty="0" smtClean="0"/>
              <a:t>Langage des lignes</a:t>
            </a:r>
          </a:p>
          <a:p>
            <a:pPr lvl="1">
              <a:spcAft>
                <a:spcPts val="600"/>
              </a:spcAft>
            </a:pPr>
            <a:r>
              <a:rPr lang="fr-CA" dirty="0" smtClean="0"/>
              <a:t>Standards et représentations </a:t>
            </a:r>
            <a:r>
              <a:rPr lang="fr-CA" dirty="0" smtClean="0">
                <a:sym typeface="Wingdings" panose="05000000000000000000" pitchFamily="2" charset="2"/>
              </a:rPr>
              <a:t> schémas et symboles (liés à l’électricité)</a:t>
            </a:r>
            <a:endParaRPr lang="fr-CA" dirty="0" smtClean="0"/>
          </a:p>
          <a:p>
            <a:r>
              <a:rPr lang="fr-CA" dirty="0" smtClean="0"/>
              <a:t>Ingénierie électrique</a:t>
            </a:r>
          </a:p>
          <a:p>
            <a:pPr lvl="1"/>
            <a:r>
              <a:rPr lang="fr-CA" dirty="0" smtClean="0"/>
              <a:t>Fonction alimentation</a:t>
            </a:r>
          </a:p>
          <a:p>
            <a:pPr lvl="1"/>
            <a:r>
              <a:rPr lang="fr-CA" dirty="0" smtClean="0"/>
              <a:t>Fonction commande</a:t>
            </a:r>
          </a:p>
          <a:p>
            <a:pPr lvl="1">
              <a:spcAft>
                <a:spcPts val="600"/>
              </a:spcAft>
            </a:pPr>
            <a:r>
              <a:rPr lang="fr-CA" dirty="0" smtClean="0"/>
              <a:t>Fonction transformation d’énergie</a:t>
            </a:r>
          </a:p>
          <a:p>
            <a:r>
              <a:rPr lang="fr-CA" dirty="0" smtClean="0"/>
              <a:t>Électricité</a:t>
            </a:r>
          </a:p>
          <a:p>
            <a:pPr lvl="1"/>
            <a:r>
              <a:rPr lang="fr-CA" dirty="0" smtClean="0"/>
              <a:t>Circuit électrique</a:t>
            </a:r>
          </a:p>
          <a:p>
            <a:pPr marL="91440" indent="0">
              <a:buNone/>
            </a:pPr>
            <a:endParaRPr lang="fr-CA" dirty="0" smtClean="0"/>
          </a:p>
          <a:p>
            <a:pPr marL="45720" indent="0">
              <a:spcAft>
                <a:spcPts val="1000"/>
              </a:spcAft>
              <a:buNone/>
            </a:pPr>
            <a:r>
              <a:rPr lang="fr-CA" b="1" dirty="0" smtClean="0"/>
              <a:t>Techniques :</a:t>
            </a:r>
          </a:p>
          <a:p>
            <a:r>
              <a:rPr lang="fr-CA" dirty="0" smtClean="0"/>
              <a:t>Langage graphique</a:t>
            </a:r>
          </a:p>
          <a:p>
            <a:pPr lvl="1">
              <a:spcAft>
                <a:spcPts val="600"/>
              </a:spcAft>
            </a:pPr>
            <a:r>
              <a:rPr lang="fr-CA" dirty="0" smtClean="0"/>
              <a:t>Schématisation (de circuit électriques)</a:t>
            </a:r>
          </a:p>
          <a:p>
            <a:r>
              <a:rPr lang="fr-CA" dirty="0" smtClean="0"/>
              <a:t>Fabrication</a:t>
            </a:r>
          </a:p>
          <a:p>
            <a:pPr lvl="1"/>
            <a:r>
              <a:rPr lang="fr-CA" dirty="0" smtClean="0"/>
              <a:t>Utilisation sécuritaire du matériel (outils)</a:t>
            </a:r>
          </a:p>
          <a:p>
            <a:pPr lvl="1">
              <a:spcAft>
                <a:spcPts val="600"/>
              </a:spcAft>
            </a:pPr>
            <a:r>
              <a:rPr lang="fr-CA" dirty="0" smtClean="0"/>
              <a:t>Montage et démontage (soudure, branchement)</a:t>
            </a:r>
          </a:p>
          <a:p>
            <a:r>
              <a:rPr lang="fr-CA" dirty="0" smtClean="0"/>
              <a:t>Mesure</a:t>
            </a:r>
          </a:p>
          <a:p>
            <a:pPr lvl="1"/>
            <a:r>
              <a:rPr lang="fr-CA" dirty="0" smtClean="0"/>
              <a:t>Utilisation d’instruments de mesure (voltmètre, ampèremètre)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Concepts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624" y="3212976"/>
            <a:ext cx="1838697" cy="23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65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 fontScale="77500" lnSpcReduction="20000"/>
          </a:bodyPr>
          <a:lstStyle/>
          <a:p>
            <a:pPr marL="45720" indent="0">
              <a:spcAft>
                <a:spcPts val="1000"/>
              </a:spcAft>
              <a:buNone/>
            </a:pPr>
            <a:r>
              <a:rPr lang="fr-CA" sz="2300" b="1" dirty="0" smtClean="0"/>
              <a:t>Concepts du cours SCT-4063 : La mécanisation du travail</a:t>
            </a:r>
          </a:p>
          <a:p>
            <a:r>
              <a:rPr lang="fr-CA" dirty="0" smtClean="0"/>
              <a:t>Langage des lignes</a:t>
            </a:r>
          </a:p>
          <a:p>
            <a:pPr lvl="1">
              <a:spcAft>
                <a:spcPts val="600"/>
              </a:spcAft>
            </a:pPr>
            <a:r>
              <a:rPr lang="fr-CA" dirty="0"/>
              <a:t>Standards et représentations </a:t>
            </a:r>
            <a:r>
              <a:rPr lang="fr-CA" dirty="0">
                <a:sym typeface="Wingdings" panose="05000000000000000000" pitchFamily="2" charset="2"/>
              </a:rPr>
              <a:t> schémas et </a:t>
            </a:r>
            <a:r>
              <a:rPr lang="fr-CA" dirty="0" smtClean="0">
                <a:sym typeface="Wingdings" panose="05000000000000000000" pitchFamily="2" charset="2"/>
              </a:rPr>
              <a:t>symboles (croquis, schéma de principe)</a:t>
            </a:r>
            <a:endParaRPr lang="fr-CA" dirty="0" smtClean="0"/>
          </a:p>
          <a:p>
            <a:r>
              <a:rPr lang="fr-CA" dirty="0" smtClean="0"/>
              <a:t>Ingénierie mécanique</a:t>
            </a:r>
          </a:p>
          <a:p>
            <a:pPr lvl="1"/>
            <a:r>
              <a:rPr lang="fr-CA" dirty="0"/>
              <a:t>Construction et particularités des systèmes de </a:t>
            </a:r>
            <a:r>
              <a:rPr lang="fr-CA" dirty="0" smtClean="0"/>
              <a:t>transmission </a:t>
            </a:r>
            <a:r>
              <a:rPr lang="fr-CA" dirty="0"/>
              <a:t>du  </a:t>
            </a:r>
            <a:r>
              <a:rPr lang="fr-CA" dirty="0" smtClean="0"/>
              <a:t>mouvement</a:t>
            </a:r>
          </a:p>
          <a:p>
            <a:pPr lvl="1">
              <a:spcAft>
                <a:spcPts val="600"/>
              </a:spcAft>
            </a:pPr>
            <a:r>
              <a:rPr lang="fr-CA" dirty="0" smtClean="0"/>
              <a:t>Construction et particularités des systèmes de transformation du  mouvement</a:t>
            </a:r>
          </a:p>
          <a:p>
            <a:r>
              <a:rPr lang="fr-CA" dirty="0" smtClean="0"/>
              <a:t>Matériaux</a:t>
            </a:r>
          </a:p>
          <a:p>
            <a:pPr lvl="1"/>
            <a:r>
              <a:rPr lang="fr-CA" dirty="0" smtClean="0"/>
              <a:t>Contraintes</a:t>
            </a:r>
          </a:p>
          <a:p>
            <a:pPr lvl="1"/>
            <a:r>
              <a:rPr lang="fr-CA" dirty="0" smtClean="0"/>
              <a:t>Types et propriétés</a:t>
            </a:r>
          </a:p>
          <a:p>
            <a:pPr marL="365760" lvl="1" indent="0">
              <a:buNone/>
            </a:pPr>
            <a:endParaRPr lang="fr-CA" dirty="0" smtClean="0"/>
          </a:p>
          <a:p>
            <a:pPr marL="45720" indent="0">
              <a:spcAft>
                <a:spcPts val="1000"/>
              </a:spcAft>
              <a:buNone/>
            </a:pPr>
            <a:r>
              <a:rPr lang="fr-CA" b="1" dirty="0" smtClean="0"/>
              <a:t>Techniques :</a:t>
            </a:r>
          </a:p>
          <a:p>
            <a:r>
              <a:rPr lang="fr-CA" dirty="0" smtClean="0"/>
              <a:t>Langage graphique</a:t>
            </a:r>
          </a:p>
          <a:p>
            <a:pPr lvl="1">
              <a:spcAft>
                <a:spcPts val="600"/>
              </a:spcAft>
            </a:pPr>
            <a:r>
              <a:rPr lang="fr-CA" dirty="0" smtClean="0"/>
              <a:t>Schématisation (de composantes mécaniques)</a:t>
            </a:r>
          </a:p>
          <a:p>
            <a:r>
              <a:rPr lang="fr-CA" dirty="0" smtClean="0"/>
              <a:t>Fabrication</a:t>
            </a:r>
          </a:p>
          <a:p>
            <a:pPr lvl="1"/>
            <a:r>
              <a:rPr lang="fr-CA" dirty="0" smtClean="0"/>
              <a:t>Utilisation sécuritaire du matériel (outils, machines outils)</a:t>
            </a:r>
          </a:p>
          <a:p>
            <a:pPr lvl="1">
              <a:spcAft>
                <a:spcPts val="600"/>
              </a:spcAft>
            </a:pPr>
            <a:r>
              <a:rPr lang="fr-CA" dirty="0" smtClean="0"/>
              <a:t>Usinage</a:t>
            </a:r>
          </a:p>
          <a:p>
            <a:r>
              <a:rPr lang="fr-CA" dirty="0" smtClean="0"/>
              <a:t>Mesure</a:t>
            </a:r>
          </a:p>
          <a:p>
            <a:pPr lvl="1"/>
            <a:r>
              <a:rPr lang="fr-CA" dirty="0" smtClean="0"/>
              <a:t>Utilisation d’instruments de mesure (règle, équerre, gallon à mesurer, etc.)</a:t>
            </a:r>
          </a:p>
          <a:p>
            <a:pPr lvl="1"/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Concepts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190" y="3573016"/>
            <a:ext cx="2565226" cy="148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4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901912"/>
            <a:ext cx="8367465" cy="4407408"/>
          </a:xfrm>
        </p:spPr>
        <p:txBody>
          <a:bodyPr>
            <a:normAutofit fontScale="92500" lnSpcReduction="10000"/>
          </a:bodyPr>
          <a:lstStyle/>
          <a:p>
            <a:r>
              <a:rPr lang="fr-CA" sz="2400" dirty="0" smtClean="0"/>
              <a:t>Définir le problème ou le besoin</a:t>
            </a:r>
          </a:p>
          <a:p>
            <a:endParaRPr lang="fr-CA" sz="2400" dirty="0" smtClean="0"/>
          </a:p>
          <a:p>
            <a:r>
              <a:rPr lang="fr-CA" sz="2400" dirty="0" smtClean="0"/>
              <a:t>Formuler une hypothèse</a:t>
            </a:r>
          </a:p>
          <a:p>
            <a:endParaRPr lang="fr-CA" sz="2400" dirty="0" smtClean="0"/>
          </a:p>
          <a:p>
            <a:r>
              <a:rPr lang="fr-CA" sz="2400" dirty="0" smtClean="0"/>
              <a:t>Vérifier l’hypothèse par la conception d’un prototype</a:t>
            </a:r>
          </a:p>
          <a:p>
            <a:pPr lvl="1"/>
            <a:r>
              <a:rPr lang="fr-CA" sz="2200" dirty="0" smtClean="0"/>
              <a:t>Faire une étude de principe</a:t>
            </a:r>
          </a:p>
          <a:p>
            <a:pPr lvl="1"/>
            <a:r>
              <a:rPr lang="fr-CA" sz="2200" dirty="0" smtClean="0"/>
              <a:t>Faire une étude de construction</a:t>
            </a:r>
          </a:p>
          <a:p>
            <a:pPr lvl="1"/>
            <a:r>
              <a:rPr lang="fr-CA" sz="2200" dirty="0" smtClean="0"/>
              <a:t>Fabriquer le prototype</a:t>
            </a:r>
          </a:p>
          <a:p>
            <a:endParaRPr lang="fr-CA" sz="2400" dirty="0" smtClean="0"/>
          </a:p>
          <a:p>
            <a:r>
              <a:rPr lang="fr-CA" sz="2400" dirty="0" smtClean="0"/>
              <a:t>Tirer des conclusions</a:t>
            </a:r>
          </a:p>
          <a:p>
            <a:endParaRPr lang="fr-CA" sz="2400" dirty="0" smtClean="0"/>
          </a:p>
          <a:p>
            <a:r>
              <a:rPr lang="fr-CA" sz="2400" dirty="0" smtClean="0"/>
              <a:t>Communiquer</a:t>
            </a: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démarche d’investigation</a:t>
            </a:r>
            <a:endParaRPr lang="fr-CA" dirty="0"/>
          </a:p>
        </p:txBody>
      </p:sp>
      <p:pic>
        <p:nvPicPr>
          <p:cNvPr id="5" name="Picture 2" descr="C:\Users\a14532\AppData\Local\Microsoft\Windows\Temporary Internet Files\Content.IE5\DKMEJJFT\MP90044217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57125"/>
            <a:ext cx="2592286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71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536575"/>
            <a:endParaRPr lang="fr-CA" dirty="0" smtClean="0">
              <a:hlinkClick r:id="rId3" action="ppaction://hlinkfile"/>
            </a:endParaRPr>
          </a:p>
          <a:p>
            <a:pPr marL="273050" indent="536575"/>
            <a:r>
              <a:rPr lang="fr-CA" dirty="0" smtClean="0">
                <a:solidFill>
                  <a:schemeClr val="accent1"/>
                </a:solidFill>
                <a:hlinkClick r:id="rId3" action="ppaction://hlinkfile"/>
              </a:rPr>
              <a:t>Cahier I.docx</a:t>
            </a:r>
            <a:endParaRPr lang="fr-CA" dirty="0" smtClean="0">
              <a:solidFill>
                <a:schemeClr val="accent1"/>
              </a:solidFill>
            </a:endParaRPr>
          </a:p>
          <a:p>
            <a:pPr marL="273050" indent="536575">
              <a:buNone/>
            </a:pPr>
            <a:endParaRPr lang="fr-CA" dirty="0" smtClean="0">
              <a:solidFill>
                <a:schemeClr val="accent1"/>
              </a:solidFill>
            </a:endParaRPr>
          </a:p>
          <a:p>
            <a:pPr marL="273050" indent="536575"/>
            <a:r>
              <a:rPr lang="fr-CA" dirty="0" smtClean="0">
                <a:solidFill>
                  <a:schemeClr val="accent1"/>
                </a:solidFill>
                <a:hlinkClick r:id="rId4" action="ppaction://hlinkfile"/>
              </a:rPr>
              <a:t>Cahier II.docx</a:t>
            </a:r>
            <a:endParaRPr lang="fr-CA" dirty="0" smtClean="0">
              <a:solidFill>
                <a:schemeClr val="accent1"/>
              </a:solidFill>
            </a:endParaRPr>
          </a:p>
          <a:p>
            <a:pPr marL="273050" indent="536575"/>
            <a:endParaRPr lang="fr-CA" dirty="0" smtClean="0">
              <a:solidFill>
                <a:schemeClr val="accent1"/>
              </a:solidFill>
            </a:endParaRPr>
          </a:p>
          <a:p>
            <a:pPr marL="273050" indent="536575"/>
            <a:r>
              <a:rPr lang="fr-CA" dirty="0" smtClean="0">
                <a:solidFill>
                  <a:schemeClr val="accent1"/>
                </a:solidFill>
                <a:hlinkClick r:id="rId5" action="ppaction://hlinkfile"/>
              </a:rPr>
              <a:t>Cahier III.docx</a:t>
            </a:r>
            <a:endParaRPr lang="fr-CA" dirty="0" smtClean="0">
              <a:solidFill>
                <a:schemeClr val="accent1"/>
              </a:solidFill>
            </a:endParaRPr>
          </a:p>
          <a:p>
            <a:pPr marL="273050" indent="536575"/>
            <a:endParaRPr lang="fr-CA" dirty="0" smtClean="0">
              <a:solidFill>
                <a:schemeClr val="accent1"/>
              </a:solidFill>
            </a:endParaRPr>
          </a:p>
          <a:p>
            <a:pPr marL="273050" indent="536575"/>
            <a:r>
              <a:rPr lang="fr-CA" dirty="0" smtClean="0">
                <a:hlinkClick r:id="rId6" action="ppaction://hlinkfile"/>
              </a:rPr>
              <a:t>Cahier IV.docx</a:t>
            </a:r>
            <a:endParaRPr lang="fr-CA" dirty="0"/>
          </a:p>
          <a:p>
            <a:pPr marL="273050" indent="536575"/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Présentation des documents de travail</a:t>
            </a:r>
            <a:endParaRPr lang="fr-CA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598" y="1916832"/>
            <a:ext cx="3325802" cy="456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61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628800"/>
            <a:ext cx="8407893" cy="5040560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LES POINTS POSITIFS</a:t>
            </a:r>
          </a:p>
          <a:p>
            <a:pPr marL="45720" indent="0">
              <a:buNone/>
            </a:pPr>
            <a:endParaRPr lang="fr-CA" dirty="0" smtClean="0"/>
          </a:p>
          <a:p>
            <a:pPr lvl="1"/>
            <a:r>
              <a:rPr lang="fr-CA" dirty="0" smtClean="0"/>
              <a:t>Enseignement dynamique</a:t>
            </a:r>
          </a:p>
          <a:p>
            <a:pPr lvl="1"/>
            <a:endParaRPr lang="fr-CA" sz="1300" dirty="0"/>
          </a:p>
          <a:p>
            <a:pPr lvl="1"/>
            <a:r>
              <a:rPr lang="fr-CA" dirty="0"/>
              <a:t>Acquisition de connaissances dans l’action</a:t>
            </a:r>
          </a:p>
          <a:p>
            <a:pPr lvl="1"/>
            <a:endParaRPr lang="fr-CA" sz="1300" dirty="0"/>
          </a:p>
          <a:p>
            <a:pPr lvl="1"/>
            <a:r>
              <a:rPr lang="fr-CA" dirty="0" smtClean="0"/>
              <a:t>Développement du sentiment d’appartenance</a:t>
            </a:r>
          </a:p>
          <a:p>
            <a:pPr lvl="1"/>
            <a:endParaRPr lang="fr-CA" sz="1200" dirty="0" smtClean="0"/>
          </a:p>
          <a:p>
            <a:pPr lvl="1"/>
            <a:r>
              <a:rPr lang="fr-CA" dirty="0" smtClean="0"/>
              <a:t>Développement du sens des responsabilités</a:t>
            </a:r>
          </a:p>
          <a:p>
            <a:pPr lvl="1"/>
            <a:endParaRPr lang="fr-CA" sz="1200" dirty="0" smtClean="0"/>
          </a:p>
          <a:p>
            <a:pPr lvl="1"/>
            <a:r>
              <a:rPr lang="fr-CA" dirty="0" smtClean="0"/>
              <a:t>Demande à l’élève de s’engager et de s’investir</a:t>
            </a:r>
          </a:p>
          <a:p>
            <a:pPr lvl="1"/>
            <a:endParaRPr lang="fr-CA" sz="1200" dirty="0"/>
          </a:p>
          <a:p>
            <a:pPr lvl="1"/>
            <a:r>
              <a:rPr lang="fr-CA" dirty="0"/>
              <a:t>Source de fierté </a:t>
            </a:r>
          </a:p>
          <a:p>
            <a:pPr lvl="1"/>
            <a:endParaRPr lang="fr-CA" sz="1200" dirty="0"/>
          </a:p>
          <a:p>
            <a:pPr lvl="1"/>
            <a:r>
              <a:rPr lang="fr-CA" dirty="0"/>
              <a:t>Projet mobilisant et motivant pour les </a:t>
            </a:r>
            <a:r>
              <a:rPr lang="fr-CA" dirty="0" smtClean="0"/>
              <a:t>élèves</a:t>
            </a:r>
          </a:p>
          <a:p>
            <a:pPr marL="365760" lvl="1" indent="0">
              <a:buNone/>
            </a:pPr>
            <a:endParaRPr lang="fr-CA" sz="1100" dirty="0" smtClean="0"/>
          </a:p>
          <a:p>
            <a:pPr lvl="1"/>
            <a:r>
              <a:rPr lang="fr-CA" dirty="0" smtClean="0"/>
              <a:t>Projet mobilisant pour le milieu (direction, conseillers d’orientation, conseil étudiant, technicienne de laboratoire)</a:t>
            </a:r>
          </a:p>
          <a:p>
            <a:pPr marL="365760" lvl="1" indent="0">
              <a:buNone/>
            </a:pPr>
            <a:endParaRPr lang="fr-CA" sz="1200" dirty="0"/>
          </a:p>
          <a:p>
            <a:pPr lvl="1"/>
            <a:r>
              <a:rPr lang="fr-CA" dirty="0" smtClean="0"/>
              <a:t>Taux de présence: 88 % au centre Odilon-Gauthier 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résultats</a:t>
            </a:r>
            <a:endParaRPr lang="fr-CA" dirty="0"/>
          </a:p>
        </p:txBody>
      </p:sp>
      <p:pic>
        <p:nvPicPr>
          <p:cNvPr id="1027" name="Picture 3" descr="C:\Users\a14532\AppData\Local\Microsoft\Windows\Temporary Internet Files\Content.IE5\M0A7OD4W\MC90044201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40968"/>
            <a:ext cx="1659461" cy="16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34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DIFFICULTÉS</a:t>
            </a:r>
          </a:p>
          <a:p>
            <a:endParaRPr lang="fr-CA" dirty="0" smtClean="0"/>
          </a:p>
          <a:p>
            <a:pPr lvl="1"/>
            <a:r>
              <a:rPr lang="fr-CA" dirty="0"/>
              <a:t>Recrutement des élèves</a:t>
            </a:r>
          </a:p>
          <a:p>
            <a:pPr marL="365760" lvl="1" indent="0">
              <a:buNone/>
            </a:pPr>
            <a:endParaRPr lang="fr-CA" dirty="0" smtClean="0"/>
          </a:p>
          <a:p>
            <a:pPr lvl="1"/>
            <a:r>
              <a:rPr lang="fr-CA" dirty="0" smtClean="0"/>
              <a:t>Beaucoup de demandes pour un seul enseignant</a:t>
            </a:r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 smtClean="0"/>
              <a:t>Présenter les concepts théoriques</a:t>
            </a:r>
          </a:p>
          <a:p>
            <a:pPr lvl="1"/>
            <a:endParaRPr lang="fr-CA" dirty="0"/>
          </a:p>
          <a:p>
            <a:pPr lvl="1"/>
            <a:r>
              <a:rPr lang="fr-CA" dirty="0" smtClean="0"/>
              <a:t>Compléter les cahiers de l’élève et le dossier technique</a:t>
            </a:r>
          </a:p>
          <a:p>
            <a:pPr lvl="1"/>
            <a:endParaRPr lang="fr-CA" dirty="0"/>
          </a:p>
          <a:p>
            <a:pPr lvl="1"/>
            <a:r>
              <a:rPr lang="fr-CA" dirty="0" smtClean="0"/>
              <a:t>Travail d’équipe</a:t>
            </a:r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résultats</a:t>
            </a:r>
          </a:p>
        </p:txBody>
      </p:sp>
      <p:pic>
        <p:nvPicPr>
          <p:cNvPr id="2050" name="Picture 2" descr="C:\Users\a14532\AppData\Local\Microsoft\Windows\Temporary Internet Files\Content.IE5\M0A7OD4W\MC9002813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12975"/>
            <a:ext cx="1040782" cy="138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99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fr-CA" dirty="0"/>
          </a:p>
          <a:p>
            <a:pPr marL="45720" indent="0" algn="ctr">
              <a:buNone/>
            </a:pPr>
            <a:endParaRPr lang="fr-CA" dirty="0" smtClean="0"/>
          </a:p>
          <a:p>
            <a:pPr marL="45720" indent="0" algn="ctr">
              <a:buNone/>
            </a:pPr>
            <a:endParaRPr lang="fr-CA" dirty="0"/>
          </a:p>
          <a:p>
            <a:pPr marL="45720" indent="0" algn="ctr">
              <a:buNone/>
            </a:pPr>
            <a:r>
              <a:rPr lang="fr-CA" sz="4400" dirty="0" smtClean="0">
                <a:hlinkClick r:id="rId3" action="ppaction://hlinkfile"/>
              </a:rPr>
              <a:t>projet-pont-levis-</a:t>
            </a:r>
            <a:r>
              <a:rPr lang="fr-CA" sz="4400" dirty="0" err="1" smtClean="0">
                <a:hlinkClick r:id="rId3" action="ppaction://hlinkfile"/>
              </a:rPr>
              <a:t>wivecke</a:t>
            </a:r>
            <a:endParaRPr lang="fr-CA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projet au centre st-Louis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8241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fr-CA" dirty="0"/>
          </a:p>
          <a:p>
            <a:pPr marL="45720" indent="0">
              <a:buNone/>
            </a:pPr>
            <a:endParaRPr lang="fr-CA" dirty="0" smtClean="0"/>
          </a:p>
          <a:p>
            <a:pPr marL="45720" indent="0">
              <a:buNone/>
            </a:pPr>
            <a:endParaRPr lang="fr-CA" dirty="0"/>
          </a:p>
          <a:p>
            <a:pPr marL="45720" indent="0" algn="ctr">
              <a:buNone/>
            </a:pPr>
            <a:r>
              <a:rPr lang="fr-CA" sz="6000" dirty="0" smtClean="0">
                <a:hlinkClick r:id="rId2" action="ppaction://hlinkfile"/>
              </a:rPr>
              <a:t>Photos</a:t>
            </a:r>
            <a:endParaRPr lang="fr-CA" sz="6000" dirty="0" smtClean="0"/>
          </a:p>
          <a:p>
            <a:pPr marL="45720" indent="0">
              <a:buNone/>
            </a:pP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projet en images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0871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719070"/>
            <a:ext cx="9144000" cy="4878281"/>
          </a:xfrm>
        </p:spPr>
        <p:txBody>
          <a:bodyPr>
            <a:normAutofit/>
          </a:bodyPr>
          <a:lstStyle/>
          <a:p>
            <a:r>
              <a:rPr lang="fr-CA" sz="2400" b="1" dirty="0"/>
              <a:t>Idée originale :</a:t>
            </a:r>
          </a:p>
          <a:p>
            <a:pPr marL="320040" lvl="1" indent="0">
              <a:buNone/>
            </a:pPr>
            <a:r>
              <a:rPr lang="fr-CA" sz="2000" dirty="0"/>
              <a:t>Danielle C. Jacques</a:t>
            </a:r>
            <a:r>
              <a:rPr lang="fr-CA" sz="1600" dirty="0"/>
              <a:t>, RÉCIT région 12</a:t>
            </a:r>
          </a:p>
          <a:p>
            <a:pPr marL="320040" lvl="1" indent="0">
              <a:buNone/>
            </a:pPr>
            <a:r>
              <a:rPr lang="fr-CA" sz="2000" dirty="0"/>
              <a:t>Christophe Gagné</a:t>
            </a:r>
            <a:r>
              <a:rPr lang="fr-CA" sz="1200" dirty="0"/>
              <a:t>, </a:t>
            </a:r>
            <a:r>
              <a:rPr lang="fr-CA" sz="1600" dirty="0"/>
              <a:t>formateur-accompagnateur en science et technologie, région 12</a:t>
            </a:r>
          </a:p>
          <a:p>
            <a:pPr marL="320040" lvl="1" indent="0">
              <a:buNone/>
            </a:pPr>
            <a:r>
              <a:rPr lang="fr-CA" sz="2000" dirty="0"/>
              <a:t>Doris St-Amant</a:t>
            </a:r>
            <a:r>
              <a:rPr lang="fr-CA" dirty="0"/>
              <a:t>, </a:t>
            </a:r>
            <a:r>
              <a:rPr lang="fr-CA" sz="1600" dirty="0"/>
              <a:t>formatrice-accompagnatrice en science et technologie, région 03</a:t>
            </a:r>
          </a:p>
          <a:p>
            <a:pPr marL="45720" indent="0">
              <a:buNone/>
            </a:pPr>
            <a:endParaRPr lang="fr-CA" sz="1800" dirty="0"/>
          </a:p>
          <a:p>
            <a:r>
              <a:rPr lang="fr-CA" sz="2400" b="1" dirty="0" smtClean="0"/>
              <a:t>Responsables </a:t>
            </a:r>
            <a:r>
              <a:rPr lang="fr-CA" sz="2400" b="1" dirty="0"/>
              <a:t>du volet scientifique et technologique :</a:t>
            </a:r>
          </a:p>
          <a:p>
            <a:pPr marL="320040" lvl="1" indent="0">
              <a:buNone/>
            </a:pPr>
            <a:r>
              <a:rPr lang="fr-CA" sz="2000" dirty="0"/>
              <a:t>Doris St-Amant</a:t>
            </a:r>
          </a:p>
          <a:p>
            <a:pPr marL="320040" lvl="1" indent="0">
              <a:buNone/>
            </a:pPr>
            <a:r>
              <a:rPr lang="fr-CA" sz="2000" dirty="0"/>
              <a:t>Christophe Gagné</a:t>
            </a:r>
          </a:p>
          <a:p>
            <a:pPr marL="45720" indent="0">
              <a:buNone/>
            </a:pPr>
            <a:endParaRPr lang="fr-CA" dirty="0"/>
          </a:p>
          <a:p>
            <a:r>
              <a:rPr lang="fr-CA" sz="2400" b="1" dirty="0"/>
              <a:t>Enseignants responsables de la mise à l’essai</a:t>
            </a:r>
          </a:p>
          <a:p>
            <a:pPr marL="320040" lvl="1" indent="0">
              <a:buNone/>
            </a:pPr>
            <a:r>
              <a:rPr lang="fr-CA" sz="2000" dirty="0"/>
              <a:t>Wivecke Dahl</a:t>
            </a:r>
          </a:p>
          <a:p>
            <a:pPr marL="320040" lvl="1" indent="0">
              <a:buNone/>
            </a:pPr>
            <a:r>
              <a:rPr lang="fr-CA" sz="2000" dirty="0"/>
              <a:t>Doris St-Amant</a:t>
            </a:r>
          </a:p>
          <a:p>
            <a:pPr marL="45720" indent="0">
              <a:buNone/>
            </a:pPr>
            <a:endParaRPr lang="fr-CA" sz="2400" b="1" dirty="0"/>
          </a:p>
          <a:p>
            <a:pPr marL="45720" indent="0">
              <a:buNone/>
            </a:pPr>
            <a:endParaRPr lang="fr-CA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Personnes impliquées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7358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700808"/>
            <a:ext cx="8407893" cy="2160240"/>
          </a:xfrm>
        </p:spPr>
        <p:txBody>
          <a:bodyPr>
            <a:normAutofit/>
          </a:bodyPr>
          <a:lstStyle/>
          <a:p>
            <a:pPr marL="361950" indent="-317500"/>
            <a:r>
              <a:rPr lang="fr-CA" dirty="0" smtClean="0"/>
              <a:t>Proposition faite aux membres organisateurs de l’AQIFGA par des </a:t>
            </a:r>
            <a:r>
              <a:rPr lang="fr-CA" dirty="0"/>
              <a:t>membres d’un groupe de travail sur la formation générale de base de la région 03-12 </a:t>
            </a:r>
            <a:endParaRPr lang="fr-CA" dirty="0" smtClean="0"/>
          </a:p>
          <a:p>
            <a:pPr marL="361950" indent="-317500"/>
            <a:endParaRPr lang="fr-CA" dirty="0" smtClean="0"/>
          </a:p>
          <a:p>
            <a:pPr marL="361950" indent="-317500"/>
            <a:r>
              <a:rPr lang="fr-CA" dirty="0" smtClean="0"/>
              <a:t>Le but était de représenter le thème du colloque « Rendez-vous au CARREFOUR de </a:t>
            </a:r>
            <a:r>
              <a:rPr lang="fr-CA" dirty="0" err="1" smtClean="0"/>
              <a:t>l’eXpérience</a:t>
            </a:r>
            <a:r>
              <a:rPr lang="fr-CA" dirty="0" smtClean="0"/>
              <a:t> » </a:t>
            </a:r>
          </a:p>
          <a:p>
            <a:pPr marL="361950" indent="-317500"/>
            <a:endParaRPr lang="fr-CA" dirty="0"/>
          </a:p>
          <a:p>
            <a:endParaRPr lang="fr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HISTORIQUE du projet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869" y="4148030"/>
            <a:ext cx="1724587" cy="223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3933056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fr-CA" sz="2000" spc="150" dirty="0" smtClean="0">
                <a:solidFill>
                  <a:schemeClr val="tx2"/>
                </a:solidFill>
              </a:rPr>
              <a:t>Des élèves de la FGA des régions 03 et 12 ont reçu le mandat de concevoir un </a:t>
            </a:r>
            <a:r>
              <a:rPr lang="fr-CA" sz="2000" spc="150" dirty="0">
                <a:solidFill>
                  <a:schemeClr val="tx2"/>
                </a:solidFill>
              </a:rPr>
              <a:t>o</a:t>
            </a:r>
            <a:r>
              <a:rPr lang="fr-CA" sz="2000" spc="150" dirty="0" smtClean="0">
                <a:solidFill>
                  <a:schemeClr val="tx2"/>
                </a:solidFill>
              </a:rPr>
              <a:t>bjet technologique qui devait répondre aux contraintes d’un cahier des charges. </a:t>
            </a:r>
          </a:p>
          <a:p>
            <a:pPr marL="342900" indent="-342900"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endParaRPr lang="fr-CA" sz="2000" spc="150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fr-CA" sz="2000" spc="150" dirty="0" smtClean="0">
                <a:solidFill>
                  <a:schemeClr val="tx2"/>
                </a:solidFill>
              </a:rPr>
              <a:t>Le titre du projet « Faire le pont entre les deux rives »</a:t>
            </a:r>
          </a:p>
          <a:p>
            <a:pPr>
              <a:buClr>
                <a:schemeClr val="accent1"/>
              </a:buClr>
              <a:buSzPct val="125000"/>
            </a:pPr>
            <a:endParaRPr lang="fr-CA" sz="2000" spc="1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2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3212976"/>
            <a:ext cx="8784975" cy="3528392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endParaRPr lang="fr-CA" dirty="0"/>
          </a:p>
          <a:p>
            <a:pPr marL="45720" indent="0" algn="just">
              <a:buNone/>
            </a:pPr>
            <a:r>
              <a:rPr lang="fr-CA" dirty="0"/>
              <a:t>Avec cette thématique, les organisateurs souhaitent mettre en valeur l’importance </a:t>
            </a:r>
            <a:r>
              <a:rPr lang="fr-CA" dirty="0" smtClean="0"/>
              <a:t>des rencontres </a:t>
            </a:r>
            <a:r>
              <a:rPr lang="fr-CA" dirty="0"/>
              <a:t>entre toutes les personnes travaillant à l’éducation des adultes. Afin de </a:t>
            </a:r>
            <a:r>
              <a:rPr lang="fr-CA" dirty="0" smtClean="0"/>
              <a:t>représenter ce </a:t>
            </a:r>
            <a:r>
              <a:rPr lang="fr-CA" dirty="0"/>
              <a:t>thème de façon claire et concrète, les responsables de l’événement ont décidé de faire </a:t>
            </a:r>
            <a:r>
              <a:rPr lang="fr-CA" dirty="0" smtClean="0"/>
              <a:t>appel à </a:t>
            </a:r>
            <a:r>
              <a:rPr lang="fr-CA" dirty="0"/>
              <a:t>votre expertise</a:t>
            </a:r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. Dans le mandat qui vous est attribué, on vous demande de concevoir </a:t>
            </a:r>
            <a:r>
              <a:rPr lang="fr-CA" dirty="0" smtClean="0">
                <a:solidFill>
                  <a:schemeClr val="accent2">
                    <a:lumMod val="75000"/>
                  </a:schemeClr>
                </a:solidFill>
              </a:rPr>
              <a:t>une moitié </a:t>
            </a:r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d’un </a:t>
            </a:r>
            <a:r>
              <a:rPr lang="fr-CA" dirty="0" smtClean="0">
                <a:solidFill>
                  <a:schemeClr val="accent2">
                    <a:lumMod val="75000"/>
                  </a:schemeClr>
                </a:solidFill>
              </a:rPr>
              <a:t>pont-levis qui </a:t>
            </a:r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s’arrimera de manière précise à la moitié d’un </a:t>
            </a:r>
            <a:r>
              <a:rPr lang="fr-CA" dirty="0" smtClean="0">
                <a:solidFill>
                  <a:schemeClr val="accent2">
                    <a:lumMod val="75000"/>
                  </a:schemeClr>
                </a:solidFill>
              </a:rPr>
              <a:t>pont-levis d’une autre équipe</a:t>
            </a:r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. Si vous relevez le défi, vous aurez l’immense privilège de voir votre réalisation exposée </a:t>
            </a:r>
            <a:r>
              <a:rPr lang="fr-CA" dirty="0" smtClean="0">
                <a:solidFill>
                  <a:schemeClr val="accent2">
                    <a:lumMod val="75000"/>
                  </a:schemeClr>
                </a:solidFill>
              </a:rPr>
              <a:t>à l’Hôtel </a:t>
            </a:r>
            <a:r>
              <a:rPr lang="fr-CA" dirty="0" err="1">
                <a:solidFill>
                  <a:schemeClr val="accent2">
                    <a:lumMod val="75000"/>
                  </a:schemeClr>
                </a:solidFill>
              </a:rPr>
              <a:t>Plaza</a:t>
            </a:r>
            <a:r>
              <a:rPr lang="fr-CA" dirty="0">
                <a:solidFill>
                  <a:schemeClr val="accent2">
                    <a:lumMod val="75000"/>
                  </a:schemeClr>
                </a:solidFill>
              </a:rPr>
              <a:t> Québec, pour toute la durée du congrès</a:t>
            </a:r>
            <a:r>
              <a:rPr lang="fr-CA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marL="45720" indent="0" algn="just">
              <a:buNone/>
            </a:pPr>
            <a:endParaRPr lang="fr-CA" sz="800" dirty="0"/>
          </a:p>
          <a:p>
            <a:pPr marL="45720" indent="0" algn="just">
              <a:buNone/>
            </a:pPr>
            <a:r>
              <a:rPr lang="fr-CA" dirty="0"/>
              <a:t>Consultez le cahier des charges pour connaître les contraintes qui devront être respectées </a:t>
            </a:r>
            <a:r>
              <a:rPr lang="fr-CA" dirty="0" smtClean="0"/>
              <a:t>pour réaliser </a:t>
            </a:r>
            <a:r>
              <a:rPr lang="fr-CA" dirty="0"/>
              <a:t>le projet. Laissez aller votre créativité et </a:t>
            </a:r>
            <a:r>
              <a:rPr lang="fr-CA" dirty="0" smtClean="0"/>
              <a:t>amusez-vous!</a:t>
            </a:r>
          </a:p>
          <a:p>
            <a:pPr marL="45720" indent="0" algn="just">
              <a:buNone/>
            </a:pPr>
            <a:endParaRPr lang="fr-CA" sz="1100" dirty="0"/>
          </a:p>
          <a:p>
            <a:pPr marL="45720" indent="0">
              <a:buNone/>
            </a:pPr>
            <a:r>
              <a:rPr lang="fr-CA" dirty="0"/>
              <a:t>Bonne chance à tous!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défi</a:t>
            </a:r>
            <a:endParaRPr lang="fr-CA" dirty="0"/>
          </a:p>
        </p:txBody>
      </p:sp>
      <p:pic>
        <p:nvPicPr>
          <p:cNvPr id="5" name="Picture 2" descr="C:\Users\a14532\AppData\Local\Microsoft\Windows\Temporary Internet Files\Content.IE5\M0A7OD4W\MC9004159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4204" y="1772816"/>
            <a:ext cx="17366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1628800"/>
            <a:ext cx="679268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fr-CA" sz="1700" b="1" spc="150" dirty="0">
                <a:solidFill>
                  <a:schemeClr val="tx2"/>
                </a:solidFill>
              </a:rPr>
              <a:t>Mise en situation </a:t>
            </a:r>
            <a:r>
              <a:rPr lang="fr-CA" sz="1700" spc="150" dirty="0" smtClean="0">
                <a:solidFill>
                  <a:schemeClr val="tx2"/>
                </a:solidFill>
              </a:rPr>
              <a:t>:</a:t>
            </a:r>
          </a:p>
          <a:p>
            <a:pPr marL="45720" indent="0">
              <a:buNone/>
            </a:pPr>
            <a:endParaRPr lang="fr-CA" sz="700" spc="150" dirty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r>
              <a:rPr lang="fr-CA" sz="1700" spc="150" dirty="0">
                <a:solidFill>
                  <a:schemeClr val="tx2"/>
                </a:solidFill>
              </a:rPr>
              <a:t>Le prochain congrès de l’Association québécoise des intervenantes et intervenants en formation générale des adultes (AQIFGA) se tiendra à Québec, les 10 et 11 avril 2014, sous le thème «Rendez-vous au CARREFOUR de </a:t>
            </a:r>
            <a:r>
              <a:rPr lang="fr-CA" sz="1700" spc="150" dirty="0" err="1">
                <a:solidFill>
                  <a:schemeClr val="tx2"/>
                </a:solidFill>
              </a:rPr>
              <a:t>l’eXpérience</a:t>
            </a:r>
            <a:r>
              <a:rPr lang="fr-CA" sz="1700" spc="150" dirty="0">
                <a:solidFill>
                  <a:schemeClr val="tx2"/>
                </a:solidFill>
              </a:rPr>
              <a:t>!»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4072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719071"/>
            <a:ext cx="8511481" cy="264603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CA" b="1" dirty="0"/>
              <a:t>Consignes :</a:t>
            </a:r>
          </a:p>
          <a:p>
            <a:pPr marL="45720" indent="0" algn="just">
              <a:buNone/>
            </a:pPr>
            <a:r>
              <a:rPr lang="fr-CA" dirty="0"/>
              <a:t>En équipe de deux, concevoir un objet qui répond aux exigences du cahier des </a:t>
            </a:r>
            <a:r>
              <a:rPr lang="fr-CA" dirty="0" smtClean="0"/>
              <a:t>charges présenté </a:t>
            </a:r>
            <a:r>
              <a:rPr lang="fr-CA" dirty="0"/>
              <a:t>en page suivante</a:t>
            </a:r>
            <a:r>
              <a:rPr lang="fr-CA" dirty="0" smtClean="0"/>
              <a:t>.</a:t>
            </a:r>
          </a:p>
          <a:p>
            <a:pPr marL="45720" indent="0" algn="just">
              <a:buNone/>
            </a:pPr>
            <a:endParaRPr lang="fr-CA" dirty="0"/>
          </a:p>
          <a:p>
            <a:pPr marL="45720" indent="0" algn="just">
              <a:buNone/>
            </a:pPr>
            <a:r>
              <a:rPr lang="fr-CA" dirty="0"/>
              <a:t>Vous devrez également présenter un schéma de principe qui explique le fonctionnement </a:t>
            </a:r>
            <a:r>
              <a:rPr lang="fr-CA" dirty="0" smtClean="0"/>
              <a:t>du mécanisme </a:t>
            </a:r>
            <a:r>
              <a:rPr lang="fr-CA" dirty="0"/>
              <a:t>d’abaissement et de soulèvement du pont</a:t>
            </a:r>
            <a:r>
              <a:rPr lang="fr-CA" dirty="0" smtClean="0"/>
              <a:t>.</a:t>
            </a:r>
          </a:p>
          <a:p>
            <a:pPr marL="45720" indent="0" algn="just">
              <a:buNone/>
            </a:pP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défi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536" y="4221088"/>
            <a:ext cx="59766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spc="150" dirty="0">
                <a:solidFill>
                  <a:schemeClr val="tx2"/>
                </a:solidFill>
              </a:rPr>
              <a:t>Finalement, vous devrez présenter un croquis (dessin à main levée) qui représente le plus fidèlement possible la structure que vous prévoyez construire. Les dimensions prévues doivent y être inscrites. Le croquis doit être remis à votre enseignant avant que vous ne commenciez la construction.</a:t>
            </a:r>
          </a:p>
          <a:p>
            <a:endParaRPr lang="fr-CA" dirty="0"/>
          </a:p>
        </p:txBody>
      </p:sp>
      <p:pic>
        <p:nvPicPr>
          <p:cNvPr id="9" name="Picture 5" descr="C:\Users\a14532\AppData\Local\Microsoft\Windows\Temporary Internet Files\Content.IE5\DKMEJJFT\MC90043709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5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2223127"/>
            <a:ext cx="8407893" cy="3438121"/>
          </a:xfrm>
        </p:spPr>
        <p:txBody>
          <a:bodyPr/>
          <a:lstStyle/>
          <a:p>
            <a:pPr marL="45720" indent="0">
              <a:buNone/>
            </a:pPr>
            <a:r>
              <a:rPr lang="fr-CA" b="1" dirty="0"/>
              <a:t>But du projet </a:t>
            </a:r>
            <a:r>
              <a:rPr lang="fr-CA" b="1" dirty="0" smtClean="0"/>
              <a:t>:</a:t>
            </a:r>
          </a:p>
          <a:p>
            <a:pPr marL="45720" indent="0">
              <a:buNone/>
            </a:pPr>
            <a:endParaRPr lang="fr-CA" b="1" dirty="0"/>
          </a:p>
          <a:p>
            <a:pPr marL="45720" indent="0">
              <a:buNone/>
            </a:pPr>
            <a:r>
              <a:rPr lang="fr-CA" dirty="0"/>
              <a:t>Chaque équipe doit concevoir la moitié d’un </a:t>
            </a:r>
            <a:r>
              <a:rPr lang="fr-CA" dirty="0" smtClean="0"/>
              <a:t>pont-levis</a:t>
            </a:r>
            <a:endParaRPr lang="fr-CA" dirty="0"/>
          </a:p>
          <a:p>
            <a:pPr marL="45720" indent="0">
              <a:buNone/>
            </a:pPr>
            <a:r>
              <a:rPr lang="fr-CA" dirty="0"/>
              <a:t>fonctionnel et collaborer avec une </a:t>
            </a:r>
            <a:r>
              <a:rPr lang="fr-CA" dirty="0" smtClean="0"/>
              <a:t>autre équipe </a:t>
            </a:r>
            <a:r>
              <a:rPr lang="fr-CA" dirty="0"/>
              <a:t>pour arrimer les deux moitiés de manière précise. En position abaissée, le pont </a:t>
            </a:r>
            <a:r>
              <a:rPr lang="fr-CA" dirty="0" smtClean="0"/>
              <a:t>doit permettre </a:t>
            </a:r>
            <a:r>
              <a:rPr lang="fr-CA" dirty="0"/>
              <a:t>à une </a:t>
            </a:r>
            <a:r>
              <a:rPr lang="fr-CA" dirty="0" smtClean="0"/>
              <a:t>voiture-jouet (style </a:t>
            </a:r>
            <a:r>
              <a:rPr lang="fr-CA" dirty="0" err="1"/>
              <a:t>Hotweels</a:t>
            </a:r>
            <a:r>
              <a:rPr lang="fr-CA" dirty="0"/>
              <a:t> ou </a:t>
            </a:r>
            <a:r>
              <a:rPr lang="fr-CA" dirty="0" err="1"/>
              <a:t>MatchBox</a:t>
            </a:r>
            <a:r>
              <a:rPr lang="fr-CA" dirty="0"/>
              <a:t>) de faire la traversée dans les </a:t>
            </a:r>
            <a:r>
              <a:rPr lang="fr-CA" dirty="0" smtClean="0"/>
              <a:t>deux sens</a:t>
            </a:r>
            <a:r>
              <a:rPr lang="fr-CA" dirty="0"/>
              <a:t>, simplement en </a:t>
            </a:r>
            <a:r>
              <a:rPr lang="fr-CA" dirty="0" smtClean="0"/>
              <a:t>la laissant </a:t>
            </a:r>
            <a:r>
              <a:rPr lang="fr-CA" dirty="0"/>
              <a:t>aller sur son élan.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Cahier des charges</a:t>
            </a:r>
            <a:endParaRPr lang="fr-CA" dirty="0"/>
          </a:p>
        </p:txBody>
      </p:sp>
      <p:pic>
        <p:nvPicPr>
          <p:cNvPr id="1028" name="Picture 4" descr="C:\Users\a14532\AppData\Local\Microsoft\Windows\Temporary Internet Files\Content.IE5\M0A7OD4W\MC90043979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13176"/>
            <a:ext cx="1525294" cy="97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28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3" y="1628800"/>
            <a:ext cx="8784976" cy="5112568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fr-CA" b="1" dirty="0"/>
              <a:t>Contraintes liées à la construction du pont :</a:t>
            </a:r>
          </a:p>
          <a:p>
            <a:pPr marL="45720" indent="0">
              <a:buNone/>
            </a:pPr>
            <a:r>
              <a:rPr lang="fr-CA" sz="2200" dirty="0">
                <a:solidFill>
                  <a:schemeClr val="tx1"/>
                </a:solidFill>
              </a:rPr>
              <a:t>La structure doit être</a:t>
            </a:r>
            <a:r>
              <a:rPr lang="fr-CA" sz="2200" dirty="0" smtClean="0">
                <a:solidFill>
                  <a:schemeClr val="tx1"/>
                </a:solidFill>
              </a:rPr>
              <a:t>...</a:t>
            </a:r>
          </a:p>
          <a:p>
            <a:pPr marL="45720" indent="0">
              <a:buNone/>
            </a:pPr>
            <a:endParaRPr lang="fr-CA" sz="2200" dirty="0">
              <a:solidFill>
                <a:schemeClr val="tx1"/>
              </a:solidFill>
            </a:endParaRPr>
          </a:p>
          <a:p>
            <a:pPr marL="180975" indent="-136525">
              <a:buNone/>
            </a:pPr>
            <a:r>
              <a:rPr lang="fr-CA" dirty="0" smtClean="0"/>
              <a:t>● </a:t>
            </a:r>
            <a:r>
              <a:rPr lang="fr-CA" sz="2200" dirty="0">
                <a:solidFill>
                  <a:schemeClr val="tx1"/>
                </a:solidFill>
              </a:rPr>
              <a:t>Construite avec les outils disponibles dans l’atelier de votre centre et avec les matériaux de votre choix.</a:t>
            </a:r>
          </a:p>
          <a:p>
            <a:pPr lvl="1">
              <a:buFont typeface="Courier New" pitchFamily="49" charset="0"/>
              <a:buChar char="o"/>
            </a:pPr>
            <a:r>
              <a:rPr lang="fr-CA" sz="2000" dirty="0" smtClean="0">
                <a:solidFill>
                  <a:schemeClr val="tx1"/>
                </a:solidFill>
              </a:rPr>
              <a:t>Si </a:t>
            </a:r>
            <a:r>
              <a:rPr lang="fr-CA" sz="2000" dirty="0">
                <a:solidFill>
                  <a:schemeClr val="tx1"/>
                </a:solidFill>
              </a:rPr>
              <a:t>vous avez accès à une trousse de robotique Lego NXT, vous pouvez </a:t>
            </a:r>
            <a:r>
              <a:rPr lang="fr-CA" sz="2000" dirty="0" smtClean="0">
                <a:solidFill>
                  <a:schemeClr val="tx1"/>
                </a:solidFill>
              </a:rPr>
              <a:t>intégrer la </a:t>
            </a:r>
            <a:r>
              <a:rPr lang="fr-CA" sz="2000" dirty="0">
                <a:solidFill>
                  <a:schemeClr val="tx1"/>
                </a:solidFill>
              </a:rPr>
              <a:t>brique intelligente ainsi que des pièces Lego dans votre construction.</a:t>
            </a:r>
          </a:p>
          <a:p>
            <a:pPr lvl="1">
              <a:buFont typeface="Courier New" pitchFamily="49" charset="0"/>
              <a:buChar char="o"/>
            </a:pPr>
            <a:r>
              <a:rPr lang="fr-CA" sz="2000" dirty="0" smtClean="0">
                <a:solidFill>
                  <a:schemeClr val="tx1"/>
                </a:solidFill>
              </a:rPr>
              <a:t>Si </a:t>
            </a:r>
            <a:r>
              <a:rPr lang="fr-CA" sz="2000" dirty="0">
                <a:solidFill>
                  <a:schemeClr val="tx1"/>
                </a:solidFill>
              </a:rPr>
              <a:t>vous </a:t>
            </a:r>
            <a:r>
              <a:rPr lang="fr-CA" sz="2000" b="1" dirty="0">
                <a:solidFill>
                  <a:schemeClr val="tx1"/>
                </a:solidFill>
              </a:rPr>
              <a:t>ne disposez pas </a:t>
            </a:r>
            <a:r>
              <a:rPr lang="fr-CA" sz="2000" dirty="0">
                <a:solidFill>
                  <a:schemeClr val="tx1"/>
                </a:solidFill>
              </a:rPr>
              <a:t>d’une trousse Lego NXT, votre construction </a:t>
            </a:r>
            <a:r>
              <a:rPr lang="fr-CA" sz="2000" dirty="0" smtClean="0">
                <a:solidFill>
                  <a:schemeClr val="tx1"/>
                </a:solidFill>
              </a:rPr>
              <a:t>doit comporter </a:t>
            </a:r>
            <a:r>
              <a:rPr lang="fr-CA" sz="2000" dirty="0">
                <a:solidFill>
                  <a:schemeClr val="tx1"/>
                </a:solidFill>
              </a:rPr>
              <a:t>un circuit électrique muni d’au moins un interrupteur</a:t>
            </a:r>
            <a:r>
              <a:rPr lang="fr-CA" sz="20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Courier New" pitchFamily="49" charset="0"/>
              <a:buChar char="o"/>
            </a:pPr>
            <a:endParaRPr lang="fr-CA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r-CA" dirty="0">
                <a:solidFill>
                  <a:schemeClr val="tx1"/>
                </a:solidFill>
              </a:rPr>
              <a:t>● </a:t>
            </a:r>
            <a:r>
              <a:rPr lang="fr-CA" sz="2200" dirty="0">
                <a:solidFill>
                  <a:schemeClr val="tx1"/>
                </a:solidFill>
              </a:rPr>
              <a:t>De dimensions maximales de 50 cm x 25 cm x 50 cm (longueur x largeur x hauteur).</a:t>
            </a:r>
          </a:p>
          <a:p>
            <a:pPr marL="45720" indent="0">
              <a:buNone/>
            </a:pPr>
            <a:endParaRPr lang="fr-CA" sz="2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r-CA" sz="2200" dirty="0">
                <a:solidFill>
                  <a:schemeClr val="tx1"/>
                </a:solidFill>
              </a:rPr>
              <a:t>● Facilement transportable.</a:t>
            </a:r>
          </a:p>
          <a:p>
            <a:pPr marL="45720" indent="0">
              <a:buNone/>
            </a:pPr>
            <a:endParaRPr lang="fr-CA" sz="2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r-CA" sz="2200" dirty="0">
                <a:solidFill>
                  <a:schemeClr val="tx1"/>
                </a:solidFill>
              </a:rPr>
              <a:t>● </a:t>
            </a:r>
            <a:r>
              <a:rPr lang="fr-CA" sz="2200" dirty="0" smtClean="0">
                <a:solidFill>
                  <a:schemeClr val="tx1"/>
                </a:solidFill>
              </a:rPr>
              <a:t>Sécuritaire </a:t>
            </a:r>
            <a:r>
              <a:rPr lang="fr-CA" sz="2200" dirty="0">
                <a:solidFill>
                  <a:schemeClr val="tx1"/>
                </a:solidFill>
              </a:rPr>
              <a:t>pour l’utilisateur (ex.: éviter de présenter des surfaces pointues ou  coupantes).</a:t>
            </a:r>
          </a:p>
          <a:p>
            <a:pPr marL="45720" indent="0">
              <a:buNone/>
            </a:pPr>
            <a:endParaRPr lang="fr-CA" sz="2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r-CA" sz="2200" dirty="0">
                <a:solidFill>
                  <a:schemeClr val="tx1"/>
                </a:solidFill>
              </a:rPr>
              <a:t>● Fabriquée avec des matériaux résistants.</a:t>
            </a:r>
          </a:p>
          <a:p>
            <a:pPr marL="45720" indent="0">
              <a:buNone/>
            </a:pPr>
            <a:endParaRPr lang="fr-CA" sz="2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r-CA" sz="2200" dirty="0">
                <a:solidFill>
                  <a:schemeClr val="tx1"/>
                </a:solidFill>
              </a:rPr>
              <a:t>● Capable de supporter une charge de 500g à l’extrémité libre du tablier de chaque </a:t>
            </a:r>
            <a:r>
              <a:rPr lang="fr-CA" sz="2200" dirty="0" err="1">
                <a:solidFill>
                  <a:schemeClr val="tx1"/>
                </a:solidFill>
              </a:rPr>
              <a:t>demi-pont</a:t>
            </a:r>
            <a:r>
              <a:rPr lang="fr-CA" sz="2200" dirty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fr-CA" sz="2200" dirty="0">
              <a:solidFill>
                <a:schemeClr val="tx1"/>
              </a:solidFill>
            </a:endParaRPr>
          </a:p>
          <a:p>
            <a:pPr marL="180975" indent="-136525">
              <a:buNone/>
            </a:pPr>
            <a:r>
              <a:rPr lang="fr-CA" sz="2200" dirty="0">
                <a:solidFill>
                  <a:schemeClr val="tx1"/>
                </a:solidFill>
              </a:rPr>
              <a:t>● Munie d’un mécanisme permettant de rétracter et de déployer le tablier, que ce soit </a:t>
            </a:r>
            <a:r>
              <a:rPr lang="fr-CA" sz="2200" dirty="0" smtClean="0">
                <a:solidFill>
                  <a:schemeClr val="tx1"/>
                </a:solidFill>
              </a:rPr>
              <a:t>par   soulèvement</a:t>
            </a:r>
            <a:r>
              <a:rPr lang="fr-CA" sz="2200" dirty="0">
                <a:solidFill>
                  <a:schemeClr val="tx1"/>
                </a:solidFill>
              </a:rPr>
              <a:t>, par translation ou par tout autre mouvement permettant au tablier de se retirer. Ce mécanisme doit être visible en tout temps.</a:t>
            </a:r>
          </a:p>
          <a:p>
            <a:pPr marL="45720" indent="0">
              <a:buNone/>
            </a:pPr>
            <a:endParaRPr lang="fr-CA" sz="2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r-CA" sz="2200" dirty="0">
                <a:solidFill>
                  <a:schemeClr val="tx1"/>
                </a:solidFill>
              </a:rPr>
              <a:t>● Fabriquée de matériaux recyclés, lorsque possible.</a:t>
            </a:r>
          </a:p>
          <a:p>
            <a:pPr marL="45720" indent="0">
              <a:buNone/>
            </a:pPr>
            <a:endParaRPr lang="fr-CA" sz="2200" dirty="0"/>
          </a:p>
          <a:p>
            <a:pPr marL="45720" indent="0">
              <a:buNone/>
            </a:pPr>
            <a:r>
              <a:rPr lang="fr-CA" sz="2200" dirty="0"/>
              <a:t>● </a:t>
            </a:r>
            <a:r>
              <a:rPr lang="fr-CA" sz="2200" dirty="0">
                <a:solidFill>
                  <a:schemeClr val="tx1"/>
                </a:solidFill>
              </a:rPr>
              <a:t>Économique. Le coût total des fournitures et matériaux du projet doit être inférieur à 20</a:t>
            </a:r>
            <a:r>
              <a:rPr lang="fr-CA" sz="2200" dirty="0" smtClean="0">
                <a:solidFill>
                  <a:schemeClr val="tx1"/>
                </a:solidFill>
              </a:rPr>
              <a:t>$.</a:t>
            </a:r>
            <a:endParaRPr lang="fr-CA" sz="2200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Cahier des charges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3112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fr-CA" b="1" dirty="0"/>
              <a:t>Contraintes liées au fonctionnement du pont :</a:t>
            </a:r>
          </a:p>
          <a:p>
            <a:pPr marL="266700" indent="-222250">
              <a:buNone/>
            </a:pPr>
            <a:r>
              <a:rPr lang="fr-CA" dirty="0"/>
              <a:t>● Le tablier de chaque </a:t>
            </a:r>
            <a:r>
              <a:rPr lang="fr-CA" dirty="0" err="1" smtClean="0"/>
              <a:t>demi-pont</a:t>
            </a:r>
            <a:r>
              <a:rPr lang="fr-CA" dirty="0" smtClean="0"/>
              <a:t> doit </a:t>
            </a:r>
            <a:r>
              <a:rPr lang="fr-CA" dirty="0"/>
              <a:t>pouvoir être déployé ou rétracté sur commande </a:t>
            </a:r>
            <a:r>
              <a:rPr lang="fr-CA" dirty="0" smtClean="0"/>
              <a:t>de l’utilisateur</a:t>
            </a:r>
            <a:endParaRPr lang="fr-CA" dirty="0"/>
          </a:p>
          <a:p>
            <a:pPr marL="542925" lvl="1" indent="-223838">
              <a:buNone/>
            </a:pPr>
            <a:r>
              <a:rPr lang="fr-CA" dirty="0"/>
              <a:t>○ Pour une conception basée sur l’ensemble Lego NXT : Le déploiement et </a:t>
            </a:r>
            <a:r>
              <a:rPr lang="fr-CA" dirty="0" smtClean="0"/>
              <a:t>la rétraction </a:t>
            </a:r>
            <a:r>
              <a:rPr lang="fr-CA" dirty="0"/>
              <a:t>du pont doivent être commandés par le capteur de votre choix.</a:t>
            </a:r>
          </a:p>
          <a:p>
            <a:pPr marL="542925" lvl="1" indent="-223838">
              <a:buNone/>
            </a:pPr>
            <a:r>
              <a:rPr lang="fr-CA" dirty="0"/>
              <a:t>○ Pour tout autre type de conception : Le déploiement et la rétraction du </a:t>
            </a:r>
            <a:r>
              <a:rPr lang="fr-CA" dirty="0" smtClean="0"/>
              <a:t>pont doivent </a:t>
            </a:r>
            <a:r>
              <a:rPr lang="fr-CA" dirty="0"/>
              <a:t>être commandé par un ou plusieurs interrupteurs</a:t>
            </a:r>
            <a:r>
              <a:rPr lang="fr-CA" dirty="0" smtClean="0"/>
              <a:t>.</a:t>
            </a:r>
          </a:p>
          <a:p>
            <a:pPr marL="542925" lvl="1" indent="-223838">
              <a:buNone/>
            </a:pPr>
            <a:endParaRPr lang="fr-CA" dirty="0"/>
          </a:p>
          <a:p>
            <a:pPr marL="266700" indent="-266700">
              <a:buNone/>
            </a:pPr>
            <a:r>
              <a:rPr lang="fr-CA" dirty="0"/>
              <a:t>● Lors de l’arrimage des </a:t>
            </a:r>
            <a:r>
              <a:rPr lang="fr-CA" dirty="0" err="1" smtClean="0"/>
              <a:t>demi-ponts</a:t>
            </a:r>
            <a:r>
              <a:rPr lang="fr-CA" dirty="0" smtClean="0"/>
              <a:t> des </a:t>
            </a:r>
            <a:r>
              <a:rPr lang="fr-CA" dirty="0"/>
              <a:t>équipes jumelées, la commande de </a:t>
            </a:r>
            <a:r>
              <a:rPr lang="fr-CA" dirty="0" smtClean="0"/>
              <a:t>déploiement doit </a:t>
            </a:r>
            <a:r>
              <a:rPr lang="fr-CA" dirty="0"/>
              <a:t>être donnée simultanément. De plus, le délai entre le déploiement complet </a:t>
            </a:r>
            <a:r>
              <a:rPr lang="fr-CA" dirty="0" smtClean="0"/>
              <a:t>de chacune </a:t>
            </a:r>
            <a:r>
              <a:rPr lang="fr-CA" dirty="0"/>
              <a:t>des deux parties du tablier doit être inférieur à 10 secondes</a:t>
            </a:r>
            <a:r>
              <a:rPr lang="fr-CA" dirty="0" smtClean="0"/>
              <a:t>.</a:t>
            </a:r>
          </a:p>
          <a:p>
            <a:pPr marL="45720" indent="0">
              <a:buNone/>
            </a:pPr>
            <a:endParaRPr lang="fr-CA" dirty="0"/>
          </a:p>
          <a:p>
            <a:pPr marL="266700" indent="-222250">
              <a:buNone/>
            </a:pPr>
            <a:r>
              <a:rPr lang="fr-CA" dirty="0"/>
              <a:t>● Chaque </a:t>
            </a:r>
            <a:r>
              <a:rPr lang="fr-CA" dirty="0" err="1" smtClean="0"/>
              <a:t>demi-pont</a:t>
            </a:r>
            <a:r>
              <a:rPr lang="fr-CA" dirty="0" smtClean="0"/>
              <a:t> doit </a:t>
            </a:r>
            <a:r>
              <a:rPr lang="fr-CA" dirty="0"/>
              <a:t>se rétracter </a:t>
            </a:r>
            <a:r>
              <a:rPr lang="fr-CA" b="1" dirty="0"/>
              <a:t>au minimum </a:t>
            </a:r>
            <a:r>
              <a:rPr lang="fr-CA" dirty="0"/>
              <a:t>de la moitié de sa longueur </a:t>
            </a:r>
            <a:r>
              <a:rPr lang="fr-CA" dirty="0" smtClean="0"/>
              <a:t>totale (mesurée </a:t>
            </a:r>
            <a:r>
              <a:rPr lang="fr-CA" dirty="0"/>
              <a:t>lorsque le tablier est pleinement déployé), de façon à libérer </a:t>
            </a:r>
            <a:r>
              <a:rPr lang="fr-CA" dirty="0" smtClean="0"/>
              <a:t>complètement l’espace </a:t>
            </a:r>
            <a:r>
              <a:rPr lang="fr-CA" dirty="0"/>
              <a:t>entre les deux </a:t>
            </a:r>
            <a:r>
              <a:rPr lang="fr-CA" dirty="0" err="1" smtClean="0"/>
              <a:t>dem-iponts</a:t>
            </a:r>
            <a:r>
              <a:rPr lang="fr-CA" dirty="0"/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Cahier des charges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8491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863087"/>
            <a:ext cx="8583489" cy="4878281"/>
          </a:xfrm>
        </p:spPr>
        <p:txBody>
          <a:bodyPr>
            <a:noAutofit/>
          </a:bodyPr>
          <a:lstStyle/>
          <a:p>
            <a:r>
              <a:rPr lang="fr-CA" sz="3000" dirty="0" smtClean="0"/>
              <a:t>Préalables: aucun</a:t>
            </a:r>
          </a:p>
          <a:p>
            <a:r>
              <a:rPr lang="fr-CA" sz="3000" dirty="0" smtClean="0"/>
              <a:t>Cours: SEF-5031-2  Résolution de problèmes</a:t>
            </a:r>
          </a:p>
          <a:p>
            <a:pPr lvl="1"/>
            <a:r>
              <a:rPr lang="fr-CA" sz="2800" dirty="0" smtClean="0"/>
              <a:t>Objectifs généraux: Utiliser un processus de résolution de problèmes</a:t>
            </a:r>
          </a:p>
          <a:p>
            <a:pPr lvl="1"/>
            <a:r>
              <a:rPr lang="fr-CA" sz="2800" dirty="0" smtClean="0"/>
              <a:t>Résultats attendus: Production et mise en œuvre d’un plan d’action lié à la résolution d’un problème. </a:t>
            </a:r>
          </a:p>
          <a:p>
            <a:r>
              <a:rPr lang="fr-CA" sz="3000" dirty="0" smtClean="0"/>
              <a:t>Durée: 30 heures au centre Odilon-Gauthier</a:t>
            </a:r>
          </a:p>
          <a:p>
            <a:pPr marL="45720" indent="0">
              <a:buNone/>
            </a:pPr>
            <a:r>
              <a:rPr lang="fr-CA" sz="3000" dirty="0"/>
              <a:t>	</a:t>
            </a:r>
            <a:r>
              <a:rPr lang="fr-CA" sz="3000" dirty="0" smtClean="0"/>
              <a:t>      27 heures au centre St-Louis</a:t>
            </a:r>
            <a:endParaRPr lang="fr-CA" sz="3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Description du projet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5622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ll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ll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3485</TotalTime>
  <Words>1462</Words>
  <Application>Microsoft Office PowerPoint</Application>
  <PresentationFormat>Affichage à l'écran (4:3)</PresentationFormat>
  <Paragraphs>268</Paragraphs>
  <Slides>19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Grille</vt:lpstr>
      <vt:lpstr>Projet de conception     technologique    «Faire le pont   entre les deux rives»    SEF-5031-2     Wivecke Dahl Christophe Gagné Doris St-Amant               10 avril 2014</vt:lpstr>
      <vt:lpstr>Personnes impliquées </vt:lpstr>
      <vt:lpstr>HISTORIQUE du projet</vt:lpstr>
      <vt:lpstr>Le défi</vt:lpstr>
      <vt:lpstr>Le défi</vt:lpstr>
      <vt:lpstr>Cahier des charges</vt:lpstr>
      <vt:lpstr>Cahier des charges</vt:lpstr>
      <vt:lpstr>Cahier des charges</vt:lpstr>
      <vt:lpstr>Description du projet</vt:lpstr>
      <vt:lpstr>Les Compétences </vt:lpstr>
      <vt:lpstr>Les Compétences </vt:lpstr>
      <vt:lpstr>Concepts</vt:lpstr>
      <vt:lpstr>Concepts</vt:lpstr>
      <vt:lpstr>La démarche d’investigation</vt:lpstr>
      <vt:lpstr>Présentation des documents de travail</vt:lpstr>
      <vt:lpstr>Les résultats</vt:lpstr>
      <vt:lpstr>Les résultats</vt:lpstr>
      <vt:lpstr>Le projet au centre st-Louis</vt:lpstr>
      <vt:lpstr>Le projet en images</vt:lpstr>
    </vt:vector>
  </TitlesOfParts>
  <Company>Commission Scolaire des Premières Seigneuries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PROGRAMMES D’ÉTUDES  EN SCIENCE ET EN  TECHNOLOGIE</dc:title>
  <dc:creator>Formation Générale Des Adultes</dc:creator>
  <cp:lastModifiedBy>Danielle Gilbert</cp:lastModifiedBy>
  <cp:revision>121</cp:revision>
  <cp:lastPrinted>2013-03-12T19:16:08Z</cp:lastPrinted>
  <dcterms:created xsi:type="dcterms:W3CDTF">2013-02-18T20:18:49Z</dcterms:created>
  <dcterms:modified xsi:type="dcterms:W3CDTF">2014-04-23T15:31:06Z</dcterms:modified>
</cp:coreProperties>
</file>