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178.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tags/tag41.xml" ContentType="application/vnd.openxmlformats-officedocument.presentationml.tags+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tags/tag131.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ags/tag98.xml" ContentType="application/vnd.openxmlformats-officedocument.presentationml.tags+xml"/>
  <Override PartName="/ppt/notesSlides/notesSlide29.xml" ContentType="application/vnd.openxmlformats-officedocument.presentationml.notesSlide+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tags/tag87.xml" ContentType="application/vnd.openxmlformats-officedocument.presentationml.tags+xml"/>
  <Override PartName="/ppt/slides/slide41.xml" ContentType="application/vnd.openxmlformats-officedocument.presentationml.slide+xml"/>
  <Override PartName="/ppt/slideLayouts/slideLayout51.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69.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147.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84.xml" ContentType="application/vnd.openxmlformats-officedocument.presentationml.tags+xml"/>
  <Override PartName="/ppt/notesSlides/notesSlide26.xml" ContentType="application/vnd.openxmlformats-officedocument.presentationml.notesSlide+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notesSlides/notesSlide40.xml" ContentType="application/vnd.openxmlformats-officedocument.presentationml.notesSlide+xml"/>
  <Override PartName="/ppt/tags/tag166.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diagrams/data1.xml" ContentType="application/vnd.openxmlformats-officedocument.drawingml.diagramData+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149.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130.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notesSlides/notesSlide28.xml" ContentType="application/vnd.openxmlformats-officedocument.presentationml.notesSlide+xml"/>
  <Override PartName="/ppt/tags/tag97.xml" ContentType="application/vnd.openxmlformats-officedocument.presentationml.tags+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tags/tag168.xml" ContentType="application/vnd.openxmlformats-officedocument.presentationml.tags+xml"/>
  <Default Extension="gif" ContentType="image/gif"/>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tags/tag102.xml" ContentType="application/vnd.openxmlformats-officedocument.presentationml.tags+xml"/>
  <Override PartName="/ppt/slides/slide34.xml" ContentType="application/vnd.openxmlformats-officedocument.presentationml.slide+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tags/tag77.xml" ContentType="application/vnd.openxmlformats-officedocument.presentationml.tags+xml"/>
  <Override PartName="/ppt/tags/tag8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66.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9.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 id="2147483724" r:id="rId4"/>
  </p:sldMasterIdLst>
  <p:notesMasterIdLst>
    <p:notesMasterId r:id="rId71"/>
  </p:notesMasterIdLst>
  <p:handoutMasterIdLst>
    <p:handoutMasterId r:id="rId72"/>
  </p:handoutMasterIdLst>
  <p:sldIdLst>
    <p:sldId id="257" r:id="rId5"/>
    <p:sldId id="258" r:id="rId6"/>
    <p:sldId id="259" r:id="rId7"/>
    <p:sldId id="320" r:id="rId8"/>
    <p:sldId id="317" r:id="rId9"/>
    <p:sldId id="318" r:id="rId10"/>
    <p:sldId id="263" r:id="rId11"/>
    <p:sldId id="319" r:id="rId12"/>
    <p:sldId id="265" r:id="rId13"/>
    <p:sldId id="266" r:id="rId14"/>
    <p:sldId id="267" r:id="rId15"/>
    <p:sldId id="268" r:id="rId16"/>
    <p:sldId id="269" r:id="rId17"/>
    <p:sldId id="270" r:id="rId18"/>
    <p:sldId id="271" r:id="rId19"/>
    <p:sldId id="272" r:id="rId20"/>
    <p:sldId id="273" r:id="rId21"/>
    <p:sldId id="274" r:id="rId22"/>
    <p:sldId id="277" r:id="rId23"/>
    <p:sldId id="27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5" r:id="rId48"/>
    <p:sldId id="302" r:id="rId49"/>
    <p:sldId id="304" r:id="rId50"/>
    <p:sldId id="303" r:id="rId51"/>
    <p:sldId id="307" r:id="rId52"/>
    <p:sldId id="308" r:id="rId53"/>
    <p:sldId id="306" r:id="rId54"/>
    <p:sldId id="309" r:id="rId55"/>
    <p:sldId id="310" r:id="rId56"/>
    <p:sldId id="311" r:id="rId57"/>
    <p:sldId id="312" r:id="rId58"/>
    <p:sldId id="314" r:id="rId59"/>
    <p:sldId id="315" r:id="rId60"/>
    <p:sldId id="313" r:id="rId61"/>
    <p:sldId id="321" r:id="rId62"/>
    <p:sldId id="322" r:id="rId63"/>
    <p:sldId id="323" r:id="rId64"/>
    <p:sldId id="324" r:id="rId65"/>
    <p:sldId id="325" r:id="rId66"/>
    <p:sldId id="326" r:id="rId67"/>
    <p:sldId id="327" r:id="rId68"/>
    <p:sldId id="328" r:id="rId69"/>
    <p:sldId id="316" r:id="rId70"/>
  </p:sldIdLst>
  <p:sldSz cx="9144000" cy="6858000" type="screen4x3"/>
  <p:notesSz cx="6881813"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88988" autoAdjust="0"/>
  </p:normalViewPr>
  <p:slideViewPr>
    <p:cSldViewPr>
      <p:cViewPr varScale="1">
        <p:scale>
          <a:sx n="63" d="100"/>
          <a:sy n="63" d="100"/>
        </p:scale>
        <p:origin x="-50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8ED0E-B58F-457D-A480-3FB34164737C}" type="doc">
      <dgm:prSet loTypeId="urn:microsoft.com/office/officeart/2005/8/layout/hProcess10#1" loCatId="process" qsTypeId="urn:microsoft.com/office/officeart/2005/8/quickstyle/3d3" qsCatId="3D" csTypeId="urn:microsoft.com/office/officeart/2005/8/colors/accent1_1" csCatId="accent1" phldr="1"/>
      <dgm:spPr/>
      <dgm:t>
        <a:bodyPr/>
        <a:lstStyle/>
        <a:p>
          <a:endParaRPr lang="fr-CA"/>
        </a:p>
      </dgm:t>
    </dgm:pt>
    <dgm:pt modelId="{5759095F-71DA-4D9A-82DB-6561C44CDCFE}">
      <dgm:prSet custT="1"/>
      <dgm:spPr/>
      <dgm:t>
        <a:bodyPr/>
        <a:lstStyle/>
        <a:p>
          <a:pPr rtl="0"/>
          <a:r>
            <a:rPr lang="fr-CA" sz="2000" dirty="0" smtClean="0"/>
            <a:t>La </a:t>
          </a:r>
          <a:r>
            <a:rPr lang="fr-CA" sz="2000" b="1" u="sng" dirty="0" smtClean="0"/>
            <a:t>voie phonologique</a:t>
          </a:r>
          <a:r>
            <a:rPr lang="fr-CA" sz="2000" dirty="0" smtClean="0"/>
            <a:t> </a:t>
          </a:r>
          <a:r>
            <a:rPr lang="fr-CA" sz="1600" dirty="0" smtClean="0"/>
            <a:t>(voie d’assemblage ou procédure alphabétique) </a:t>
          </a:r>
          <a:r>
            <a:rPr lang="fr-CA" sz="2000" dirty="0" smtClean="0"/>
            <a:t>s’appuie sur un système de règles permettant la conversion graphème-phonème.  Elle est indispensable à la lecture de non-mots et de mots nouveaux.</a:t>
          </a:r>
          <a:endParaRPr lang="fr-CA" sz="2000" dirty="0"/>
        </a:p>
      </dgm:t>
    </dgm:pt>
    <dgm:pt modelId="{FEB7CE12-101F-4DC7-96BD-B8A7F2D95736}" type="parTrans" cxnId="{0CF64BA2-04E6-4881-AA35-ED332D86D76F}">
      <dgm:prSet/>
      <dgm:spPr/>
      <dgm:t>
        <a:bodyPr/>
        <a:lstStyle/>
        <a:p>
          <a:endParaRPr lang="fr-CA"/>
        </a:p>
      </dgm:t>
    </dgm:pt>
    <dgm:pt modelId="{B5A01EE7-8590-4296-8D8E-0A02B0445F3E}" type="sibTrans" cxnId="{0CF64BA2-04E6-4881-AA35-ED332D86D76F}">
      <dgm:prSet/>
      <dgm:spPr/>
      <dgm:t>
        <a:bodyPr/>
        <a:lstStyle/>
        <a:p>
          <a:endParaRPr lang="fr-CA"/>
        </a:p>
      </dgm:t>
    </dgm:pt>
    <dgm:pt modelId="{3FF5F356-8F95-45B2-B2FC-98648E106026}">
      <dgm:prSet custT="1"/>
      <dgm:spPr/>
      <dgm:t>
        <a:bodyPr/>
        <a:lstStyle/>
        <a:p>
          <a:r>
            <a:rPr lang="fr-CA" sz="2000" dirty="0" smtClean="0">
              <a:latin typeface="+mn-lt"/>
            </a:rPr>
            <a:t>La </a:t>
          </a:r>
          <a:r>
            <a:rPr lang="fr-CA" sz="2000" b="1" u="sng" dirty="0" smtClean="0">
              <a:latin typeface="+mn-lt"/>
            </a:rPr>
            <a:t>voie lexicale</a:t>
          </a:r>
          <a:r>
            <a:rPr lang="fr-CA" sz="2000" dirty="0" smtClean="0">
              <a:latin typeface="+mn-lt"/>
            </a:rPr>
            <a:t> </a:t>
          </a:r>
          <a:r>
            <a:rPr lang="fr-CA" sz="1600" dirty="0" smtClean="0">
              <a:latin typeface="+mn-lt"/>
            </a:rPr>
            <a:t>(voie d’adressage ou procédure orthographique) </a:t>
          </a:r>
          <a:r>
            <a:rPr lang="fr-CA" sz="2000" dirty="0" smtClean="0">
              <a:latin typeface="+mn-lt"/>
            </a:rPr>
            <a:t>permet une identification visuelle rapide des mots familiers, mais elle est également indispensable à la lecture de mots irréguliers.</a:t>
          </a:r>
          <a:endParaRPr lang="fr-CA" sz="2000" dirty="0">
            <a:latin typeface="+mn-lt"/>
          </a:endParaRPr>
        </a:p>
      </dgm:t>
    </dgm:pt>
    <dgm:pt modelId="{943B124B-5691-4282-ABF4-FA7EEAEE1CF5}" type="parTrans" cxnId="{F8123BE0-B4DA-4092-AC46-736F41F9F804}">
      <dgm:prSet/>
      <dgm:spPr/>
      <dgm:t>
        <a:bodyPr/>
        <a:lstStyle/>
        <a:p>
          <a:endParaRPr lang="fr-CA"/>
        </a:p>
      </dgm:t>
    </dgm:pt>
    <dgm:pt modelId="{C2D16CCE-1DE3-4F1F-BD44-4498B6A11FCC}" type="sibTrans" cxnId="{F8123BE0-B4DA-4092-AC46-736F41F9F804}">
      <dgm:prSet/>
      <dgm:spPr/>
      <dgm:t>
        <a:bodyPr/>
        <a:lstStyle/>
        <a:p>
          <a:endParaRPr lang="fr-CA"/>
        </a:p>
      </dgm:t>
    </dgm:pt>
    <dgm:pt modelId="{57F18754-2ACF-4BD9-ACD6-DBFCCC457214}" type="pres">
      <dgm:prSet presAssocID="{EDF8ED0E-B58F-457D-A480-3FB34164737C}" presName="Name0" presStyleCnt="0">
        <dgm:presLayoutVars>
          <dgm:dir/>
          <dgm:resizeHandles val="exact"/>
        </dgm:presLayoutVars>
      </dgm:prSet>
      <dgm:spPr/>
      <dgm:t>
        <a:bodyPr/>
        <a:lstStyle/>
        <a:p>
          <a:endParaRPr lang="fr-CA"/>
        </a:p>
      </dgm:t>
    </dgm:pt>
    <dgm:pt modelId="{33D75BA6-4919-43D3-A7EB-94DFD1EA8B24}" type="pres">
      <dgm:prSet presAssocID="{5759095F-71DA-4D9A-82DB-6561C44CDCFE}" presName="composite" presStyleCnt="0"/>
      <dgm:spPr/>
      <dgm:t>
        <a:bodyPr/>
        <a:lstStyle/>
        <a:p>
          <a:endParaRPr lang="fr-CA"/>
        </a:p>
      </dgm:t>
    </dgm:pt>
    <dgm:pt modelId="{C4A0A1B8-DBE4-4ED1-AE69-15069FA56142}" type="pres">
      <dgm:prSet presAssocID="{5759095F-71DA-4D9A-82DB-6561C44CDCFE}" presName="imagSh" presStyleLbl="bgImgPlace1" presStyleIdx="0" presStyleCnt="2" custLinFactNeighborX="1338" custLinFactNeighborY="-2904"/>
      <dgm:spPr/>
      <dgm:t>
        <a:bodyPr/>
        <a:lstStyle/>
        <a:p>
          <a:endParaRPr lang="fr-CA"/>
        </a:p>
      </dgm:t>
    </dgm:pt>
    <dgm:pt modelId="{EBBC395B-C200-4809-8057-3ECBCB1970D9}" type="pres">
      <dgm:prSet presAssocID="{5759095F-71DA-4D9A-82DB-6561C44CDCFE}" presName="txNode" presStyleLbl="node1" presStyleIdx="0" presStyleCnt="2">
        <dgm:presLayoutVars>
          <dgm:bulletEnabled val="1"/>
        </dgm:presLayoutVars>
      </dgm:prSet>
      <dgm:spPr/>
      <dgm:t>
        <a:bodyPr/>
        <a:lstStyle/>
        <a:p>
          <a:endParaRPr lang="fr-CA"/>
        </a:p>
      </dgm:t>
    </dgm:pt>
    <dgm:pt modelId="{9838A05F-BEA6-4256-8BE0-0E4F5307D706}" type="pres">
      <dgm:prSet presAssocID="{B5A01EE7-8590-4296-8D8E-0A02B0445F3E}" presName="sibTrans" presStyleLbl="sibTrans2D1" presStyleIdx="0" presStyleCnt="1" custScaleX="251278" custScaleY="103855"/>
      <dgm:spPr>
        <a:prstGeom prst="leftRightArrow">
          <a:avLst/>
        </a:prstGeom>
      </dgm:spPr>
      <dgm:t>
        <a:bodyPr/>
        <a:lstStyle/>
        <a:p>
          <a:endParaRPr lang="fr-CA"/>
        </a:p>
      </dgm:t>
    </dgm:pt>
    <dgm:pt modelId="{1C32E36F-397D-4470-9B98-7A1FFBCA7203}" type="pres">
      <dgm:prSet presAssocID="{B5A01EE7-8590-4296-8D8E-0A02B0445F3E}" presName="connTx" presStyleLbl="sibTrans2D1" presStyleIdx="0" presStyleCnt="1"/>
      <dgm:spPr/>
      <dgm:t>
        <a:bodyPr/>
        <a:lstStyle/>
        <a:p>
          <a:endParaRPr lang="fr-CA"/>
        </a:p>
      </dgm:t>
    </dgm:pt>
    <dgm:pt modelId="{8D8EDB46-6B15-4E2B-8102-6B7737E76B12}" type="pres">
      <dgm:prSet presAssocID="{3FF5F356-8F95-45B2-B2FC-98648E106026}" presName="composite" presStyleCnt="0"/>
      <dgm:spPr/>
      <dgm:t>
        <a:bodyPr/>
        <a:lstStyle/>
        <a:p>
          <a:endParaRPr lang="fr-CA"/>
        </a:p>
      </dgm:t>
    </dgm:pt>
    <dgm:pt modelId="{DCD56185-6203-4136-A78B-849BA5F59BCF}" type="pres">
      <dgm:prSet presAssocID="{3FF5F356-8F95-45B2-B2FC-98648E106026}" presName="imagSh" presStyleLbl="bgImgPlace1" presStyleIdx="1" presStyleCnt="2"/>
      <dgm:spPr/>
      <dgm:t>
        <a:bodyPr/>
        <a:lstStyle/>
        <a:p>
          <a:endParaRPr lang="fr-CA"/>
        </a:p>
      </dgm:t>
    </dgm:pt>
    <dgm:pt modelId="{5AE12C8E-6350-4DA8-BE59-6DBC846CE852}" type="pres">
      <dgm:prSet presAssocID="{3FF5F356-8F95-45B2-B2FC-98648E106026}" presName="txNode" presStyleLbl="node1" presStyleIdx="1" presStyleCnt="2">
        <dgm:presLayoutVars>
          <dgm:bulletEnabled val="1"/>
        </dgm:presLayoutVars>
      </dgm:prSet>
      <dgm:spPr/>
      <dgm:t>
        <a:bodyPr/>
        <a:lstStyle/>
        <a:p>
          <a:endParaRPr lang="fr-CA"/>
        </a:p>
      </dgm:t>
    </dgm:pt>
  </dgm:ptLst>
  <dgm:cxnLst>
    <dgm:cxn modelId="{35030CA3-81D7-4A3C-988E-EB4BFFA01978}" type="presOf" srcId="{5759095F-71DA-4D9A-82DB-6561C44CDCFE}" destId="{EBBC395B-C200-4809-8057-3ECBCB1970D9}" srcOrd="0" destOrd="0" presId="urn:microsoft.com/office/officeart/2005/8/layout/hProcess10#1"/>
    <dgm:cxn modelId="{0CF64BA2-04E6-4881-AA35-ED332D86D76F}" srcId="{EDF8ED0E-B58F-457D-A480-3FB34164737C}" destId="{5759095F-71DA-4D9A-82DB-6561C44CDCFE}" srcOrd="0" destOrd="0" parTransId="{FEB7CE12-101F-4DC7-96BD-B8A7F2D95736}" sibTransId="{B5A01EE7-8590-4296-8D8E-0A02B0445F3E}"/>
    <dgm:cxn modelId="{416AA7C7-048B-4AC5-ADEE-C208CCB6748B}" type="presOf" srcId="{B5A01EE7-8590-4296-8D8E-0A02B0445F3E}" destId="{1C32E36F-397D-4470-9B98-7A1FFBCA7203}" srcOrd="1" destOrd="0" presId="urn:microsoft.com/office/officeart/2005/8/layout/hProcess10#1"/>
    <dgm:cxn modelId="{7CE9DEC9-D346-4711-AC88-8DDEE648203E}" type="presOf" srcId="{3FF5F356-8F95-45B2-B2FC-98648E106026}" destId="{5AE12C8E-6350-4DA8-BE59-6DBC846CE852}" srcOrd="0" destOrd="0" presId="urn:microsoft.com/office/officeart/2005/8/layout/hProcess10#1"/>
    <dgm:cxn modelId="{A9C28068-54D6-4EB6-BB97-B1A25AC7A2A4}" type="presOf" srcId="{EDF8ED0E-B58F-457D-A480-3FB34164737C}" destId="{57F18754-2ACF-4BD9-ACD6-DBFCCC457214}" srcOrd="0" destOrd="0" presId="urn:microsoft.com/office/officeart/2005/8/layout/hProcess10#1"/>
    <dgm:cxn modelId="{2CF3065D-0B5F-45BE-B4A9-8B6F2699F729}" type="presOf" srcId="{B5A01EE7-8590-4296-8D8E-0A02B0445F3E}" destId="{9838A05F-BEA6-4256-8BE0-0E4F5307D706}" srcOrd="0" destOrd="0" presId="urn:microsoft.com/office/officeart/2005/8/layout/hProcess10#1"/>
    <dgm:cxn modelId="{F8123BE0-B4DA-4092-AC46-736F41F9F804}" srcId="{EDF8ED0E-B58F-457D-A480-3FB34164737C}" destId="{3FF5F356-8F95-45B2-B2FC-98648E106026}" srcOrd="1" destOrd="0" parTransId="{943B124B-5691-4282-ABF4-FA7EEAEE1CF5}" sibTransId="{C2D16CCE-1DE3-4F1F-BD44-4498B6A11FCC}"/>
    <dgm:cxn modelId="{A2D4FC3C-216E-4F17-803C-C8D1B4BE7F87}" type="presParOf" srcId="{57F18754-2ACF-4BD9-ACD6-DBFCCC457214}" destId="{33D75BA6-4919-43D3-A7EB-94DFD1EA8B24}" srcOrd="0" destOrd="0" presId="urn:microsoft.com/office/officeart/2005/8/layout/hProcess10#1"/>
    <dgm:cxn modelId="{827755CB-8D88-4A74-AB53-A7D87EFA797C}" type="presParOf" srcId="{33D75BA6-4919-43D3-A7EB-94DFD1EA8B24}" destId="{C4A0A1B8-DBE4-4ED1-AE69-15069FA56142}" srcOrd="0" destOrd="0" presId="urn:microsoft.com/office/officeart/2005/8/layout/hProcess10#1"/>
    <dgm:cxn modelId="{A2E8B67E-3665-41EC-8056-A83329CA0A3F}" type="presParOf" srcId="{33D75BA6-4919-43D3-A7EB-94DFD1EA8B24}" destId="{EBBC395B-C200-4809-8057-3ECBCB1970D9}" srcOrd="1" destOrd="0" presId="urn:microsoft.com/office/officeart/2005/8/layout/hProcess10#1"/>
    <dgm:cxn modelId="{F34E14F6-7A1D-4A39-A459-AD34ED5E3B4D}" type="presParOf" srcId="{57F18754-2ACF-4BD9-ACD6-DBFCCC457214}" destId="{9838A05F-BEA6-4256-8BE0-0E4F5307D706}" srcOrd="1" destOrd="0" presId="urn:microsoft.com/office/officeart/2005/8/layout/hProcess10#1"/>
    <dgm:cxn modelId="{5849F7FD-39D8-4463-9268-4E0E6F90C653}" type="presParOf" srcId="{9838A05F-BEA6-4256-8BE0-0E4F5307D706}" destId="{1C32E36F-397D-4470-9B98-7A1FFBCA7203}" srcOrd="0" destOrd="0" presId="urn:microsoft.com/office/officeart/2005/8/layout/hProcess10#1"/>
    <dgm:cxn modelId="{A7311962-CA4C-44F7-8EA1-ABE3CAD5B46C}" type="presParOf" srcId="{57F18754-2ACF-4BD9-ACD6-DBFCCC457214}" destId="{8D8EDB46-6B15-4E2B-8102-6B7737E76B12}" srcOrd="2" destOrd="0" presId="urn:microsoft.com/office/officeart/2005/8/layout/hProcess10#1"/>
    <dgm:cxn modelId="{CA8FD85B-8CEB-4FD9-B21F-AC1063505EFF}" type="presParOf" srcId="{8D8EDB46-6B15-4E2B-8102-6B7737E76B12}" destId="{DCD56185-6203-4136-A78B-849BA5F59BCF}" srcOrd="0" destOrd="0" presId="urn:microsoft.com/office/officeart/2005/8/layout/hProcess10#1"/>
    <dgm:cxn modelId="{D0A7422C-6353-47EE-915B-D7F250AACE2B}" type="presParOf" srcId="{8D8EDB46-6B15-4E2B-8102-6B7737E76B12}" destId="{5AE12C8E-6350-4DA8-BE59-6DBC846CE852}" srcOrd="1" destOrd="0" presId="urn:microsoft.com/office/officeart/2005/8/layout/hProcess10#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fr-CA"/>
          </a:p>
        </p:txBody>
      </p:sp>
      <p:sp>
        <p:nvSpPr>
          <p:cNvPr id="3" name="Espace réservé de la date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7D7C2D6-372A-4265-807B-E5B2D79EBB5C}" type="datetimeFigureOut">
              <a:rPr lang="fr-CA" smtClean="0"/>
              <a:pPr/>
              <a:t>2014-04-14</a:t>
            </a:fld>
            <a:endParaRPr lang="fr-CA"/>
          </a:p>
        </p:txBody>
      </p:sp>
      <p:sp>
        <p:nvSpPr>
          <p:cNvPr id="4" name="Espace réservé du pied de page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20108BC-C149-4A9A-B67F-7647C86B2987}" type="slidenum">
              <a:rPr lang="fr-CA" smtClean="0"/>
              <a:pPr/>
              <a:t>‹N°›</a:t>
            </a:fld>
            <a:endParaRPr lang="fr-CA"/>
          </a:p>
        </p:txBody>
      </p:sp>
    </p:spTree>
    <p:extLst>
      <p:ext uri="{BB962C8B-B14F-4D97-AF65-F5344CB8AC3E}">
        <p14:creationId xmlns:p14="http://schemas.microsoft.com/office/powerpoint/2010/main" xmlns="" val="1112042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fr-CA"/>
          </a:p>
        </p:txBody>
      </p:sp>
      <p:sp>
        <p:nvSpPr>
          <p:cNvPr id="3" name="Espace réservé de la date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0CB1E9F-C93B-4FC3-ABFE-FB46C6E0854B}" type="datetimeFigureOut">
              <a:rPr lang="fr-CA" smtClean="0"/>
              <a:pPr/>
              <a:t>2014-04-14</a:t>
            </a:fld>
            <a:endParaRPr lang="fr-CA"/>
          </a:p>
        </p:txBody>
      </p:sp>
      <p:sp>
        <p:nvSpPr>
          <p:cNvPr id="4" name="Espace réservé de l'image des diapositives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fr-CA"/>
          </a:p>
        </p:txBody>
      </p:sp>
      <p:sp>
        <p:nvSpPr>
          <p:cNvPr id="5" name="Espace réservé des commentaires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3A1A1ED-7C24-45C2-B11A-02B67F34EB15}" type="slidenum">
              <a:rPr lang="fr-CA" smtClean="0"/>
              <a:pPr/>
              <a:t>‹N°›</a:t>
            </a:fld>
            <a:endParaRPr lang="fr-CA"/>
          </a:p>
        </p:txBody>
      </p:sp>
    </p:spTree>
    <p:extLst>
      <p:ext uri="{BB962C8B-B14F-4D97-AF65-F5344CB8AC3E}">
        <p14:creationId xmlns:p14="http://schemas.microsoft.com/office/powerpoint/2010/main" xmlns="" val="392708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Grp="1" noChangeArrowheads="1"/>
          </p:cNvSpPr>
          <p:nvPr>
            <p:ph type="ftr" sz="quarter" idx="4"/>
          </p:nvPr>
        </p:nvSpPr>
        <p:spPr>
          <a:noFill/>
        </p:spPr>
        <p:txBody>
          <a:bodyPr/>
          <a:lstStyle/>
          <a:p>
            <a:r>
              <a:rPr lang="fr-CA" smtClean="0">
                <a:solidFill>
                  <a:prstClr val="black"/>
                </a:solidFill>
              </a:rPr>
              <a:t>Diane Beaudry, conseillère pédagogique en adaptation scolaire</a:t>
            </a:r>
          </a:p>
        </p:txBody>
      </p:sp>
      <p:sp>
        <p:nvSpPr>
          <p:cNvPr id="53252" name="Rectangle 7"/>
          <p:cNvSpPr>
            <a:spLocks noGrp="1" noChangeArrowheads="1"/>
          </p:cNvSpPr>
          <p:nvPr>
            <p:ph type="sldNum" sz="quarter" idx="5"/>
          </p:nvPr>
        </p:nvSpPr>
        <p:spPr>
          <a:noFill/>
        </p:spPr>
        <p:txBody>
          <a:bodyPr/>
          <a:lstStyle/>
          <a:p>
            <a:fld id="{38539463-D6F1-4185-842A-95F365674586}" type="slidenum">
              <a:rPr lang="fr-CA" smtClean="0">
                <a:solidFill>
                  <a:prstClr val="black"/>
                </a:solidFill>
              </a:rPr>
              <a:pPr/>
              <a:t>1</a:t>
            </a:fld>
            <a:endParaRPr lang="fr-CA" smtClean="0">
              <a:solidFill>
                <a:prstClr val="black"/>
              </a:solidFill>
            </a:endParaRPr>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a:ln/>
        </p:spPr>
        <p:txBody>
          <a:bodyPr/>
          <a:lstStyle/>
          <a:p>
            <a:pPr eaLnBrk="1" hangingPunct="1"/>
            <a:endParaRPr lang="fr-FR" dirty="0" smtClean="0"/>
          </a:p>
        </p:txBody>
      </p:sp>
      <p:sp>
        <p:nvSpPr>
          <p:cNvPr id="53255" name="Espace réservé de l'en-tête 6"/>
          <p:cNvSpPr>
            <a:spLocks noGrp="1"/>
          </p:cNvSpPr>
          <p:nvPr>
            <p:ph type="hdr" sz="quarter"/>
          </p:nvPr>
        </p:nvSpPr>
        <p:spPr>
          <a:noFill/>
        </p:spPr>
        <p:txBody>
          <a:bodyPr/>
          <a:lstStyle/>
          <a:p>
            <a:r>
              <a:rPr lang="fr-CA" smtClean="0">
                <a:solidFill>
                  <a:prstClr val="black"/>
                </a:solidFill>
              </a:rPr>
              <a:t>C.S. de la Capitale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73732" name="Rectangle 7"/>
          <p:cNvSpPr>
            <a:spLocks noGrp="1" noChangeArrowheads="1"/>
          </p:cNvSpPr>
          <p:nvPr>
            <p:ph type="sldNum" sz="quarter" idx="5"/>
          </p:nvPr>
        </p:nvSpPr>
        <p:spPr>
          <a:noFill/>
        </p:spPr>
        <p:txBody>
          <a:bodyPr/>
          <a:lstStyle/>
          <a:p>
            <a:fld id="{49320CC4-CE68-41C5-A990-D47001FD2506}" type="slidenum">
              <a:rPr lang="fr-CA" smtClean="0"/>
              <a:pPr/>
              <a:t>11</a:t>
            </a:fld>
            <a:endParaRPr lang="fr-CA" smtClean="0"/>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p:spPr>
        <p:txBody>
          <a:bodyPr/>
          <a:lstStyle/>
          <a:p>
            <a:pPr eaLnBrk="1" hangingPunct="1"/>
            <a:r>
              <a:rPr lang="fr-FR" dirty="0" smtClean="0"/>
              <a:t>S’apparente</a:t>
            </a:r>
            <a:r>
              <a:rPr lang="fr-FR" baseline="0" dirty="0" smtClean="0"/>
              <a:t> aux manifestations d’un lecteur débutant.</a:t>
            </a:r>
          </a:p>
          <a:p>
            <a:pPr eaLnBrk="1" hangingPunct="1"/>
            <a:r>
              <a:rPr lang="fr-FR" baseline="0" dirty="0" smtClean="0"/>
              <a:t>Nuit à la compréhension; ressources  cognitives allouées</a:t>
            </a:r>
            <a:endParaRPr lang="fr-FR" dirty="0" smtClean="0"/>
          </a:p>
        </p:txBody>
      </p:sp>
      <p:sp>
        <p:nvSpPr>
          <p:cNvPr id="73735"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74756" name="Rectangle 7"/>
          <p:cNvSpPr>
            <a:spLocks noGrp="1" noChangeArrowheads="1"/>
          </p:cNvSpPr>
          <p:nvPr>
            <p:ph type="sldNum" sz="quarter" idx="5"/>
          </p:nvPr>
        </p:nvSpPr>
        <p:spPr>
          <a:noFill/>
        </p:spPr>
        <p:txBody>
          <a:bodyPr/>
          <a:lstStyle/>
          <a:p>
            <a:fld id="{18776336-8A59-477E-B06E-D5CF32C2A59C}" type="slidenum">
              <a:rPr lang="fr-CA" smtClean="0"/>
              <a:pPr/>
              <a:t>12</a:t>
            </a:fld>
            <a:endParaRPr lang="fr-CA" smtClean="0"/>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noFill/>
          <a:ln/>
        </p:spPr>
        <p:txBody>
          <a:bodyPr/>
          <a:lstStyle/>
          <a:p>
            <a:pPr eaLnBrk="1" hangingPunct="1"/>
            <a:r>
              <a:rPr lang="fr-FR" dirty="0" smtClean="0"/>
              <a:t>Souvent ne se souvient</a:t>
            </a:r>
            <a:r>
              <a:rPr lang="fr-FR" baseline="0" dirty="0" smtClean="0"/>
              <a:t> pas du début du texte</a:t>
            </a:r>
            <a:endParaRPr lang="fr-FR" dirty="0" smtClean="0"/>
          </a:p>
          <a:p>
            <a:pPr eaLnBrk="1" hangingPunct="1"/>
            <a:r>
              <a:rPr lang="fr-FR" dirty="0" smtClean="0"/>
              <a:t>Importance</a:t>
            </a:r>
            <a:r>
              <a:rPr lang="fr-FR" baseline="0" dirty="0" smtClean="0"/>
              <a:t> d’enseigner les stratégies. Activation survol, prédiction, paraphrase, </a:t>
            </a:r>
            <a:r>
              <a:rPr lang="fr-FR" baseline="0" dirty="0" err="1" smtClean="0"/>
              <a:t>etc</a:t>
            </a:r>
            <a:endParaRPr lang="fr-FR" dirty="0" smtClean="0"/>
          </a:p>
        </p:txBody>
      </p:sp>
      <p:sp>
        <p:nvSpPr>
          <p:cNvPr id="74759"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75780" name="Rectangle 7"/>
          <p:cNvSpPr>
            <a:spLocks noGrp="1" noChangeArrowheads="1"/>
          </p:cNvSpPr>
          <p:nvPr>
            <p:ph type="sldNum" sz="quarter" idx="5"/>
          </p:nvPr>
        </p:nvSpPr>
        <p:spPr>
          <a:noFill/>
        </p:spPr>
        <p:txBody>
          <a:bodyPr/>
          <a:lstStyle/>
          <a:p>
            <a:fld id="{44819D89-E77F-49DA-9582-04FC2BDBF2CB}" type="slidenum">
              <a:rPr lang="fr-CA" smtClean="0"/>
              <a:pPr/>
              <a:t>13</a:t>
            </a:fld>
            <a:endParaRPr lang="fr-CA" smtClean="0"/>
          </a:p>
        </p:txBody>
      </p:sp>
      <p:sp>
        <p:nvSpPr>
          <p:cNvPr id="75781" name="Rectangle 2"/>
          <p:cNvSpPr>
            <a:spLocks noGrp="1" noRot="1" noChangeAspect="1" noChangeArrowheads="1" noTextEdit="1"/>
          </p:cNvSpPr>
          <p:nvPr>
            <p:ph type="sldImg"/>
          </p:nvPr>
        </p:nvSpPr>
        <p:spPr>
          <a:ln/>
        </p:spPr>
      </p:sp>
      <p:sp>
        <p:nvSpPr>
          <p:cNvPr id="75782" name="Rectangle 3"/>
          <p:cNvSpPr>
            <a:spLocks noGrp="1" noChangeArrowheads="1"/>
          </p:cNvSpPr>
          <p:nvPr>
            <p:ph type="body" idx="1"/>
          </p:nvPr>
        </p:nvSpPr>
        <p:spPr>
          <a:noFill/>
          <a:ln/>
        </p:spPr>
        <p:txBody>
          <a:bodyPr/>
          <a:lstStyle/>
          <a:p>
            <a:pPr eaLnBrk="1" hangingPunct="1"/>
            <a:r>
              <a:rPr lang="fr-FR" dirty="0" smtClean="0"/>
              <a:t>Phono vs surface</a:t>
            </a:r>
          </a:p>
        </p:txBody>
      </p:sp>
      <p:sp>
        <p:nvSpPr>
          <p:cNvPr id="75783"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76804" name="Rectangle 7"/>
          <p:cNvSpPr>
            <a:spLocks noGrp="1" noChangeArrowheads="1"/>
          </p:cNvSpPr>
          <p:nvPr>
            <p:ph type="sldNum" sz="quarter" idx="5"/>
          </p:nvPr>
        </p:nvSpPr>
        <p:spPr>
          <a:noFill/>
        </p:spPr>
        <p:txBody>
          <a:bodyPr/>
          <a:lstStyle/>
          <a:p>
            <a:fld id="{2CF1E805-067D-4A6D-B2DC-853AE87C58B4}" type="slidenum">
              <a:rPr lang="fr-CA" smtClean="0"/>
              <a:pPr/>
              <a:t>14</a:t>
            </a:fld>
            <a:endParaRPr lang="fr-CA" smtClean="0"/>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noFill/>
          <a:ln/>
        </p:spPr>
        <p:txBody>
          <a:bodyPr/>
          <a:lstStyle/>
          <a:p>
            <a:pPr eaLnBrk="1" hangingPunct="1">
              <a:lnSpc>
                <a:spcPct val="80000"/>
              </a:lnSpc>
            </a:pPr>
            <a:r>
              <a:rPr lang="fr-CA" sz="800" dirty="0"/>
              <a:t>« La dyslexie phonologique (Estienne12, 1982, Temple13, 1983, Ellis14, 1989, Snowling15, 1989) se traduit par des difficultés spécifiques à la lecture des pseudo-mots illustrant une déficience de la voie d'assemblage. Cette voie exige du lecteur la conversion des caractères alphabétiques, perçus visuellement en leurs correspondants linguistiques (conversion graphèmes/phonèmes). »</a:t>
            </a:r>
          </a:p>
          <a:p>
            <a:pPr eaLnBrk="1" hangingPunct="1">
              <a:lnSpc>
                <a:spcPct val="80000"/>
              </a:lnSpc>
            </a:pPr>
            <a:r>
              <a:rPr lang="fr-CA" sz="800" dirty="0"/>
              <a:t>« En dehors des traitements de bas niveau, il y a d'autres aptitudes visuelles qui pourraient être mises en jeu dans l'apprentissage de la lecture et dont la déficience pourrait être en cause dans certaines dyslexies développementales. Les habiletés </a:t>
            </a:r>
            <a:r>
              <a:rPr lang="fr-CA" sz="800" dirty="0" err="1"/>
              <a:t>visuo</a:t>
            </a:r>
            <a:r>
              <a:rPr lang="fr-CA" sz="800" dirty="0"/>
              <a:t>-attentionnelles sélectives pourraient être à l'origine des dyslexies de surface. Récemment, </a:t>
            </a:r>
            <a:r>
              <a:rPr lang="fr-CA" sz="800" dirty="0" err="1"/>
              <a:t>Facoetti</a:t>
            </a:r>
            <a:r>
              <a:rPr lang="fr-CA" sz="800" dirty="0"/>
              <a:t> &amp; coll29 (2000) ont mis en évidence que les capacités d'adaptation </a:t>
            </a:r>
            <a:r>
              <a:rPr lang="fr-CA" sz="800" dirty="0" err="1"/>
              <a:t>visuo</a:t>
            </a:r>
            <a:r>
              <a:rPr lang="fr-CA" sz="800" dirty="0"/>
              <a:t>-attentionnelle telles que l'orientation automatique et la focalisation de l'attention sont déficientes chez certains dyslexiques. Ces troubles pourraient affecter la planification des mouvements oculaires. Dans une autre tâche, ils ont constaté que leur capacité à focaliser l'attention visuelle sur un signal est nettement plus limitée (en temps) que celles des normo-lecteurs, ceci pouvant expliquer les difficultés à traiter l'information visuelle en situation de lecture. </a:t>
            </a:r>
          </a:p>
          <a:p>
            <a:pPr eaLnBrk="1" hangingPunct="1">
              <a:lnSpc>
                <a:spcPct val="80000"/>
              </a:lnSpc>
            </a:pPr>
            <a:r>
              <a:rPr lang="fr-CA" sz="800" dirty="0"/>
              <a:t>En ce qui concerne les dyslexies développementales de surface, plusieurs cas ont été décrits (Holmes30, 1978; Coltheart31, </a:t>
            </a:r>
            <a:r>
              <a:rPr lang="fr-CA" sz="800" dirty="0" err="1"/>
              <a:t>Masterson</a:t>
            </a:r>
            <a:r>
              <a:rPr lang="fr-CA" sz="800" dirty="0"/>
              <a:t>, Byng, Prior &amp; </a:t>
            </a:r>
            <a:r>
              <a:rPr lang="fr-CA" sz="800" dirty="0" err="1"/>
              <a:t>Riddoch</a:t>
            </a:r>
            <a:r>
              <a:rPr lang="fr-CA" sz="800" dirty="0"/>
              <a:t>, 1983; Goulandris32 &amp; </a:t>
            </a:r>
            <a:r>
              <a:rPr lang="fr-CA" sz="800" dirty="0" err="1"/>
              <a:t>Snowling</a:t>
            </a:r>
            <a:r>
              <a:rPr lang="fr-CA" sz="800" dirty="0"/>
              <a:t>, 1991; Valdois33, 1993; Seymour34 &amp; Evans, 1993). Ils se caractérisent par la déficience de la voie lexicale. Sans la maîtrise de cette voie, le lecteur est toujours astreint à une stratégie d'assemblages graphèmes-phonèmes qui ne permet pas de lire les mots irréguliers tels que: femme, faon, choral, etc. Pour que cette voie lexicale se développe, ceci supposerait que l'enfant puisse acquérir la capacité d'identifier des regroupements significatifs de lettres (morphèmes), puis mette en relation ces structures avec leurs sens et leur transcription phonologique. Selon Seymour (1993), cette dyslexie serait due à un défaut de reconnaissance visuelle des formes orthographiques constituant des mots familiers. </a:t>
            </a:r>
          </a:p>
          <a:p>
            <a:pPr eaLnBrk="1" hangingPunct="1">
              <a:lnSpc>
                <a:spcPct val="80000"/>
              </a:lnSpc>
            </a:pPr>
            <a:r>
              <a:rPr lang="fr-CA" sz="800" dirty="0"/>
              <a:t>Sur le plan symptomatique, cette dyslexie se traduit par un trouble sélectif de la lecture des mots irréguliers, alors que la lecture des mots réguliers et des pseudo-mots peut être assez bien préservée. On observe la prévalence des erreurs de régularisation de mots irréguliers (e.g., “ seconde, /</a:t>
            </a:r>
            <a:r>
              <a:rPr lang="fr-CA" sz="800" dirty="0" err="1"/>
              <a:t>sekonde</a:t>
            </a:r>
            <a:r>
              <a:rPr lang="fr-CA" sz="800" dirty="0"/>
              <a:t>/, monsieur - /</a:t>
            </a:r>
            <a:r>
              <a:rPr lang="fr-CA" sz="800" dirty="0" err="1"/>
              <a:t>môsjoeR</a:t>
            </a:r>
            <a:r>
              <a:rPr lang="fr-CA" sz="800" dirty="0"/>
              <a:t>/), mais d’autres types d’erreurs peuvent également être observées telles que des confusions visuelles "</a:t>
            </a:r>
            <a:r>
              <a:rPr lang="fr-CA" sz="800" i="1" dirty="0"/>
              <a:t>femme / </a:t>
            </a:r>
            <a:r>
              <a:rPr lang="fr-CA" sz="800" i="1" dirty="0" err="1"/>
              <a:t>feume</a:t>
            </a:r>
            <a:r>
              <a:rPr lang="fr-CA" sz="800" i="1" dirty="0"/>
              <a:t>, million /milieu, net / </a:t>
            </a:r>
            <a:r>
              <a:rPr lang="fr-CA" sz="800" i="1" dirty="0" err="1"/>
              <a:t>nel</a:t>
            </a:r>
            <a:r>
              <a:rPr lang="fr-CA" sz="800" i="1" dirty="0"/>
              <a:t>" ces erreurs visuelles peuvent aussi concernés les pseudo-mots </a:t>
            </a:r>
            <a:r>
              <a:rPr lang="fr-CA" sz="800" dirty="0"/>
              <a:t>"</a:t>
            </a:r>
            <a:r>
              <a:rPr lang="fr-CA" sz="800" i="1" dirty="0"/>
              <a:t>dorade / </a:t>
            </a:r>
            <a:r>
              <a:rPr lang="fr-CA" sz="800" i="1" dirty="0" err="1"/>
              <a:t>borag</a:t>
            </a:r>
            <a:r>
              <a:rPr lang="fr-CA" sz="800" i="1" dirty="0"/>
              <a:t>, </a:t>
            </a:r>
            <a:r>
              <a:rPr lang="fr-CA" sz="800" i="1" dirty="0" err="1"/>
              <a:t>abindeur</a:t>
            </a:r>
            <a:r>
              <a:rPr lang="fr-CA" sz="800" i="1" dirty="0"/>
              <a:t> / </a:t>
            </a:r>
            <a:r>
              <a:rPr lang="fr-CA" sz="800" i="1" dirty="0" err="1"/>
              <a:t>adindur</a:t>
            </a:r>
            <a:r>
              <a:rPr lang="fr-CA" sz="800" dirty="0"/>
              <a:t>". La dysorthographie est en général très importante, l'écriture des mots se faisant dans une transcription des sons en graphèmes donnant des erreurs qui, sur le plan phonologique, correspondent aux mots dictés: "aussi - </a:t>
            </a:r>
            <a:r>
              <a:rPr lang="fr-CA" sz="800" dirty="0" err="1"/>
              <a:t>oci</a:t>
            </a:r>
            <a:r>
              <a:rPr lang="fr-CA" sz="800" dirty="0"/>
              <a:t>, hiver – </a:t>
            </a:r>
            <a:r>
              <a:rPr lang="fr-CA" sz="800" dirty="0" err="1"/>
              <a:t>hiverre</a:t>
            </a:r>
            <a:r>
              <a:rPr lang="fr-CA" sz="800" dirty="0"/>
              <a:t>, aquarium –</a:t>
            </a:r>
            <a:r>
              <a:rPr lang="fr-CA" sz="800" dirty="0" err="1"/>
              <a:t>acariome</a:t>
            </a:r>
            <a:r>
              <a:rPr lang="fr-CA" sz="800" dirty="0"/>
              <a:t>".Les sujets présentant ce type de dyslexie sont incapables de se constituer en mémoire des représentations de l'orthographe des mots. Aucun trouble phonologique, du type de celui observé dans le cadre des dyslexies phonologiques, n’a par ailleurs pu être mis en évidence chez ces sujets. L’existence d’un déficit cognitif à l’origine du non développement de cette procédure est largement discutée. Cependant, quelques études récentes suggèrent que ce type de dyslexie pourrait résulter d’un trouble </a:t>
            </a:r>
            <a:r>
              <a:rPr lang="fr-CA" sz="800" dirty="0" err="1"/>
              <a:t>visuo</a:t>
            </a:r>
            <a:r>
              <a:rPr lang="fr-CA" sz="800" dirty="0"/>
              <a:t>-attentionnel sous-jacent. Par ailleurs, ces enfants n'ont pas d'antécédents, ni de retard ou difficultés de l'acquisition du langage oral. </a:t>
            </a:r>
            <a:r>
              <a:rPr lang="fr-CA" sz="800" dirty="0" smtClean="0"/>
              <a:t>»</a:t>
            </a:r>
          </a:p>
          <a:p>
            <a:pPr eaLnBrk="1" hangingPunct="1">
              <a:lnSpc>
                <a:spcPct val="80000"/>
              </a:lnSpc>
            </a:pPr>
            <a:r>
              <a:rPr lang="fr-CA" sz="800" dirty="0" smtClean="0"/>
              <a:t>Les mots dansent devant mes </a:t>
            </a:r>
            <a:r>
              <a:rPr lang="fr-CA" sz="800" dirty="0" err="1" smtClean="0"/>
              <a:t>yeuxé</a:t>
            </a:r>
            <a:endParaRPr lang="fr-CA" sz="800" dirty="0" smtClean="0"/>
          </a:p>
          <a:p>
            <a:pPr eaLnBrk="1" hangingPunct="1">
              <a:lnSpc>
                <a:spcPct val="80000"/>
              </a:lnSpc>
            </a:pPr>
            <a:r>
              <a:rPr lang="fr-CA" sz="800" dirty="0" smtClean="0"/>
              <a:t>On</a:t>
            </a:r>
            <a:r>
              <a:rPr lang="fr-CA" sz="800" baseline="0" dirty="0" smtClean="0"/>
              <a:t> dit qu’ils devinent: stratégies de compensation	++culture	= +efficace à compenser</a:t>
            </a:r>
          </a:p>
          <a:p>
            <a:pPr eaLnBrk="1" hangingPunct="1">
              <a:lnSpc>
                <a:spcPct val="80000"/>
              </a:lnSpc>
            </a:pPr>
            <a:r>
              <a:rPr lang="fr-CA" sz="800" baseline="0" dirty="0" smtClean="0"/>
              <a:t>Secondaire souvent seul vitesse</a:t>
            </a:r>
            <a:endParaRPr lang="fr-CA" sz="800" dirty="0"/>
          </a:p>
        </p:txBody>
      </p:sp>
      <p:sp>
        <p:nvSpPr>
          <p:cNvPr id="76807"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77828" name="Rectangle 7"/>
          <p:cNvSpPr>
            <a:spLocks noGrp="1" noChangeArrowheads="1"/>
          </p:cNvSpPr>
          <p:nvPr>
            <p:ph type="sldNum" sz="quarter" idx="5"/>
          </p:nvPr>
        </p:nvSpPr>
        <p:spPr>
          <a:noFill/>
        </p:spPr>
        <p:txBody>
          <a:bodyPr/>
          <a:lstStyle/>
          <a:p>
            <a:fld id="{F234B68C-4068-4395-82CD-289AC42E35B2}" type="slidenum">
              <a:rPr lang="fr-CA" smtClean="0"/>
              <a:pPr/>
              <a:t>15</a:t>
            </a:fld>
            <a:endParaRPr lang="fr-CA" smtClean="0"/>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ln/>
        </p:spPr>
        <p:txBody>
          <a:bodyPr/>
          <a:lstStyle/>
          <a:p>
            <a:pPr defTabSz="909815"/>
            <a:r>
              <a:rPr lang="fr-CA" b="0" dirty="0" smtClean="0">
                <a:solidFill>
                  <a:schemeClr val="bg2"/>
                </a:solidFill>
              </a:rPr>
              <a:t>Les troubles spécifiques de l’écriture sont très souvent liés à la dyslexie.  Il n’y a pas de données certaines sur la prévalence de la dysorthographie en tant qu’entité diagnostique séparée de la dyslexie (INSERM, 2007).</a:t>
            </a:r>
          </a:p>
          <a:p>
            <a:pPr eaLnBrk="1" hangingPunct="1"/>
            <a:endParaRPr lang="fr-FR" dirty="0" smtClean="0"/>
          </a:p>
        </p:txBody>
      </p:sp>
      <p:sp>
        <p:nvSpPr>
          <p:cNvPr id="77831"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78852" name="Rectangle 7"/>
          <p:cNvSpPr>
            <a:spLocks noGrp="1" noChangeArrowheads="1"/>
          </p:cNvSpPr>
          <p:nvPr>
            <p:ph type="sldNum" sz="quarter" idx="5"/>
          </p:nvPr>
        </p:nvSpPr>
        <p:spPr>
          <a:noFill/>
        </p:spPr>
        <p:txBody>
          <a:bodyPr/>
          <a:lstStyle/>
          <a:p>
            <a:fld id="{BB9B6691-A38C-4A64-BC7D-02443EF3180F}" type="slidenum">
              <a:rPr lang="fr-CA" smtClean="0"/>
              <a:pPr/>
              <a:t>16</a:t>
            </a:fld>
            <a:endParaRPr lang="fr-CA" smtClean="0"/>
          </a:p>
        </p:txBody>
      </p:sp>
      <p:sp>
        <p:nvSpPr>
          <p:cNvPr id="78853" name="Rectangle 2"/>
          <p:cNvSpPr>
            <a:spLocks noGrp="1" noRot="1" noChangeAspect="1" noChangeArrowheads="1" noTextEdit="1"/>
          </p:cNvSpPr>
          <p:nvPr>
            <p:ph type="sldImg"/>
          </p:nvPr>
        </p:nvSpPr>
        <p:spPr>
          <a:ln/>
        </p:spPr>
      </p:sp>
      <p:sp>
        <p:nvSpPr>
          <p:cNvPr id="78854" name="Rectangle 3"/>
          <p:cNvSpPr>
            <a:spLocks noGrp="1" noChangeArrowheads="1"/>
          </p:cNvSpPr>
          <p:nvPr>
            <p:ph type="body" idx="1"/>
          </p:nvPr>
        </p:nvSpPr>
        <p:spPr>
          <a:noFill/>
          <a:ln/>
        </p:spPr>
        <p:txBody>
          <a:bodyPr/>
          <a:lstStyle/>
          <a:p>
            <a:pPr eaLnBrk="1" hangingPunct="1"/>
            <a:r>
              <a:rPr lang="fr-FR" dirty="0" smtClean="0"/>
              <a:t>Enseigner</a:t>
            </a:r>
            <a:r>
              <a:rPr lang="fr-FR" baseline="0" dirty="0" smtClean="0"/>
              <a:t> les constances orthographiques</a:t>
            </a:r>
          </a:p>
          <a:p>
            <a:pPr eaLnBrk="1" hangingPunct="1"/>
            <a:r>
              <a:rPr lang="fr-FR" baseline="0" dirty="0" smtClean="0"/>
              <a:t>Utiliser les organisateurs graphiques</a:t>
            </a:r>
            <a:endParaRPr lang="fr-FR" dirty="0" smtClean="0"/>
          </a:p>
        </p:txBody>
      </p:sp>
      <p:sp>
        <p:nvSpPr>
          <p:cNvPr id="78855"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79876" name="Rectangle 7"/>
          <p:cNvSpPr>
            <a:spLocks noGrp="1" noChangeArrowheads="1"/>
          </p:cNvSpPr>
          <p:nvPr>
            <p:ph type="sldNum" sz="quarter" idx="5"/>
          </p:nvPr>
        </p:nvSpPr>
        <p:spPr>
          <a:noFill/>
        </p:spPr>
        <p:txBody>
          <a:bodyPr/>
          <a:lstStyle/>
          <a:p>
            <a:fld id="{3BD11B39-ACD9-4F34-9EC3-BD78B1430B0E}" type="slidenum">
              <a:rPr lang="fr-CA" smtClean="0"/>
              <a:pPr/>
              <a:t>17</a:t>
            </a:fld>
            <a:endParaRPr lang="fr-CA" smtClean="0"/>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pPr eaLnBrk="1" hangingPunct="1"/>
            <a:r>
              <a:rPr lang="fr-FR" dirty="0" smtClean="0"/>
              <a:t>Distribuer exemples</a:t>
            </a:r>
          </a:p>
          <a:p>
            <a:pPr eaLnBrk="1" hangingPunct="1"/>
            <a:r>
              <a:rPr lang="fr-FR" dirty="0" smtClean="0"/>
              <a:t>Se mettre dans la peau</a:t>
            </a:r>
            <a:r>
              <a:rPr lang="fr-FR" baseline="0" dirty="0" smtClean="0"/>
              <a:t> pour corriger le texte particulièrement avec les difficultés observées plus tôt</a:t>
            </a:r>
            <a:endParaRPr lang="fr-FR" dirty="0" smtClean="0"/>
          </a:p>
        </p:txBody>
      </p:sp>
      <p:sp>
        <p:nvSpPr>
          <p:cNvPr id="79879"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79876" name="Rectangle 7"/>
          <p:cNvSpPr>
            <a:spLocks noGrp="1" noChangeArrowheads="1"/>
          </p:cNvSpPr>
          <p:nvPr>
            <p:ph type="sldNum" sz="quarter" idx="5"/>
          </p:nvPr>
        </p:nvSpPr>
        <p:spPr>
          <a:noFill/>
        </p:spPr>
        <p:txBody>
          <a:bodyPr/>
          <a:lstStyle/>
          <a:p>
            <a:fld id="{3BD11B39-ACD9-4F34-9EC3-BD78B1430B0E}" type="slidenum">
              <a:rPr lang="fr-CA" smtClean="0"/>
              <a:pPr/>
              <a:t>18</a:t>
            </a:fld>
            <a:endParaRPr lang="fr-CA" smtClean="0"/>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pPr eaLnBrk="1" hangingPunct="1"/>
            <a:endParaRPr lang="fr-FR" dirty="0" smtClean="0"/>
          </a:p>
        </p:txBody>
      </p:sp>
      <p:sp>
        <p:nvSpPr>
          <p:cNvPr id="79879"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19</a:t>
            </a:fld>
            <a:endParaRPr lang="fr-CA"/>
          </a:p>
        </p:txBody>
      </p:sp>
    </p:spTree>
    <p:extLst>
      <p:ext uri="{BB962C8B-B14F-4D97-AF65-F5344CB8AC3E}">
        <p14:creationId xmlns:p14="http://schemas.microsoft.com/office/powerpoint/2010/main" xmlns="" val="4265398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Personnes</a:t>
            </a:r>
            <a:r>
              <a:rPr lang="fr-CA" baseline="0" dirty="0" smtClean="0"/>
              <a:t> recherchées par la NASA</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20</a:t>
            </a:fld>
            <a:endParaRPr lang="fr-CA"/>
          </a:p>
        </p:txBody>
      </p:sp>
    </p:spTree>
    <p:extLst>
      <p:ext uri="{BB962C8B-B14F-4D97-AF65-F5344CB8AC3E}">
        <p14:creationId xmlns:p14="http://schemas.microsoft.com/office/powerpoint/2010/main" xmlns="" val="242185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ln/>
        </p:spPr>
      </p:sp>
      <p:sp>
        <p:nvSpPr>
          <p:cNvPr id="54275" name="Espace réservé des commentaires 2"/>
          <p:cNvSpPr>
            <a:spLocks noGrp="1"/>
          </p:cNvSpPr>
          <p:nvPr>
            <p:ph type="body" idx="1"/>
          </p:nvPr>
        </p:nvSpPr>
        <p:spPr>
          <a:noFill/>
          <a:ln/>
        </p:spPr>
        <p:txBody>
          <a:bodyPr/>
          <a:lstStyle/>
          <a:p>
            <a:endParaRPr lang="fr-FR" dirty="0" smtClean="0"/>
          </a:p>
        </p:txBody>
      </p:sp>
      <p:sp>
        <p:nvSpPr>
          <p:cNvPr id="54276" name="Espace réservé de l'en-tête 3"/>
          <p:cNvSpPr>
            <a:spLocks noGrp="1"/>
          </p:cNvSpPr>
          <p:nvPr>
            <p:ph type="hdr" sz="quarter"/>
          </p:nvPr>
        </p:nvSpPr>
        <p:spPr>
          <a:noFill/>
        </p:spPr>
        <p:txBody>
          <a:bodyPr/>
          <a:lstStyle/>
          <a:p>
            <a:r>
              <a:rPr lang="fr-CA" smtClean="0">
                <a:solidFill>
                  <a:prstClr val="black"/>
                </a:solidFill>
              </a:rPr>
              <a:t>C.S. de la Capitale</a:t>
            </a:r>
          </a:p>
        </p:txBody>
      </p:sp>
      <p:sp>
        <p:nvSpPr>
          <p:cNvPr id="54278" name="Espace réservé du pied de page 5"/>
          <p:cNvSpPr>
            <a:spLocks noGrp="1"/>
          </p:cNvSpPr>
          <p:nvPr>
            <p:ph type="ftr" sz="quarter" idx="4"/>
          </p:nvPr>
        </p:nvSpPr>
        <p:spPr>
          <a:noFill/>
        </p:spPr>
        <p:txBody>
          <a:bodyPr/>
          <a:lstStyle/>
          <a:p>
            <a:r>
              <a:rPr lang="fr-CA" smtClean="0">
                <a:solidFill>
                  <a:prstClr val="black"/>
                </a:solidFill>
              </a:rPr>
              <a:t>Diane Beaudry, conseillère pédagogique en adaptation scolaire</a:t>
            </a:r>
          </a:p>
        </p:txBody>
      </p:sp>
      <p:sp>
        <p:nvSpPr>
          <p:cNvPr id="54279" name="Espace réservé du numéro de diapositive 6"/>
          <p:cNvSpPr>
            <a:spLocks noGrp="1"/>
          </p:cNvSpPr>
          <p:nvPr>
            <p:ph type="sldNum" sz="quarter" idx="5"/>
          </p:nvPr>
        </p:nvSpPr>
        <p:spPr>
          <a:noFill/>
        </p:spPr>
        <p:txBody>
          <a:bodyPr/>
          <a:lstStyle/>
          <a:p>
            <a:fld id="{D286763B-1F14-49BF-B9D9-858E9D37942A}" type="slidenum">
              <a:rPr lang="fr-CA" smtClean="0">
                <a:solidFill>
                  <a:prstClr val="black"/>
                </a:solidFill>
              </a:rPr>
              <a:pPr/>
              <a:t>2</a:t>
            </a:fld>
            <a:endParaRPr lang="fr-CA"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69636" name="Rectangle 7"/>
          <p:cNvSpPr>
            <a:spLocks noGrp="1" noChangeArrowheads="1"/>
          </p:cNvSpPr>
          <p:nvPr>
            <p:ph type="sldNum" sz="quarter" idx="5"/>
          </p:nvPr>
        </p:nvSpPr>
        <p:spPr>
          <a:noFill/>
        </p:spPr>
        <p:txBody>
          <a:bodyPr/>
          <a:lstStyle/>
          <a:p>
            <a:fld id="{26C2A9FF-0986-444A-8FD9-094AD92DCAC1}" type="slidenum">
              <a:rPr lang="fr-CA" smtClean="0"/>
              <a:pPr/>
              <a:t>21</a:t>
            </a:fld>
            <a:endParaRPr lang="fr-CA" smtClean="0"/>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pPr eaLnBrk="1" hangingPunct="1"/>
            <a:endParaRPr lang="fr-FR" dirty="0" smtClean="0"/>
          </a:p>
        </p:txBody>
      </p:sp>
      <p:sp>
        <p:nvSpPr>
          <p:cNvPr id="69639"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CA" dirty="0" smtClean="0"/>
              <a:t>Phono: exemple d’erreurs expressif et réceptif</a:t>
            </a:r>
          </a:p>
          <a:p>
            <a:pPr eaLnBrk="1" hangingPunct="1">
              <a:buFontTx/>
              <a:buChar char="•"/>
            </a:pPr>
            <a:r>
              <a:rPr lang="fr-CA" dirty="0" smtClean="0"/>
              <a:t>Expressif: ex: chat </a:t>
            </a:r>
            <a:r>
              <a:rPr lang="fr-CA" dirty="0" smtClean="0">
                <a:sym typeface="Wingdings" pitchFamily="2" charset="2"/>
              </a:rPr>
              <a:t> «sa»; «lune»  </a:t>
            </a:r>
            <a:r>
              <a:rPr lang="fr-CA" dirty="0" err="1" smtClean="0">
                <a:sym typeface="Wingdings" pitchFamily="2" charset="2"/>
              </a:rPr>
              <a:t>iune</a:t>
            </a:r>
            <a:r>
              <a:rPr lang="fr-CA" dirty="0" smtClean="0">
                <a:sym typeface="Wingdings" pitchFamily="2" charset="2"/>
              </a:rPr>
              <a:t>; «fille»  «sille»; partir «</a:t>
            </a:r>
            <a:r>
              <a:rPr lang="fr-CA" dirty="0" err="1" smtClean="0">
                <a:sym typeface="Wingdings" pitchFamily="2" charset="2"/>
              </a:rPr>
              <a:t>patir</a:t>
            </a:r>
            <a:r>
              <a:rPr lang="fr-CA" dirty="0" smtClean="0">
                <a:sym typeface="Wingdings" pitchFamily="2" charset="2"/>
              </a:rPr>
              <a:t>» (chute du /r/ devant une consonne)</a:t>
            </a:r>
          </a:p>
          <a:p>
            <a:pPr lvl="1" eaLnBrk="1" hangingPunct="1">
              <a:buFontTx/>
              <a:buChar char="•"/>
            </a:pPr>
            <a:r>
              <a:rPr lang="fr-CA" dirty="0" err="1" smtClean="0"/>
              <a:t>Bcp</a:t>
            </a:r>
            <a:r>
              <a:rPr lang="fr-CA" dirty="0" smtClean="0"/>
              <a:t> + rare au secondaire («</a:t>
            </a:r>
            <a:r>
              <a:rPr lang="fr-CA" dirty="0" err="1" smtClean="0"/>
              <a:t>ch</a:t>
            </a:r>
            <a:r>
              <a:rPr lang="fr-CA" dirty="0" smtClean="0"/>
              <a:t>, j» </a:t>
            </a:r>
            <a:r>
              <a:rPr lang="fr-CA" dirty="0" smtClean="0">
                <a:sym typeface="Wingdings" pitchFamily="2" charset="2"/>
              </a:rPr>
              <a:t> «s, z»; mots complexes phonologiquement; séries de consonnes…)</a:t>
            </a:r>
            <a:endParaRPr lang="fr-CA" dirty="0" smtClean="0"/>
          </a:p>
          <a:p>
            <a:pPr eaLnBrk="1" hangingPunct="1">
              <a:buFontTx/>
              <a:buChar char="•"/>
            </a:pPr>
            <a:r>
              <a:rPr lang="fr-CA" dirty="0" smtClean="0"/>
              <a:t>Réceptif: perception des sons</a:t>
            </a:r>
          </a:p>
          <a:p>
            <a:pPr eaLnBrk="1" hangingPunct="1"/>
            <a:r>
              <a:rPr lang="fr-CA" dirty="0" smtClean="0"/>
              <a:t>Morphologie + syntaxe= fusionner pour donner la morphosyntaxe</a:t>
            </a:r>
          </a:p>
          <a:p>
            <a:pPr eaLnBrk="1" hangingPunct="1"/>
            <a:r>
              <a:rPr lang="fr-CA" dirty="0" smtClean="0"/>
              <a:t>Exemples d’erreurs en morphosyntaxe à l’expressif et au réceptif</a:t>
            </a:r>
          </a:p>
          <a:p>
            <a:pPr eaLnBrk="1" hangingPunct="1">
              <a:buFontTx/>
              <a:buChar char="•"/>
            </a:pPr>
            <a:r>
              <a:rPr lang="fr-CA" dirty="0" smtClean="0"/>
              <a:t>Secondaire: </a:t>
            </a:r>
          </a:p>
          <a:p>
            <a:pPr lvl="1" eaLnBrk="1" hangingPunct="1">
              <a:buFontTx/>
              <a:buChar char="•"/>
            </a:pPr>
            <a:r>
              <a:rPr lang="fr-CA" dirty="0" smtClean="0"/>
              <a:t>Expressif: structures complexes; concordance des temps de verbe; pluriel des verbes irréguliers</a:t>
            </a:r>
          </a:p>
          <a:p>
            <a:pPr lvl="1" eaLnBrk="1" hangingPunct="1">
              <a:buFontTx/>
              <a:buChar char="•"/>
            </a:pPr>
            <a:r>
              <a:rPr lang="fr-CA" dirty="0" smtClean="0"/>
              <a:t>Réceptif: compréhension des structures de phrases complexes</a:t>
            </a:r>
          </a:p>
          <a:p>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22</a:t>
            </a:fld>
            <a:endParaRPr lang="fr-CA"/>
          </a:p>
        </p:txBody>
      </p:sp>
    </p:spTree>
    <p:extLst>
      <p:ext uri="{BB962C8B-B14F-4D97-AF65-F5344CB8AC3E}">
        <p14:creationId xmlns:p14="http://schemas.microsoft.com/office/powerpoint/2010/main" xmlns="" val="3868290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CA" dirty="0" smtClean="0"/>
              <a:t>Exemple</a:t>
            </a:r>
            <a:r>
              <a:rPr lang="fr-CA" baseline="0" dirty="0" smtClean="0"/>
              <a:t> </a:t>
            </a:r>
            <a:r>
              <a:rPr lang="fr-CA" dirty="0" smtClean="0"/>
              <a:t>d’erreur expressif et réceptif</a:t>
            </a:r>
          </a:p>
          <a:p>
            <a:pPr eaLnBrk="1" hangingPunct="1"/>
            <a:r>
              <a:rPr lang="fr-CA" dirty="0" smtClean="0"/>
              <a:t>Parenthèse sur l’évocation lexicale </a:t>
            </a:r>
            <a:r>
              <a:rPr lang="fr-CA" dirty="0" smtClean="0">
                <a:sym typeface="Wingdings" pitchFamily="2" charset="2"/>
              </a:rPr>
              <a:t> activité qui suit</a:t>
            </a:r>
          </a:p>
          <a:p>
            <a:pPr eaLnBrk="1" hangingPunct="1"/>
            <a:r>
              <a:rPr lang="fr-CA" dirty="0" smtClean="0"/>
              <a:t>Secondaire:</a:t>
            </a:r>
          </a:p>
          <a:p>
            <a:pPr eaLnBrk="1" hangingPunct="1">
              <a:buFontTx/>
              <a:buChar char="•"/>
            </a:pPr>
            <a:r>
              <a:rPr lang="fr-CA" dirty="0" smtClean="0"/>
              <a:t>Expressif: accès lexical, mots liens mal utilisés, vocabulaire pauvre et peu varié</a:t>
            </a:r>
          </a:p>
          <a:p>
            <a:pPr eaLnBrk="1" hangingPunct="1">
              <a:buFontTx/>
              <a:buChar char="•"/>
            </a:pPr>
            <a:r>
              <a:rPr lang="fr-CA" dirty="0" smtClean="0"/>
              <a:t>Réceptif: compréhension des expressions, langage figuré, jeux de mots, vocabulaire + abstrait, humour</a:t>
            </a:r>
          </a:p>
          <a:p>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23</a:t>
            </a:fld>
            <a:endParaRPr lang="fr-CA"/>
          </a:p>
        </p:txBody>
      </p:sp>
    </p:spTree>
    <p:extLst>
      <p:ext uri="{BB962C8B-B14F-4D97-AF65-F5344CB8AC3E}">
        <p14:creationId xmlns:p14="http://schemas.microsoft.com/office/powerpoint/2010/main" xmlns="" val="3868290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CA" dirty="0" smtClean="0"/>
              <a:t>Phono: exemple d’erreurs expressif et réceptif</a:t>
            </a:r>
          </a:p>
          <a:p>
            <a:pPr eaLnBrk="1" hangingPunct="1">
              <a:buFontTx/>
              <a:buChar char="•"/>
            </a:pPr>
            <a:r>
              <a:rPr lang="fr-CA" dirty="0" smtClean="0"/>
              <a:t>Expressif: ex: chat </a:t>
            </a:r>
            <a:r>
              <a:rPr lang="fr-CA" dirty="0" smtClean="0">
                <a:sym typeface="Wingdings" pitchFamily="2" charset="2"/>
              </a:rPr>
              <a:t> «sa»; «lune»  </a:t>
            </a:r>
            <a:r>
              <a:rPr lang="fr-CA" dirty="0" err="1" smtClean="0">
                <a:sym typeface="Wingdings" pitchFamily="2" charset="2"/>
              </a:rPr>
              <a:t>iune</a:t>
            </a:r>
            <a:r>
              <a:rPr lang="fr-CA" dirty="0" smtClean="0">
                <a:sym typeface="Wingdings" pitchFamily="2" charset="2"/>
              </a:rPr>
              <a:t>; «fille»  «sille»; partir «</a:t>
            </a:r>
            <a:r>
              <a:rPr lang="fr-CA" dirty="0" err="1" smtClean="0">
                <a:sym typeface="Wingdings" pitchFamily="2" charset="2"/>
              </a:rPr>
              <a:t>patir</a:t>
            </a:r>
            <a:r>
              <a:rPr lang="fr-CA" dirty="0" smtClean="0">
                <a:sym typeface="Wingdings" pitchFamily="2" charset="2"/>
              </a:rPr>
              <a:t>» (chute du /r/ devant une consonne)</a:t>
            </a:r>
          </a:p>
          <a:p>
            <a:pPr lvl="1" eaLnBrk="1" hangingPunct="1">
              <a:buFontTx/>
              <a:buChar char="•"/>
            </a:pPr>
            <a:r>
              <a:rPr lang="fr-CA" dirty="0" err="1" smtClean="0"/>
              <a:t>Bcp</a:t>
            </a:r>
            <a:r>
              <a:rPr lang="fr-CA" dirty="0" smtClean="0"/>
              <a:t> + rare au secondaire («</a:t>
            </a:r>
            <a:r>
              <a:rPr lang="fr-CA" dirty="0" err="1" smtClean="0"/>
              <a:t>ch</a:t>
            </a:r>
            <a:r>
              <a:rPr lang="fr-CA" dirty="0" smtClean="0"/>
              <a:t>, j» </a:t>
            </a:r>
            <a:r>
              <a:rPr lang="fr-CA" dirty="0" smtClean="0">
                <a:sym typeface="Wingdings" pitchFamily="2" charset="2"/>
              </a:rPr>
              <a:t> «s, z»; mots complexes phonologiquement; séries de consonnes…)</a:t>
            </a:r>
            <a:endParaRPr lang="fr-CA" dirty="0" smtClean="0"/>
          </a:p>
          <a:p>
            <a:pPr eaLnBrk="1" hangingPunct="1">
              <a:buFontTx/>
              <a:buChar char="•"/>
            </a:pPr>
            <a:r>
              <a:rPr lang="fr-CA" dirty="0" smtClean="0"/>
              <a:t>Réceptif: perception des sons</a:t>
            </a:r>
          </a:p>
          <a:p>
            <a:pPr eaLnBrk="1" hangingPunct="1"/>
            <a:r>
              <a:rPr lang="fr-CA" dirty="0" smtClean="0"/>
              <a:t>Morphologie + syntaxe= fusionner pour donner la morphosyntaxe</a:t>
            </a:r>
          </a:p>
          <a:p>
            <a:pPr eaLnBrk="1" hangingPunct="1"/>
            <a:r>
              <a:rPr lang="fr-CA" dirty="0" smtClean="0"/>
              <a:t>Exemples d’erreurs en morphosyntaxe à l’expressif et au réceptif</a:t>
            </a:r>
          </a:p>
          <a:p>
            <a:pPr eaLnBrk="1" hangingPunct="1">
              <a:buFontTx/>
              <a:buChar char="•"/>
            </a:pPr>
            <a:r>
              <a:rPr lang="fr-CA" dirty="0" smtClean="0"/>
              <a:t>Secondaire: </a:t>
            </a:r>
          </a:p>
          <a:p>
            <a:pPr lvl="1" eaLnBrk="1" hangingPunct="1">
              <a:buFontTx/>
              <a:buChar char="•"/>
            </a:pPr>
            <a:r>
              <a:rPr lang="fr-CA" dirty="0" smtClean="0"/>
              <a:t>Expressif: structures complexes; concordance des temps de verbe; pluriel des verbes irréguliers</a:t>
            </a:r>
          </a:p>
          <a:p>
            <a:pPr lvl="1" eaLnBrk="1" hangingPunct="1">
              <a:buFontTx/>
              <a:buChar char="•"/>
            </a:pPr>
            <a:r>
              <a:rPr lang="fr-CA" dirty="0" smtClean="0"/>
              <a:t>Réceptif: compréhension des structures de phrases complexes</a:t>
            </a:r>
          </a:p>
          <a:p>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24</a:t>
            </a:fld>
            <a:endParaRPr lang="fr-CA"/>
          </a:p>
        </p:txBody>
      </p:sp>
    </p:spTree>
    <p:extLst>
      <p:ext uri="{BB962C8B-B14F-4D97-AF65-F5344CB8AC3E}">
        <p14:creationId xmlns:p14="http://schemas.microsoft.com/office/powerpoint/2010/main" xmlns="" val="3868290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Activité Accident</a:t>
            </a:r>
            <a:r>
              <a:rPr lang="fr-CA" baseline="0" dirty="0" smtClean="0"/>
              <a:t> de voiture</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25</a:t>
            </a:fld>
            <a:endParaRPr lang="fr-CA"/>
          </a:p>
        </p:txBody>
      </p:sp>
    </p:spTree>
    <p:extLst>
      <p:ext uri="{BB962C8B-B14F-4D97-AF65-F5344CB8AC3E}">
        <p14:creationId xmlns:p14="http://schemas.microsoft.com/office/powerpoint/2010/main" xmlns="" val="468395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fr-CA" dirty="0" smtClean="0"/>
              <a:t>Exemples d’erreurs expressif et réceptif</a:t>
            </a:r>
          </a:p>
          <a:p>
            <a:pPr eaLnBrk="1" hangingPunct="1"/>
            <a:r>
              <a:rPr lang="fr-CA" dirty="0" smtClean="0"/>
              <a:t>Secondaire:</a:t>
            </a:r>
          </a:p>
          <a:p>
            <a:pPr eaLnBrk="1" hangingPunct="1">
              <a:buFontTx/>
              <a:buChar char="•"/>
            </a:pPr>
            <a:r>
              <a:rPr lang="fr-CA" dirty="0" smtClean="0"/>
              <a:t>Expressif: régie de l’échange, distinguer la question du commentaire, utiliser les types de discours complexes, adaptation à l’interlocuteur et au contexte</a:t>
            </a:r>
          </a:p>
          <a:p>
            <a:pPr eaLnBrk="1" hangingPunct="1">
              <a:buFontTx/>
              <a:buChar char="•"/>
            </a:pPr>
            <a:r>
              <a:rPr lang="fr-CA" dirty="0" smtClean="0"/>
              <a:t>Réceptif: comprendre l’intention de l’interlocuteur</a:t>
            </a:r>
          </a:p>
          <a:p>
            <a:pPr eaLnBrk="1" hangingPunct="1"/>
            <a:r>
              <a:rPr lang="fr-CA" dirty="0" smtClean="0"/>
              <a:t>Parler des fonctions de communication + complexes, donc + exigent (l’enfant met toute son énergie là, donc erreurs partout ailleurs, alors que ça va habituellement, si fonctions + simples </a:t>
            </a:r>
            <a:r>
              <a:rPr lang="fr-CA" dirty="0" smtClean="0">
                <a:sym typeface="Wingdings" pitchFamily="2" charset="2"/>
              </a:rPr>
              <a:t> ex: justifier son opinion, argumenter sont des fonctions complexes</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26</a:t>
            </a:fld>
            <a:endParaRPr lang="fr-CA"/>
          </a:p>
        </p:txBody>
      </p:sp>
    </p:spTree>
    <p:extLst>
      <p:ext uri="{BB962C8B-B14F-4D97-AF65-F5344CB8AC3E}">
        <p14:creationId xmlns:p14="http://schemas.microsoft.com/office/powerpoint/2010/main" xmlns="" val="3868290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Distribuer les textes IPHASE 10</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27</a:t>
            </a:fld>
            <a:endParaRPr lang="fr-CA"/>
          </a:p>
        </p:txBody>
      </p:sp>
    </p:spTree>
    <p:extLst>
      <p:ext uri="{BB962C8B-B14F-4D97-AF65-F5344CB8AC3E}">
        <p14:creationId xmlns:p14="http://schemas.microsoft.com/office/powerpoint/2010/main" xmlns="" val="468395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smtClean="0"/>
          </a:p>
          <a:p>
            <a:r>
              <a:rPr lang="fr-CA" dirty="0" smtClean="0"/>
              <a:t>Abstraction: capacité d’apprentissage des concepts de base, concret vs non-concret, difficulté à dégager ce qui est le plus important</a:t>
            </a:r>
          </a:p>
          <a:p>
            <a:r>
              <a:rPr lang="fr-CA" dirty="0" smtClean="0"/>
              <a:t>Même concept pour différentes représentation, il est donc important d’expliquer le but du travail, d’extraire les règles, d’utiliser le toucher, le visuel, etc.</a:t>
            </a:r>
          </a:p>
          <a:p>
            <a:r>
              <a:rPr lang="fr-CA" dirty="0" smtClean="0"/>
              <a:t>Généralisation: un chat, c’est le sien, pas celui du voisin, c’est difficile d’appliquer différentes situations apprises dans un contexte particuliers, </a:t>
            </a:r>
            <a:r>
              <a:rPr lang="fr-CA" dirty="0" err="1" smtClean="0"/>
              <a:t>surgénéralisation</a:t>
            </a:r>
            <a:r>
              <a:rPr lang="fr-CA" dirty="0" smtClean="0"/>
              <a:t> est normal car besoin de sécurité, importance que les choses soient faites de la même manière en classe, en ortho, à la maison, etc.</a:t>
            </a:r>
          </a:p>
          <a:p>
            <a:r>
              <a:rPr lang="fr-CA" dirty="0" smtClean="0"/>
              <a:t>Temps: comprendre et utiliser les notions temporelles, les consignes, suivre un plan, planifier, organiser, les séquences, importance +++ des </a:t>
            </a:r>
            <a:r>
              <a:rPr lang="fr-CA" dirty="0" err="1" smtClean="0"/>
              <a:t>pictos</a:t>
            </a:r>
            <a:r>
              <a:rPr lang="fr-CA" dirty="0" smtClean="0"/>
              <a:t>, demain= c’est vague pour eux</a:t>
            </a:r>
          </a:p>
          <a:p>
            <a:r>
              <a:rPr lang="fr-CA" dirty="0" smtClean="0"/>
              <a:t>Anticipation: Prévoir, se projeter (ex: ne réalise pas qu’en allant dormir chez grand-maman, il ne dormira pas dans son lit) peut provoquer des crises</a:t>
            </a:r>
          </a:p>
          <a:p>
            <a:r>
              <a:rPr lang="fr-CA" dirty="0" smtClean="0"/>
              <a:t>Analogie: faire des liens, comparer</a:t>
            </a:r>
          </a:p>
          <a:p>
            <a:r>
              <a:rPr lang="fr-CA" dirty="0" smtClean="0"/>
              <a:t>Jeu: jouer à faire semblant, se mettre à la place de l’autres, travail d’équipe</a:t>
            </a:r>
          </a:p>
          <a:p>
            <a:r>
              <a:rPr lang="fr-CA" dirty="0" smtClean="0"/>
              <a:t>Imagerie: se faire image mentale (ex: retenir l’orthographe)</a:t>
            </a:r>
          </a:p>
          <a:p>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28</a:t>
            </a:fld>
            <a:endParaRPr lang="fr-CA"/>
          </a:p>
        </p:txBody>
      </p:sp>
    </p:spTree>
    <p:extLst>
      <p:ext uri="{BB962C8B-B14F-4D97-AF65-F5344CB8AC3E}">
        <p14:creationId xmlns:p14="http://schemas.microsoft.com/office/powerpoint/2010/main" xmlns="" val="1104913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La personne n’est pas toujours consciente de ses</a:t>
            </a:r>
            <a:r>
              <a:rPr lang="fr-CA" baseline="0" dirty="0" smtClean="0"/>
              <a:t> difficultés de compréhension </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30</a:t>
            </a:fld>
            <a:endParaRPr lang="fr-CA"/>
          </a:p>
        </p:txBody>
      </p:sp>
    </p:spTree>
    <p:extLst>
      <p:ext uri="{BB962C8B-B14F-4D97-AF65-F5344CB8AC3E}">
        <p14:creationId xmlns:p14="http://schemas.microsoft.com/office/powerpoint/2010/main" xmlns="" val="3775684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Se mettre à la même hauteur surtout s’il y a une difficulté réceptive (pour lui permettre l’accès à notre non verbal)</a:t>
            </a:r>
          </a:p>
          <a:p>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31</a:t>
            </a:fld>
            <a:endParaRPr lang="fr-CA"/>
          </a:p>
        </p:txBody>
      </p:sp>
    </p:spTree>
    <p:extLst>
      <p:ext uri="{BB962C8B-B14F-4D97-AF65-F5344CB8AC3E}">
        <p14:creationId xmlns:p14="http://schemas.microsoft.com/office/powerpoint/2010/main" xmlns="" val="214575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6"/>
          <p:cNvSpPr>
            <a:spLocks noGrp="1" noChangeArrowheads="1"/>
          </p:cNvSpPr>
          <p:nvPr>
            <p:ph type="ftr" sz="quarter" idx="4"/>
          </p:nvPr>
        </p:nvSpPr>
        <p:spPr>
          <a:noFill/>
        </p:spPr>
        <p:txBody>
          <a:bodyPr/>
          <a:lstStyle/>
          <a:p>
            <a:r>
              <a:rPr lang="fr-CA" smtClean="0">
                <a:solidFill>
                  <a:prstClr val="black"/>
                </a:solidFill>
              </a:rPr>
              <a:t>Diane Beaudry, conseillère pédagogique en adaptation scolaire</a:t>
            </a:r>
          </a:p>
        </p:txBody>
      </p:sp>
      <p:sp>
        <p:nvSpPr>
          <p:cNvPr id="55300" name="Rectangle 7"/>
          <p:cNvSpPr>
            <a:spLocks noGrp="1" noChangeArrowheads="1"/>
          </p:cNvSpPr>
          <p:nvPr>
            <p:ph type="sldNum" sz="quarter" idx="5"/>
          </p:nvPr>
        </p:nvSpPr>
        <p:spPr>
          <a:noFill/>
        </p:spPr>
        <p:txBody>
          <a:bodyPr/>
          <a:lstStyle/>
          <a:p>
            <a:fld id="{A35CB690-2A16-4EF2-B3AC-C8EF6AEEEE6B}" type="slidenum">
              <a:rPr lang="fr-CA" smtClean="0">
                <a:solidFill>
                  <a:prstClr val="black"/>
                </a:solidFill>
              </a:rPr>
              <a:pPr/>
              <a:t>3</a:t>
            </a:fld>
            <a:endParaRPr lang="fr-CA" smtClean="0">
              <a:solidFill>
                <a:prstClr val="black"/>
              </a:solidFill>
            </a:endParaRPr>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a:ln/>
        </p:spPr>
        <p:txBody>
          <a:bodyPr/>
          <a:lstStyle/>
          <a:p>
            <a:pPr eaLnBrk="1" hangingPunct="1"/>
            <a:r>
              <a:rPr lang="fr-FR" dirty="0" smtClean="0"/>
              <a:t>Ne pas oublier de commencer avec la feuille d’activation </a:t>
            </a:r>
            <a:r>
              <a:rPr lang="fr-FR" smtClean="0"/>
              <a:t>des connaissances.</a:t>
            </a:r>
            <a:endParaRPr lang="fr-FR" dirty="0" smtClean="0"/>
          </a:p>
        </p:txBody>
      </p:sp>
      <p:sp>
        <p:nvSpPr>
          <p:cNvPr id="55303" name="Espace réservé de l'en-tête 6"/>
          <p:cNvSpPr>
            <a:spLocks noGrp="1"/>
          </p:cNvSpPr>
          <p:nvPr>
            <p:ph type="hdr" sz="quarter"/>
          </p:nvPr>
        </p:nvSpPr>
        <p:spPr>
          <a:noFill/>
        </p:spPr>
        <p:txBody>
          <a:bodyPr/>
          <a:lstStyle/>
          <a:p>
            <a:r>
              <a:rPr lang="fr-CA" smtClean="0">
                <a:solidFill>
                  <a:prstClr val="black"/>
                </a:solidFill>
              </a:rPr>
              <a:t>C.S. de la Capitale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Ne se sent pas interpelé en grand groupe.</a:t>
            </a:r>
          </a:p>
          <a:p>
            <a:r>
              <a:rPr lang="fr-CA" dirty="0" smtClean="0"/>
              <a:t>Découper le travail en séquences à cocher; 1, 2, 3, fin.</a:t>
            </a:r>
          </a:p>
          <a:p>
            <a:r>
              <a:rPr lang="fr-CA" dirty="0" smtClean="0"/>
              <a:t>Police: </a:t>
            </a:r>
            <a:r>
              <a:rPr lang="fr-CA" dirty="0" err="1" smtClean="0"/>
              <a:t>comic</a:t>
            </a:r>
            <a:r>
              <a:rPr lang="fr-CA" dirty="0" smtClean="0"/>
              <a:t> </a:t>
            </a:r>
            <a:r>
              <a:rPr lang="fr-CA" dirty="0" err="1" smtClean="0"/>
              <a:t>century</a:t>
            </a:r>
            <a:r>
              <a:rPr lang="fr-CA" dirty="0" smtClean="0"/>
              <a:t> trébuchet</a:t>
            </a:r>
          </a:p>
          <a:p>
            <a:r>
              <a:rPr lang="fr-CA" dirty="0" smtClean="0"/>
              <a:t>Éléments visuels</a:t>
            </a:r>
            <a:r>
              <a:rPr lang="fr-CA" baseline="0" dirty="0" smtClean="0"/>
              <a:t> </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33</a:t>
            </a:fld>
            <a:endParaRPr lang="fr-CA"/>
          </a:p>
        </p:txBody>
      </p:sp>
    </p:spTree>
    <p:extLst>
      <p:ext uri="{BB962C8B-B14F-4D97-AF65-F5344CB8AC3E}">
        <p14:creationId xmlns:p14="http://schemas.microsoft.com/office/powerpoint/2010/main" xmlns="" val="3945060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69636" name="Rectangle 7"/>
          <p:cNvSpPr>
            <a:spLocks noGrp="1" noChangeArrowheads="1"/>
          </p:cNvSpPr>
          <p:nvPr>
            <p:ph type="sldNum" sz="quarter" idx="5"/>
          </p:nvPr>
        </p:nvSpPr>
        <p:spPr>
          <a:noFill/>
        </p:spPr>
        <p:txBody>
          <a:bodyPr/>
          <a:lstStyle/>
          <a:p>
            <a:fld id="{26C2A9FF-0986-444A-8FD9-094AD92DCAC1}" type="slidenum">
              <a:rPr lang="fr-CA" smtClean="0"/>
              <a:pPr/>
              <a:t>35</a:t>
            </a:fld>
            <a:endParaRPr lang="fr-CA" smtClean="0"/>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pPr eaLnBrk="1" hangingPunct="1"/>
            <a:endParaRPr lang="fr-FR" dirty="0" smtClean="0"/>
          </a:p>
        </p:txBody>
      </p:sp>
      <p:sp>
        <p:nvSpPr>
          <p:cNvPr id="69639"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une exposition normale à l’apprentissage du geste;</a:t>
            </a:r>
          </a:p>
          <a:p>
            <a:endParaRPr lang="fr-CA" dirty="0" smtClean="0"/>
          </a:p>
          <a:p>
            <a:r>
              <a:rPr lang="fr-CA" dirty="0" smtClean="0"/>
              <a:t>une performance normale sur le plan du raisonnement et langagier;</a:t>
            </a:r>
          </a:p>
          <a:p>
            <a:r>
              <a:rPr lang="fr-CA" dirty="0" smtClean="0"/>
              <a:t>Stimulation normale en bas âge</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40</a:t>
            </a:fld>
            <a:endParaRPr lang="fr-CA"/>
          </a:p>
        </p:txBody>
      </p:sp>
    </p:spTree>
    <p:extLst>
      <p:ext uri="{BB962C8B-B14F-4D97-AF65-F5344CB8AC3E}">
        <p14:creationId xmlns:p14="http://schemas.microsoft.com/office/powerpoint/2010/main" xmlns="" val="2675345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ln/>
        </p:spPr>
      </p:sp>
      <p:sp>
        <p:nvSpPr>
          <p:cNvPr id="59395"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CA" altLang="fr-FR" dirty="0" smtClean="0"/>
              <a:t>intégration sensorielle, réfère au processus par lequel le cerveau reçoit un message par le biais des sens et le transforme en réponse comportementale adaptée (SPD </a:t>
            </a:r>
            <a:r>
              <a:rPr lang="fr-CA" altLang="fr-FR" dirty="0" err="1" smtClean="0"/>
              <a:t>Foundation</a:t>
            </a:r>
            <a:r>
              <a:rPr lang="fr-CA" altLang="fr-FR" dirty="0" smtClean="0"/>
              <a:t>, 2010a). </a:t>
            </a:r>
          </a:p>
          <a:p>
            <a:r>
              <a:rPr lang="fr-CA" altLang="fr-FR" dirty="0" smtClean="0"/>
              <a:t>réguler l’intensité des réponses (sociales, émotives et comportementales) en fonction des stimuli provenant de l’environnement. Ce mécanisme est également responsable de moduler le niveau d’éveil et l’état de vigilance afin d’assurer la survie et relève essentiellement du système nerveux autonome (James, Miller, </a:t>
            </a:r>
            <a:r>
              <a:rPr lang="fr-CA" altLang="fr-FR" dirty="0" err="1" smtClean="0"/>
              <a:t>Schaaf</a:t>
            </a:r>
            <a:r>
              <a:rPr lang="fr-CA" altLang="fr-FR" dirty="0" smtClean="0"/>
              <a:t>, Nielsen, &amp; </a:t>
            </a:r>
            <a:r>
              <a:rPr lang="fr-CA" altLang="fr-FR" dirty="0" err="1" smtClean="0"/>
              <a:t>Schoen</a:t>
            </a:r>
            <a:r>
              <a:rPr lang="fr-CA" altLang="fr-FR" dirty="0" smtClean="0"/>
              <a:t>, 2011). De façon plus spécifique, la modulation sensorielle permet de porter attention aux stimuli importants en fonction de l’activité en question, de filtrer les stimuli, de répondre aux stimuli reçus de façon appropriée ainsi que de gérer plusieurs expériences sensorielles. </a:t>
            </a:r>
            <a:endParaRPr lang="fr-FR" altLang="fr-FR" dirty="0" smtClean="0"/>
          </a:p>
        </p:txBody>
      </p:sp>
      <p:sp>
        <p:nvSpPr>
          <p:cNvPr id="63492" name="Espace réservé du numéro de diapositive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35910" indent="-283042" eaLnBrk="0" hangingPunct="0">
              <a:defRPr sz="2800">
                <a:solidFill>
                  <a:schemeClr val="tx1"/>
                </a:solidFill>
                <a:latin typeface="Arial" charset="0"/>
              </a:defRPr>
            </a:lvl2pPr>
            <a:lvl3pPr marL="1132169" indent="-226433" eaLnBrk="0" hangingPunct="0">
              <a:defRPr sz="2800">
                <a:solidFill>
                  <a:schemeClr val="tx1"/>
                </a:solidFill>
                <a:latin typeface="Arial" charset="0"/>
              </a:defRPr>
            </a:lvl3pPr>
            <a:lvl4pPr marL="1585037" indent="-226433" eaLnBrk="0" hangingPunct="0">
              <a:defRPr sz="2800">
                <a:solidFill>
                  <a:schemeClr val="tx1"/>
                </a:solidFill>
                <a:latin typeface="Arial" charset="0"/>
              </a:defRPr>
            </a:lvl4pPr>
            <a:lvl5pPr marL="2037904" indent="-226433" eaLnBrk="0" hangingPunct="0">
              <a:defRPr sz="2800">
                <a:solidFill>
                  <a:schemeClr val="tx1"/>
                </a:solidFill>
                <a:latin typeface="Arial" charset="0"/>
              </a:defRPr>
            </a:lvl5pPr>
            <a:lvl6pPr marL="2490772" indent="-226433" eaLnBrk="0" fontAlgn="base" hangingPunct="0">
              <a:spcBef>
                <a:spcPct val="0"/>
              </a:spcBef>
              <a:spcAft>
                <a:spcPct val="0"/>
              </a:spcAft>
              <a:defRPr sz="2800">
                <a:solidFill>
                  <a:schemeClr val="tx1"/>
                </a:solidFill>
                <a:latin typeface="Arial" charset="0"/>
              </a:defRPr>
            </a:lvl6pPr>
            <a:lvl7pPr marL="2943640" indent="-226433" eaLnBrk="0" fontAlgn="base" hangingPunct="0">
              <a:spcBef>
                <a:spcPct val="0"/>
              </a:spcBef>
              <a:spcAft>
                <a:spcPct val="0"/>
              </a:spcAft>
              <a:defRPr sz="2800">
                <a:solidFill>
                  <a:schemeClr val="tx1"/>
                </a:solidFill>
                <a:latin typeface="Arial" charset="0"/>
              </a:defRPr>
            </a:lvl7pPr>
            <a:lvl8pPr marL="3396507" indent="-226433" eaLnBrk="0" fontAlgn="base" hangingPunct="0">
              <a:spcBef>
                <a:spcPct val="0"/>
              </a:spcBef>
              <a:spcAft>
                <a:spcPct val="0"/>
              </a:spcAft>
              <a:defRPr sz="2800">
                <a:solidFill>
                  <a:schemeClr val="tx1"/>
                </a:solidFill>
                <a:latin typeface="Arial" charset="0"/>
              </a:defRPr>
            </a:lvl8pPr>
            <a:lvl9pPr marL="3849374" indent="-226433" eaLnBrk="0" fontAlgn="base" hangingPunct="0">
              <a:spcBef>
                <a:spcPct val="0"/>
              </a:spcBef>
              <a:spcAft>
                <a:spcPct val="0"/>
              </a:spcAft>
              <a:defRPr sz="2800">
                <a:solidFill>
                  <a:schemeClr val="tx1"/>
                </a:solidFill>
                <a:latin typeface="Arial" charset="0"/>
              </a:defRPr>
            </a:lvl9pPr>
          </a:lstStyle>
          <a:p>
            <a:pPr eaLnBrk="1" hangingPunct="1">
              <a:defRPr/>
            </a:pPr>
            <a:fld id="{E6D6F0E4-693F-4194-BB45-E27ABC1DA9B6}" type="slidenum">
              <a:rPr lang="fr-CA" sz="1200"/>
              <a:pPr eaLnBrk="1" hangingPunct="1">
                <a:defRPr/>
              </a:pPr>
              <a:t>44</a:t>
            </a:fld>
            <a:endParaRPr lang="fr-CA"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Feuilles</a:t>
            </a:r>
            <a:r>
              <a:rPr lang="fr-CA" baseline="0" dirty="0" smtClean="0"/>
              <a:t> lignées et quadrillées</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45</a:t>
            </a:fld>
            <a:endParaRPr lang="fr-CA"/>
          </a:p>
        </p:txBody>
      </p:sp>
    </p:spTree>
    <p:extLst>
      <p:ext uri="{BB962C8B-B14F-4D97-AF65-F5344CB8AC3E}">
        <p14:creationId xmlns:p14="http://schemas.microsoft.com/office/powerpoint/2010/main" xmlns="" val="1619885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fr-FR" smtClean="0">
              <a:solidFill>
                <a:srgbClr val="C00000"/>
              </a:solidFill>
            </a:endParaRPr>
          </a:p>
        </p:txBody>
      </p:sp>
      <p:sp>
        <p:nvSpPr>
          <p:cNvPr id="65540" name="Espace réservé du numéro de diapositive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35910" indent="-283042" eaLnBrk="0" hangingPunct="0">
              <a:defRPr sz="2800">
                <a:solidFill>
                  <a:schemeClr val="tx1"/>
                </a:solidFill>
                <a:latin typeface="Arial" charset="0"/>
              </a:defRPr>
            </a:lvl2pPr>
            <a:lvl3pPr marL="1132169" indent="-226433" eaLnBrk="0" hangingPunct="0">
              <a:defRPr sz="2800">
                <a:solidFill>
                  <a:schemeClr val="tx1"/>
                </a:solidFill>
                <a:latin typeface="Arial" charset="0"/>
              </a:defRPr>
            </a:lvl3pPr>
            <a:lvl4pPr marL="1585037" indent="-226433" eaLnBrk="0" hangingPunct="0">
              <a:defRPr sz="2800">
                <a:solidFill>
                  <a:schemeClr val="tx1"/>
                </a:solidFill>
                <a:latin typeface="Arial" charset="0"/>
              </a:defRPr>
            </a:lvl4pPr>
            <a:lvl5pPr marL="2037904" indent="-226433" eaLnBrk="0" hangingPunct="0">
              <a:defRPr sz="2800">
                <a:solidFill>
                  <a:schemeClr val="tx1"/>
                </a:solidFill>
                <a:latin typeface="Arial" charset="0"/>
              </a:defRPr>
            </a:lvl5pPr>
            <a:lvl6pPr marL="2490772" indent="-226433" eaLnBrk="0" fontAlgn="base" hangingPunct="0">
              <a:spcBef>
                <a:spcPct val="0"/>
              </a:spcBef>
              <a:spcAft>
                <a:spcPct val="0"/>
              </a:spcAft>
              <a:defRPr sz="2800">
                <a:solidFill>
                  <a:schemeClr val="tx1"/>
                </a:solidFill>
                <a:latin typeface="Arial" charset="0"/>
              </a:defRPr>
            </a:lvl6pPr>
            <a:lvl7pPr marL="2943640" indent="-226433" eaLnBrk="0" fontAlgn="base" hangingPunct="0">
              <a:spcBef>
                <a:spcPct val="0"/>
              </a:spcBef>
              <a:spcAft>
                <a:spcPct val="0"/>
              </a:spcAft>
              <a:defRPr sz="2800">
                <a:solidFill>
                  <a:schemeClr val="tx1"/>
                </a:solidFill>
                <a:latin typeface="Arial" charset="0"/>
              </a:defRPr>
            </a:lvl7pPr>
            <a:lvl8pPr marL="3396507" indent="-226433" eaLnBrk="0" fontAlgn="base" hangingPunct="0">
              <a:spcBef>
                <a:spcPct val="0"/>
              </a:spcBef>
              <a:spcAft>
                <a:spcPct val="0"/>
              </a:spcAft>
              <a:defRPr sz="2800">
                <a:solidFill>
                  <a:schemeClr val="tx1"/>
                </a:solidFill>
                <a:latin typeface="Arial" charset="0"/>
              </a:defRPr>
            </a:lvl8pPr>
            <a:lvl9pPr marL="3849374" indent="-226433" eaLnBrk="0" fontAlgn="base" hangingPunct="0">
              <a:spcBef>
                <a:spcPct val="0"/>
              </a:spcBef>
              <a:spcAft>
                <a:spcPct val="0"/>
              </a:spcAft>
              <a:defRPr sz="2800">
                <a:solidFill>
                  <a:schemeClr val="tx1"/>
                </a:solidFill>
                <a:latin typeface="Arial" charset="0"/>
              </a:defRPr>
            </a:lvl9pPr>
          </a:lstStyle>
          <a:p>
            <a:pPr eaLnBrk="1" hangingPunct="1">
              <a:defRPr/>
            </a:pPr>
            <a:fld id="{2011D2A9-2721-41F6-AE99-20357D30E58B}" type="slidenum">
              <a:rPr lang="fr-CA" sz="1200"/>
              <a:pPr eaLnBrk="1" hangingPunct="1">
                <a:defRPr/>
              </a:pPr>
              <a:t>46</a:t>
            </a:fld>
            <a:endParaRPr lang="fr-CA"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Quadrillés</a:t>
            </a:r>
            <a:r>
              <a:rPr lang="fr-CA" baseline="0" dirty="0" smtClean="0"/>
              <a:t> de couleur ou chiffres de couleur </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47</a:t>
            </a:fld>
            <a:endParaRPr lang="fr-CA"/>
          </a:p>
        </p:txBody>
      </p:sp>
    </p:spTree>
    <p:extLst>
      <p:ext uri="{BB962C8B-B14F-4D97-AF65-F5344CB8AC3E}">
        <p14:creationId xmlns:p14="http://schemas.microsoft.com/office/powerpoint/2010/main" xmlns="" val="3237114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a:ln/>
        </p:spPr>
      </p:sp>
      <p:sp>
        <p:nvSpPr>
          <p:cNvPr id="63491"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dirty="0" smtClean="0"/>
              <a:t>Les manifestations sont fluctuantes.</a:t>
            </a:r>
          </a:p>
          <a:p>
            <a:endParaRPr lang="fr-FR" altLang="fr-FR" dirty="0" smtClean="0"/>
          </a:p>
          <a:p>
            <a:r>
              <a:rPr lang="fr-FR" altLang="fr-FR" dirty="0" smtClean="0"/>
              <a:t>Les gestes sont bien conçus</a:t>
            </a:r>
            <a:r>
              <a:rPr lang="fr-FR" altLang="fr-FR" baseline="0" dirty="0" smtClean="0"/>
              <a:t> dans la tête, mais incapacité à produire correctement.</a:t>
            </a:r>
          </a:p>
          <a:p>
            <a:endParaRPr lang="fr-FR" altLang="fr-FR" baseline="0" dirty="0" smtClean="0"/>
          </a:p>
          <a:p>
            <a:r>
              <a:rPr lang="fr-FR" altLang="fr-FR" baseline="0" dirty="0" smtClean="0"/>
              <a:t>Chaque personne est unique</a:t>
            </a:r>
            <a:endParaRPr lang="fr-FR" altLang="fr-FR" dirty="0" smtClean="0"/>
          </a:p>
        </p:txBody>
      </p:sp>
      <p:sp>
        <p:nvSpPr>
          <p:cNvPr id="66564" name="Espace réservé du numéro de diapositive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35910" indent="-283042" eaLnBrk="0" hangingPunct="0">
              <a:defRPr sz="2800">
                <a:solidFill>
                  <a:schemeClr val="tx1"/>
                </a:solidFill>
                <a:latin typeface="Arial" charset="0"/>
              </a:defRPr>
            </a:lvl2pPr>
            <a:lvl3pPr marL="1132169" indent="-226433" eaLnBrk="0" hangingPunct="0">
              <a:defRPr sz="2800">
                <a:solidFill>
                  <a:schemeClr val="tx1"/>
                </a:solidFill>
                <a:latin typeface="Arial" charset="0"/>
              </a:defRPr>
            </a:lvl3pPr>
            <a:lvl4pPr marL="1585037" indent="-226433" eaLnBrk="0" hangingPunct="0">
              <a:defRPr sz="2800">
                <a:solidFill>
                  <a:schemeClr val="tx1"/>
                </a:solidFill>
                <a:latin typeface="Arial" charset="0"/>
              </a:defRPr>
            </a:lvl4pPr>
            <a:lvl5pPr marL="2037904" indent="-226433" eaLnBrk="0" hangingPunct="0">
              <a:defRPr sz="2800">
                <a:solidFill>
                  <a:schemeClr val="tx1"/>
                </a:solidFill>
                <a:latin typeface="Arial" charset="0"/>
              </a:defRPr>
            </a:lvl5pPr>
            <a:lvl6pPr marL="2490772" indent="-226433" eaLnBrk="0" fontAlgn="base" hangingPunct="0">
              <a:spcBef>
                <a:spcPct val="0"/>
              </a:spcBef>
              <a:spcAft>
                <a:spcPct val="0"/>
              </a:spcAft>
              <a:defRPr sz="2800">
                <a:solidFill>
                  <a:schemeClr val="tx1"/>
                </a:solidFill>
                <a:latin typeface="Arial" charset="0"/>
              </a:defRPr>
            </a:lvl6pPr>
            <a:lvl7pPr marL="2943640" indent="-226433" eaLnBrk="0" fontAlgn="base" hangingPunct="0">
              <a:spcBef>
                <a:spcPct val="0"/>
              </a:spcBef>
              <a:spcAft>
                <a:spcPct val="0"/>
              </a:spcAft>
              <a:defRPr sz="2800">
                <a:solidFill>
                  <a:schemeClr val="tx1"/>
                </a:solidFill>
                <a:latin typeface="Arial" charset="0"/>
              </a:defRPr>
            </a:lvl7pPr>
            <a:lvl8pPr marL="3396507" indent="-226433" eaLnBrk="0" fontAlgn="base" hangingPunct="0">
              <a:spcBef>
                <a:spcPct val="0"/>
              </a:spcBef>
              <a:spcAft>
                <a:spcPct val="0"/>
              </a:spcAft>
              <a:defRPr sz="2800">
                <a:solidFill>
                  <a:schemeClr val="tx1"/>
                </a:solidFill>
                <a:latin typeface="Arial" charset="0"/>
              </a:defRPr>
            </a:lvl8pPr>
            <a:lvl9pPr marL="3849374" indent="-226433" eaLnBrk="0" fontAlgn="base" hangingPunct="0">
              <a:spcBef>
                <a:spcPct val="0"/>
              </a:spcBef>
              <a:spcAft>
                <a:spcPct val="0"/>
              </a:spcAft>
              <a:defRPr sz="2800">
                <a:solidFill>
                  <a:schemeClr val="tx1"/>
                </a:solidFill>
                <a:latin typeface="Arial" charset="0"/>
              </a:defRPr>
            </a:lvl9pPr>
          </a:lstStyle>
          <a:p>
            <a:pPr eaLnBrk="1" hangingPunct="1">
              <a:defRPr/>
            </a:pPr>
            <a:fld id="{AC5F2640-0160-49DA-8FB2-9EE328D9F0F1}" type="slidenum">
              <a:rPr lang="fr-CA" sz="1200"/>
              <a:pPr eaLnBrk="1" hangingPunct="1">
                <a:defRPr/>
              </a:pPr>
              <a:t>48</a:t>
            </a:fld>
            <a:endParaRPr lang="fr-CA"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Aérer</a:t>
            </a:r>
            <a:r>
              <a:rPr lang="fr-CA" baseline="0" dirty="0" smtClean="0"/>
              <a:t> les textes, grossir caractères</a:t>
            </a:r>
          </a:p>
          <a:p>
            <a:r>
              <a:rPr lang="fr-CA" baseline="0" dirty="0" smtClean="0"/>
              <a:t>Supprimer les éléments visuels inutiles</a:t>
            </a:r>
          </a:p>
          <a:p>
            <a:r>
              <a:rPr lang="fr-CA" baseline="0" dirty="0" smtClean="0"/>
              <a:t>Attention aux polices: </a:t>
            </a:r>
            <a:r>
              <a:rPr lang="fr-CA" baseline="0" dirty="0" err="1" smtClean="0"/>
              <a:t>comic</a:t>
            </a:r>
            <a:r>
              <a:rPr lang="fr-CA" baseline="0" dirty="0" smtClean="0"/>
              <a:t> sans, </a:t>
            </a:r>
            <a:r>
              <a:rPr lang="fr-CA" baseline="0" dirty="0" err="1" smtClean="0"/>
              <a:t>century</a:t>
            </a:r>
            <a:r>
              <a:rPr lang="fr-CA" baseline="0" dirty="0" smtClean="0"/>
              <a:t>, </a:t>
            </a:r>
            <a:r>
              <a:rPr lang="fr-CA" baseline="0" dirty="0" err="1" smtClean="0"/>
              <a:t>trebuchet</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49</a:t>
            </a:fld>
            <a:endParaRPr lang="fr-CA"/>
          </a:p>
        </p:txBody>
      </p:sp>
    </p:spTree>
    <p:extLst>
      <p:ext uri="{BB962C8B-B14F-4D97-AF65-F5344CB8AC3E}">
        <p14:creationId xmlns:p14="http://schemas.microsoft.com/office/powerpoint/2010/main" xmlns="" val="3753874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69636" name="Rectangle 7"/>
          <p:cNvSpPr>
            <a:spLocks noGrp="1" noChangeArrowheads="1"/>
          </p:cNvSpPr>
          <p:nvPr>
            <p:ph type="sldNum" sz="quarter" idx="5"/>
          </p:nvPr>
        </p:nvSpPr>
        <p:spPr>
          <a:noFill/>
        </p:spPr>
        <p:txBody>
          <a:bodyPr/>
          <a:lstStyle/>
          <a:p>
            <a:fld id="{26C2A9FF-0986-444A-8FD9-094AD92DCAC1}" type="slidenum">
              <a:rPr lang="fr-CA" smtClean="0"/>
              <a:pPr/>
              <a:t>51</a:t>
            </a:fld>
            <a:endParaRPr lang="fr-CA" smtClean="0"/>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pPr eaLnBrk="1" hangingPunct="1"/>
            <a:endParaRPr lang="fr-FR" dirty="0" smtClean="0"/>
          </a:p>
        </p:txBody>
      </p:sp>
      <p:sp>
        <p:nvSpPr>
          <p:cNvPr id="69639"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Faire</a:t>
            </a:r>
            <a:r>
              <a:rPr lang="fr-CA" baseline="0" dirty="0" smtClean="0"/>
              <a:t> compléter individuellement la feuille d’activation</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4</a:t>
            </a:fld>
            <a:endParaRPr lang="fr-CA"/>
          </a:p>
        </p:txBody>
      </p:sp>
    </p:spTree>
    <p:extLst>
      <p:ext uri="{BB962C8B-B14F-4D97-AF65-F5344CB8AC3E}">
        <p14:creationId xmlns:p14="http://schemas.microsoft.com/office/powerpoint/2010/main" xmlns="" val="443865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Pas d’entente entre les chercheurs.</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52</a:t>
            </a:fld>
            <a:endParaRPr lang="fr-CA"/>
          </a:p>
        </p:txBody>
      </p:sp>
    </p:spTree>
    <p:extLst>
      <p:ext uri="{BB962C8B-B14F-4D97-AF65-F5344CB8AC3E}">
        <p14:creationId xmlns:p14="http://schemas.microsoft.com/office/powerpoint/2010/main" xmlns="" val="2299395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Souvent associé au </a:t>
            </a:r>
            <a:r>
              <a:rPr lang="fr-CA" dirty="0" err="1" smtClean="0"/>
              <a:t>syndrôme</a:t>
            </a:r>
            <a:r>
              <a:rPr lang="fr-CA" dirty="0" smtClean="0"/>
              <a:t> de dysfonction non-verbal.</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54</a:t>
            </a:fld>
            <a:endParaRPr lang="fr-CA"/>
          </a:p>
        </p:txBody>
      </p:sp>
    </p:spTree>
    <p:extLst>
      <p:ext uri="{BB962C8B-B14F-4D97-AF65-F5344CB8AC3E}">
        <p14:creationId xmlns:p14="http://schemas.microsoft.com/office/powerpoint/2010/main" xmlns="" val="1558546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3- Ne sait tout simplement pas par</a:t>
            </a:r>
            <a:r>
              <a:rPr lang="fr-CA" baseline="0" dirty="0" smtClean="0"/>
              <a:t> où commencer.</a:t>
            </a:r>
          </a:p>
          <a:p>
            <a:endParaRPr lang="fr-CA" baseline="0" dirty="0" smtClean="0"/>
          </a:p>
          <a:p>
            <a:r>
              <a:rPr lang="fr-CA" baseline="0" dirty="0" smtClean="0"/>
              <a:t>4- Impossible de comparer deux valeurs.</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55</a:t>
            </a:fld>
            <a:endParaRPr lang="fr-CA"/>
          </a:p>
        </p:txBody>
      </p:sp>
    </p:spTree>
    <p:extLst>
      <p:ext uri="{BB962C8B-B14F-4D97-AF65-F5344CB8AC3E}">
        <p14:creationId xmlns:p14="http://schemas.microsoft.com/office/powerpoint/2010/main" xmlns="" val="1558546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56</a:t>
            </a:fld>
            <a:endParaRPr lang="fr-CA"/>
          </a:p>
        </p:txBody>
      </p:sp>
    </p:spTree>
    <p:extLst>
      <p:ext uri="{BB962C8B-B14F-4D97-AF65-F5344CB8AC3E}">
        <p14:creationId xmlns:p14="http://schemas.microsoft.com/office/powerpoint/2010/main" xmlns="" val="2305393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Travailler</a:t>
            </a:r>
            <a:r>
              <a:rPr lang="fr-CA" baseline="0" dirty="0" smtClean="0"/>
              <a:t> les relations: base de tout</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57</a:t>
            </a:fld>
            <a:endParaRPr lang="fr-CA"/>
          </a:p>
        </p:txBody>
      </p:sp>
    </p:spTree>
    <p:extLst>
      <p:ext uri="{BB962C8B-B14F-4D97-AF65-F5344CB8AC3E}">
        <p14:creationId xmlns:p14="http://schemas.microsoft.com/office/powerpoint/2010/main" xmlns="" val="132800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TDAH aussi un trouble neurologique</a:t>
            </a:r>
          </a:p>
          <a:p>
            <a:r>
              <a:rPr lang="fr-CA" dirty="0" smtClean="0"/>
              <a:t>Souvent héréditaire</a:t>
            </a:r>
          </a:p>
          <a:p>
            <a:r>
              <a:rPr lang="fr-CA" dirty="0" smtClean="0"/>
              <a:t>Pas</a:t>
            </a:r>
            <a:r>
              <a:rPr lang="fr-CA" baseline="0" dirty="0" smtClean="0"/>
              <a:t> toujours reconnu par le MELS</a:t>
            </a:r>
          </a:p>
          <a:p>
            <a:r>
              <a:rPr lang="fr-CA" baseline="0" dirty="0" smtClean="0"/>
              <a:t>Arrive du sec avec PI</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6</a:t>
            </a:fld>
            <a:endParaRPr lang="fr-CA"/>
          </a:p>
        </p:txBody>
      </p:sp>
    </p:spTree>
    <p:extLst>
      <p:ext uri="{BB962C8B-B14F-4D97-AF65-F5344CB8AC3E}">
        <p14:creationId xmlns:p14="http://schemas.microsoft.com/office/powerpoint/2010/main" xmlns="" val="256855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69636" name="Rectangle 7"/>
          <p:cNvSpPr>
            <a:spLocks noGrp="1" noChangeArrowheads="1"/>
          </p:cNvSpPr>
          <p:nvPr>
            <p:ph type="sldNum" sz="quarter" idx="5"/>
          </p:nvPr>
        </p:nvSpPr>
        <p:spPr>
          <a:noFill/>
        </p:spPr>
        <p:txBody>
          <a:bodyPr/>
          <a:lstStyle/>
          <a:p>
            <a:fld id="{26C2A9FF-0986-444A-8FD9-094AD92DCAC1}" type="slidenum">
              <a:rPr lang="fr-CA" smtClean="0"/>
              <a:pPr/>
              <a:t>7</a:t>
            </a:fld>
            <a:endParaRPr lang="fr-CA" smtClean="0"/>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pPr eaLnBrk="1" hangingPunct="1"/>
            <a:r>
              <a:rPr lang="fr-FR" dirty="0" smtClean="0"/>
              <a:t>Faire lire textes 1 et2;une personne pendant qu’une autre chronomètre. Afficher chrono</a:t>
            </a:r>
          </a:p>
          <a:p>
            <a:pPr eaLnBrk="1" hangingPunct="1"/>
            <a:r>
              <a:rPr lang="fr-FR" dirty="0" smtClean="0"/>
              <a:t>Imaginer</a:t>
            </a:r>
            <a:r>
              <a:rPr lang="fr-FR" baseline="0" dirty="0" smtClean="0"/>
              <a:t> le temps de lire dans ces circonstance; si en plus écriture de l’élément déclencheur OUFF</a:t>
            </a:r>
          </a:p>
          <a:p>
            <a:pPr eaLnBrk="1" hangingPunct="1"/>
            <a:r>
              <a:rPr lang="fr-FR" baseline="0" dirty="0" smtClean="0"/>
              <a:t> lien avec dyspraxie </a:t>
            </a:r>
            <a:r>
              <a:rPr lang="fr-FR" baseline="0" dirty="0" err="1" smtClean="0"/>
              <a:t>visuo</a:t>
            </a:r>
            <a:endParaRPr lang="fr-FR" dirty="0" smtClean="0"/>
          </a:p>
        </p:txBody>
      </p:sp>
      <p:sp>
        <p:nvSpPr>
          <p:cNvPr id="69639"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Facteurs d’exclusion</a:t>
            </a:r>
            <a:r>
              <a:rPr lang="fr-CA" baseline="0" dirty="0" smtClean="0"/>
              <a:t> : trouble de langage, scolarité cahoteuse, défi </a:t>
            </a:r>
            <a:r>
              <a:rPr lang="fr-CA" baseline="0" dirty="0" err="1" smtClean="0"/>
              <a:t>intel</a:t>
            </a:r>
            <a:r>
              <a:rPr lang="fr-CA" baseline="0" dirty="0" smtClean="0"/>
              <a:t>.</a:t>
            </a:r>
            <a:endParaRPr lang="fr-CA" dirty="0"/>
          </a:p>
        </p:txBody>
      </p:sp>
      <p:sp>
        <p:nvSpPr>
          <p:cNvPr id="4" name="Espace réservé du numéro de diapositive 3"/>
          <p:cNvSpPr>
            <a:spLocks noGrp="1"/>
          </p:cNvSpPr>
          <p:nvPr>
            <p:ph type="sldNum" sz="quarter" idx="10"/>
          </p:nvPr>
        </p:nvSpPr>
        <p:spPr/>
        <p:txBody>
          <a:bodyPr/>
          <a:lstStyle/>
          <a:p>
            <a:fld id="{73A1A1ED-7C24-45C2-B11A-02B67F34EB15}" type="slidenum">
              <a:rPr lang="fr-CA" smtClean="0"/>
              <a:pPr/>
              <a:t>8</a:t>
            </a:fld>
            <a:endParaRPr lang="fr-CA"/>
          </a:p>
        </p:txBody>
      </p:sp>
    </p:spTree>
    <p:extLst>
      <p:ext uri="{BB962C8B-B14F-4D97-AF65-F5344CB8AC3E}">
        <p14:creationId xmlns:p14="http://schemas.microsoft.com/office/powerpoint/2010/main" xmlns="" val="285621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71684" name="Rectangle 7"/>
          <p:cNvSpPr>
            <a:spLocks noGrp="1" noChangeArrowheads="1"/>
          </p:cNvSpPr>
          <p:nvPr>
            <p:ph type="sldNum" sz="quarter" idx="5"/>
          </p:nvPr>
        </p:nvSpPr>
        <p:spPr>
          <a:noFill/>
        </p:spPr>
        <p:txBody>
          <a:bodyPr/>
          <a:lstStyle/>
          <a:p>
            <a:fld id="{FA277AD6-6D63-44C5-829A-3312E9D64EA4}" type="slidenum">
              <a:rPr lang="fr-CA" smtClean="0"/>
              <a:pPr/>
              <a:t>9</a:t>
            </a:fld>
            <a:endParaRPr lang="fr-CA" smtClean="0"/>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eaLnBrk="1" hangingPunct="1"/>
            <a:r>
              <a:rPr lang="fr-FR" dirty="0" smtClean="0"/>
              <a:t>Peut</a:t>
            </a:r>
            <a:r>
              <a:rPr lang="fr-FR" baseline="0" dirty="0" smtClean="0"/>
              <a:t> ressembler à un lecteur débutant.</a:t>
            </a:r>
            <a:endParaRPr lang="fr-FR" dirty="0" smtClean="0"/>
          </a:p>
        </p:txBody>
      </p:sp>
      <p:sp>
        <p:nvSpPr>
          <p:cNvPr id="71687"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6"/>
          <p:cNvSpPr>
            <a:spLocks noGrp="1" noChangeArrowheads="1"/>
          </p:cNvSpPr>
          <p:nvPr>
            <p:ph type="ftr" sz="quarter" idx="4"/>
          </p:nvPr>
        </p:nvSpPr>
        <p:spPr>
          <a:noFill/>
        </p:spPr>
        <p:txBody>
          <a:bodyPr/>
          <a:lstStyle/>
          <a:p>
            <a:r>
              <a:rPr lang="fr-CA" smtClean="0"/>
              <a:t>Diane Beaudry, conseillère pédagogique en adaptation scolaire</a:t>
            </a:r>
          </a:p>
        </p:txBody>
      </p:sp>
      <p:sp>
        <p:nvSpPr>
          <p:cNvPr id="72708" name="Rectangle 7"/>
          <p:cNvSpPr>
            <a:spLocks noGrp="1" noChangeArrowheads="1"/>
          </p:cNvSpPr>
          <p:nvPr>
            <p:ph type="sldNum" sz="quarter" idx="5"/>
          </p:nvPr>
        </p:nvSpPr>
        <p:spPr>
          <a:noFill/>
        </p:spPr>
        <p:txBody>
          <a:bodyPr/>
          <a:lstStyle/>
          <a:p>
            <a:fld id="{5C2AF02B-9251-4A9D-A365-38700D853959}" type="slidenum">
              <a:rPr lang="fr-CA" smtClean="0"/>
              <a:pPr/>
              <a:t>10</a:t>
            </a:fld>
            <a:endParaRPr lang="fr-CA" smtClean="0"/>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noFill/>
          <a:ln/>
        </p:spPr>
        <p:txBody>
          <a:bodyPr/>
          <a:lstStyle/>
          <a:p>
            <a:pPr eaLnBrk="1" hangingPunct="1"/>
            <a:r>
              <a:rPr lang="fr-FR" dirty="0" smtClean="0"/>
              <a:t>Noter que la dyslexie/dysorthographie joue sur la fatigabilité</a:t>
            </a:r>
          </a:p>
          <a:p>
            <a:pPr eaLnBrk="1" hangingPunct="1"/>
            <a:r>
              <a:rPr lang="fr-FR" dirty="0" err="1" smtClean="0"/>
              <a:t>Dif</a:t>
            </a:r>
            <a:r>
              <a:rPr lang="fr-FR" dirty="0" smtClean="0"/>
              <a:t> table X</a:t>
            </a:r>
          </a:p>
          <a:p>
            <a:pPr eaLnBrk="1" hangingPunct="1"/>
            <a:r>
              <a:rPr lang="fr-FR" dirty="0" smtClean="0"/>
              <a:t>10% inversions</a:t>
            </a:r>
          </a:p>
          <a:p>
            <a:pPr eaLnBrk="1" hangingPunct="1"/>
            <a:r>
              <a:rPr lang="fr-FR" dirty="0" smtClean="0"/>
              <a:t>Chez les personnes</a:t>
            </a:r>
            <a:r>
              <a:rPr lang="fr-FR" baseline="0" dirty="0" smtClean="0"/>
              <a:t> qui fréquentent le secteur adulte, on peut voir seulement à l’écriture : compensation</a:t>
            </a:r>
            <a:endParaRPr lang="fr-FR" dirty="0" smtClean="0"/>
          </a:p>
        </p:txBody>
      </p:sp>
      <p:sp>
        <p:nvSpPr>
          <p:cNvPr id="72711" name="Espace réservé de l'en-tête 6"/>
          <p:cNvSpPr>
            <a:spLocks noGrp="1"/>
          </p:cNvSpPr>
          <p:nvPr>
            <p:ph type="hdr" sz="quarter"/>
          </p:nvPr>
        </p:nvSpPr>
        <p:spPr>
          <a:noFill/>
        </p:spPr>
        <p:txBody>
          <a:bodyPr/>
          <a:lstStyle/>
          <a:p>
            <a:r>
              <a:rPr lang="fr-CA" smtClean="0"/>
              <a:t>C.S. de la Capitale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8"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98626" y="2895600"/>
            <a:ext cx="2645374" cy="3962400"/>
          </a:xfrm>
          <a:prstGeom prst="rect">
            <a:avLst/>
          </a:prstGeom>
          <a:noFill/>
        </p:spPr>
      </p:pic>
      <p:sp>
        <p:nvSpPr>
          <p:cNvPr id="2" name="Title 1"/>
          <p:cNvSpPr>
            <a:spLocks noGrp="1"/>
          </p:cNvSpPr>
          <p:nvPr>
            <p:ph type="ctrTitle"/>
          </p:nvPr>
        </p:nvSpPr>
        <p:spPr>
          <a:xfrm>
            <a:off x="533400" y="2130425"/>
            <a:ext cx="7772400" cy="1470025"/>
          </a:xfrm>
        </p:spPr>
        <p:txBody>
          <a:bodyPr/>
          <a:lstStyle>
            <a:lvl1pPr>
              <a:defRPr>
                <a:latin typeface="Tahoma" pitchFamily="34" charset="0"/>
                <a:cs typeface="Tahoma" pitchFamily="34" charset="0"/>
              </a:defRPr>
            </a:lvl1pPr>
          </a:lstStyle>
          <a:p>
            <a:r>
              <a:rPr lang="fr-CA" smtClean="0"/>
              <a:t>Cliquez pour modifier le style du titre</a:t>
            </a:r>
            <a:endParaRPr lang="fr-CA"/>
          </a:p>
        </p:txBody>
      </p:sp>
      <p:sp>
        <p:nvSpPr>
          <p:cNvPr id="3" name="Subtitle 2"/>
          <p:cNvSpPr>
            <a:spLocks noGrp="1"/>
          </p:cNvSpPr>
          <p:nvPr>
            <p:ph type="subTitle" idx="1"/>
          </p:nvPr>
        </p:nvSpPr>
        <p:spPr>
          <a:xfrm>
            <a:off x="1295400" y="3657600"/>
            <a:ext cx="6248400" cy="6096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Tx/>
              <a:buNone/>
              <a:tabLst/>
              <a:defRPr sz="32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CA" dirty="0" smtClean="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
        <p:nvSpPr>
          <p:cNvPr id="15" name="Text Placeholder 14"/>
          <p:cNvSpPr>
            <a:spLocks noGrp="1"/>
          </p:cNvSpPr>
          <p:nvPr>
            <p:ph type="body" sz="quarter" idx="14" hasCustomPrompt="1"/>
          </p:nvPr>
        </p:nvSpPr>
        <p:spPr>
          <a:xfrm>
            <a:off x="1752600" y="4343400"/>
            <a:ext cx="5257800" cy="914400"/>
          </a:xfrm>
        </p:spPr>
        <p:txBody>
          <a:bodyPr>
            <a:normAutofit/>
          </a:bodyPr>
          <a:lstStyle>
            <a:lvl1pPr algn="ctr">
              <a:buFontTx/>
              <a:buNone/>
              <a:defRPr sz="2800"/>
            </a:lvl1pPr>
          </a:lstStyle>
          <a:p>
            <a:pPr lvl="0"/>
            <a:r>
              <a:rPr lang="fr-CA" smtClean="0"/>
              <a:t>Click to edit Master subtext styles</a:t>
            </a:r>
            <a:endParaRPr lang="fr-CA" dirty="0" smtClean="0"/>
          </a:p>
        </p:txBody>
      </p:sp>
    </p:spTree>
    <p:extLst>
      <p:ext uri="{BB962C8B-B14F-4D97-AF65-F5344CB8AC3E}">
        <p14:creationId xmlns:p14="http://schemas.microsoft.com/office/powerpoint/2010/main" xmlns="" val="12315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pour modifier le style du titre</a:t>
            </a:r>
            <a:endParaRPr lang="fr-CA"/>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p>
            <a:pPr>
              <a:defRPr/>
            </a:pPr>
            <a:endParaRPr lang="fr-CA">
              <a:solidFill>
                <a:prstClr val="black">
                  <a:lumMod val="85000"/>
                  <a:lumOff val="15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pPr>
              <a:defRPr/>
            </a:pPr>
            <a:fld id="{279FF58E-E92E-4C44-B2B6-785F48F6A43E}"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1870200608"/>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Cliquez pour modifier le style du titre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fr-CA"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1BC515BA-3D06-4280-946E-21FBEF5FCF7A}" type="slidenum">
              <a:rPr lang="fr-CA" smtClean="0">
                <a:solidFill>
                  <a:prstClr val="black">
                    <a:lumMod val="85000"/>
                    <a:lumOff val="15000"/>
                  </a:prstClr>
                </a:solidFill>
              </a:rPr>
              <a:pPr/>
              <a:t>‹N°›</a:t>
            </a:fld>
            <a:endParaRPr lang="fr-CA" dirty="0">
              <a:solidFill>
                <a:prstClr val="black">
                  <a:lumMod val="85000"/>
                  <a:lumOff val="15000"/>
                </a:prstClr>
              </a:solidFill>
            </a:endParaRPr>
          </a:p>
        </p:txBody>
      </p:sp>
    </p:spTree>
    <p:extLst>
      <p:ext uri="{BB962C8B-B14F-4D97-AF65-F5344CB8AC3E}">
        <p14:creationId xmlns:p14="http://schemas.microsoft.com/office/powerpoint/2010/main" xmlns="" val="2805595529"/>
      </p:ext>
    </p:extLst>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r>
              <a:rPr lang="fr-CA" smtClean="0"/>
              <a:t>Cliquez pour modifier le style du titre</a:t>
            </a:r>
            <a:endParaRPr lang="fr-CA"/>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r>
              <a:rPr lang="fr-CA" smtClean="0"/>
              <a:t>Cliquez pour modifier le style des sous-titres du masque</a:t>
            </a:r>
            <a:endParaRPr lang="fr-CA"/>
          </a:p>
        </p:txBody>
      </p:sp>
      <p:sp>
        <p:nvSpPr>
          <p:cNvPr id="53252" name="Rectangle 4"/>
          <p:cNvSpPr>
            <a:spLocks noGrp="1" noChangeArrowheads="1"/>
          </p:cNvSpPr>
          <p:nvPr>
            <p:ph type="dt" sz="half" idx="2"/>
          </p:nvPr>
        </p:nvSpPr>
        <p:spPr>
          <a:xfrm>
            <a:off x="304800" y="6400800"/>
            <a:ext cx="1905000" cy="457200"/>
          </a:xfrm>
        </p:spPr>
        <p:txBody>
          <a:bodyPr/>
          <a:lstStyle>
            <a:lvl1pPr>
              <a:defRPr/>
            </a:lvl1pPr>
          </a:lstStyle>
          <a:p>
            <a:endParaRPr lang="fr-CA" dirty="0">
              <a:solidFill>
                <a:prstClr val="black">
                  <a:lumMod val="85000"/>
                  <a:lumOff val="15000"/>
                </a:prstClr>
              </a:solidFill>
            </a:endParaRPr>
          </a:p>
        </p:txBody>
      </p:sp>
      <p:sp>
        <p:nvSpPr>
          <p:cNvPr id="53253" name="Rectangle 5"/>
          <p:cNvSpPr>
            <a:spLocks noGrp="1" noChangeArrowheads="1"/>
          </p:cNvSpPr>
          <p:nvPr>
            <p:ph type="ftr" sz="quarter" idx="3"/>
          </p:nvPr>
        </p:nvSpPr>
        <p:spPr>
          <a:xfrm>
            <a:off x="3505200" y="6400800"/>
            <a:ext cx="2895600" cy="457200"/>
          </a:xfrm>
        </p:spPr>
        <p:txBody>
          <a:bodyPr/>
          <a:lstStyle>
            <a:lvl1pPr>
              <a:defRPr/>
            </a:lvl1pPr>
          </a:lstStyle>
          <a:p>
            <a:pPr>
              <a:defRPr/>
            </a:pPr>
            <a:endParaRPr lang="fr-CA">
              <a:solidFill>
                <a:prstClr val="black">
                  <a:lumMod val="85000"/>
                  <a:lumOff val="15000"/>
                </a:prstClr>
              </a:solidFill>
            </a:endParaRPr>
          </a:p>
        </p:txBody>
      </p:sp>
      <p:sp>
        <p:nvSpPr>
          <p:cNvPr id="53254" name="Rectangle 6"/>
          <p:cNvSpPr>
            <a:spLocks noGrp="1" noChangeArrowheads="1"/>
          </p:cNvSpPr>
          <p:nvPr>
            <p:ph type="sldNum" sz="quarter" idx="4"/>
          </p:nvPr>
        </p:nvSpPr>
        <p:spPr>
          <a:xfrm>
            <a:off x="6934200" y="6400800"/>
            <a:ext cx="1905000" cy="457200"/>
          </a:xfrm>
        </p:spPr>
        <p:txBody>
          <a:bodyPr/>
          <a:lstStyle>
            <a:lvl1pPr>
              <a:defRPr/>
            </a:lvl1p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616281765"/>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pour modifier le style du titre</a:t>
            </a:r>
            <a:endParaRPr lang="fr-CA"/>
          </a:p>
        </p:txBody>
      </p:sp>
      <p:sp>
        <p:nvSpPr>
          <p:cNvPr id="3" name="Date Placeholder 2"/>
          <p:cNvSpPr>
            <a:spLocks noGrp="1"/>
          </p:cNvSpPr>
          <p:nvPr>
            <p:ph type="dt" sz="half" idx="10"/>
          </p:nvPr>
        </p:nvSpPr>
        <p:spPr/>
        <p:txBody>
          <a:bodyPr/>
          <a:lstStyle>
            <a:lvl1pPr>
              <a:defRPr/>
            </a:lvl1pPr>
          </a:lstStyle>
          <a:p>
            <a:endParaRPr lang="fr-CA"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fr-CA">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55130600"/>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pour modifier le style du titre</a:t>
            </a:r>
            <a:endParaRPr lang="fr-CA"/>
          </a:p>
        </p:txBody>
      </p:sp>
      <p:sp>
        <p:nvSpPr>
          <p:cNvPr id="3" name="Espace réservé du graphique SmartArt 2"/>
          <p:cNvSpPr>
            <a:spLocks noGrp="1"/>
          </p:cNvSpPr>
          <p:nvPr>
            <p:ph type="dgm" idx="1"/>
          </p:nvPr>
        </p:nvSpPr>
        <p:spPr>
          <a:xfrm>
            <a:off x="457200" y="1600200"/>
            <a:ext cx="8229600" cy="4525963"/>
          </a:xfrm>
        </p:spPr>
        <p:txBody>
          <a:bodyPr>
            <a:normAutofit/>
          </a:bodyPr>
          <a:lstStyle/>
          <a:p>
            <a:pPr lvl="0"/>
            <a:endParaRPr lang="fr-CA" noProof="0" smtClean="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fr-CA">
              <a:solidFill>
                <a:prstClr val="black">
                  <a:lumMod val="85000"/>
                  <a:lumOff val="1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prstClr val="black">
                  <a:lumMod val="85000"/>
                  <a:lumOff val="1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3CAE6A-7311-4089-8FE6-06D023725064}" type="slidenum">
              <a:rPr lang="fr-CA">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1960210299"/>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7813"/>
            <a:ext cx="8229600" cy="58483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fr-CA">
              <a:solidFill>
                <a:prstClr val="black">
                  <a:lumMod val="85000"/>
                  <a:lumOff val="1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CA">
              <a:solidFill>
                <a:prstClr val="black">
                  <a:lumMod val="85000"/>
                  <a:lumOff val="1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498E1-FD43-40BC-974B-E470286A5474}" type="slidenum">
              <a:rPr lang="fr-CA">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092677160"/>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8"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98626" y="2895600"/>
            <a:ext cx="2645374" cy="3962400"/>
          </a:xfrm>
          <a:prstGeom prst="rect">
            <a:avLst/>
          </a:prstGeom>
          <a:noFill/>
        </p:spPr>
      </p:pic>
      <p:sp>
        <p:nvSpPr>
          <p:cNvPr id="2" name="Title 1"/>
          <p:cNvSpPr>
            <a:spLocks noGrp="1"/>
          </p:cNvSpPr>
          <p:nvPr>
            <p:ph type="ctrTitle"/>
          </p:nvPr>
        </p:nvSpPr>
        <p:spPr>
          <a:xfrm>
            <a:off x="533400" y="2130425"/>
            <a:ext cx="7772400" cy="1470025"/>
          </a:xfrm>
        </p:spPr>
        <p:txBody>
          <a:bodyPr/>
          <a:lstStyle>
            <a:lvl1pPr>
              <a:defRPr>
                <a:latin typeface="Tahoma" pitchFamily="34" charset="0"/>
                <a:cs typeface="Tahoma" pitchFamily="34" charset="0"/>
              </a:defRPr>
            </a:lvl1pPr>
          </a:lstStyle>
          <a:p>
            <a:r>
              <a:rPr lang="fr-CA" smtClean="0"/>
              <a:t>Cliquez pour modifier le style du titre</a:t>
            </a:r>
            <a:endParaRPr lang="fr-CA"/>
          </a:p>
        </p:txBody>
      </p:sp>
      <p:sp>
        <p:nvSpPr>
          <p:cNvPr id="3" name="Subtitle 2"/>
          <p:cNvSpPr>
            <a:spLocks noGrp="1"/>
          </p:cNvSpPr>
          <p:nvPr>
            <p:ph type="subTitle" idx="1"/>
          </p:nvPr>
        </p:nvSpPr>
        <p:spPr>
          <a:xfrm>
            <a:off x="1295400" y="3657600"/>
            <a:ext cx="6248400" cy="6096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Tx/>
              <a:buNone/>
              <a:tabLst/>
              <a:defRPr sz="32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CA" dirty="0" smtClean="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
        <p:nvSpPr>
          <p:cNvPr id="15" name="Text Placeholder 14"/>
          <p:cNvSpPr>
            <a:spLocks noGrp="1"/>
          </p:cNvSpPr>
          <p:nvPr>
            <p:ph type="body" sz="quarter" idx="14" hasCustomPrompt="1"/>
          </p:nvPr>
        </p:nvSpPr>
        <p:spPr>
          <a:xfrm>
            <a:off x="1752600" y="4343400"/>
            <a:ext cx="5257800" cy="914400"/>
          </a:xfrm>
        </p:spPr>
        <p:txBody>
          <a:bodyPr>
            <a:normAutofit/>
          </a:bodyPr>
          <a:lstStyle>
            <a:lvl1pPr algn="ctr">
              <a:buFontTx/>
              <a:buNone/>
              <a:defRPr sz="2800"/>
            </a:lvl1pPr>
          </a:lstStyle>
          <a:p>
            <a:pPr lvl="0"/>
            <a:r>
              <a:rPr lang="fr-CA" smtClean="0"/>
              <a:t>Click to edit Master subtext styles</a:t>
            </a:r>
            <a:endParaRPr lang="fr-CA" dirty="0" smtClean="0"/>
          </a:p>
        </p:txBody>
      </p:sp>
    </p:spTree>
    <p:extLst>
      <p:ext uri="{BB962C8B-B14F-4D97-AF65-F5344CB8AC3E}">
        <p14:creationId xmlns:p14="http://schemas.microsoft.com/office/powerpoint/2010/main" xmlns="" val="2130611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pour modifier le style du titre</a:t>
            </a:r>
            <a:endParaRPr lang="fr-CA"/>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572443059"/>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Cliquez pour modifier le style du titre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pPr>
              <a:defRPr/>
            </a:pPr>
            <a:fld id="{625CDDFB-0ECF-4D4E-BABC-A15FE2924D3F}"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1148589434"/>
      </p:ext>
    </p:extLst>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pic>
        <p:nvPicPr>
          <p:cNvPr id="8"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lum bright="60000" contrast="-70000"/>
          </a:blip>
          <a:srcRect/>
          <a:stretch>
            <a:fillRect/>
          </a:stretch>
        </p:blipFill>
        <p:spPr bwMode="auto">
          <a:xfrm>
            <a:off x="6498626" y="2895600"/>
            <a:ext cx="2645374" cy="3962400"/>
          </a:xfrm>
          <a:prstGeom prst="rect">
            <a:avLst/>
          </a:prstGeom>
          <a:noFill/>
        </p:spPr>
      </p:pic>
      <p:sp>
        <p:nvSpPr>
          <p:cNvPr id="2" name="Title 1"/>
          <p:cNvSpPr>
            <a:spLocks noGrp="1"/>
          </p:cNvSpPr>
          <p:nvPr>
            <p:ph type="title"/>
          </p:nvPr>
        </p:nvSpPr>
        <p:spPr/>
        <p:txBody>
          <a:bodyPr/>
          <a:lstStyle/>
          <a:p>
            <a:r>
              <a:rPr lang="fr-CA" smtClean="0"/>
              <a:t>Cliquez pour modifier le style du titre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Date Placeholder 4"/>
          <p:cNvSpPr>
            <a:spLocks noGrp="1"/>
          </p:cNvSpPr>
          <p:nvPr>
            <p:ph type="dt" sz="half" idx="10"/>
          </p:nvPr>
        </p:nvSpPr>
        <p:spPr/>
        <p:txBody>
          <a:bodyPr/>
          <a:lstStyle/>
          <a:p>
            <a:endParaRPr lang="fr-CA"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369249560"/>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pour modifier le style du titre</a:t>
            </a:r>
            <a:endParaRPr lang="fr-CA"/>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1587779338"/>
      </p:ext>
    </p:extLst>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pic>
        <p:nvPicPr>
          <p:cNvPr id="10"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lum bright="60000" contrast="-70000"/>
          </a:blip>
          <a:srcRect/>
          <a:stretch>
            <a:fillRect/>
          </a:stretch>
        </p:blipFill>
        <p:spPr bwMode="auto">
          <a:xfrm>
            <a:off x="6498626" y="2895600"/>
            <a:ext cx="2645374" cy="3962400"/>
          </a:xfrm>
          <a:prstGeom prst="rect">
            <a:avLst/>
          </a:prstGeom>
          <a:noFill/>
        </p:spPr>
      </p:pic>
      <p:sp>
        <p:nvSpPr>
          <p:cNvPr id="2" name="Title 1"/>
          <p:cNvSpPr>
            <a:spLocks noGrp="1"/>
          </p:cNvSpPr>
          <p:nvPr>
            <p:ph type="title"/>
          </p:nvPr>
        </p:nvSpPr>
        <p:spPr/>
        <p:txBody>
          <a:bodyPr/>
          <a:lstStyle>
            <a:lvl1pPr>
              <a:defRPr/>
            </a:lvl1pPr>
          </a:lstStyle>
          <a:p>
            <a:r>
              <a:rPr lang="fr-CA" smtClean="0"/>
              <a:t>Cliquez pour modifier le style du titre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7" name="Date Placeholder 6"/>
          <p:cNvSpPr>
            <a:spLocks noGrp="1"/>
          </p:cNvSpPr>
          <p:nvPr>
            <p:ph type="dt" sz="half" idx="10"/>
          </p:nvPr>
        </p:nvSpPr>
        <p:spPr/>
        <p:txBody>
          <a:bodyPr/>
          <a:lstStyle/>
          <a:p>
            <a:endParaRPr lang="fr-CA"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11652087"/>
      </p:ext>
    </p:extLst>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re seul">
    <p:spTree>
      <p:nvGrpSpPr>
        <p:cNvPr id="1" name=""/>
        <p:cNvGrpSpPr/>
        <p:nvPr/>
      </p:nvGrpSpPr>
      <p:grpSpPr>
        <a:xfrm>
          <a:off x="0" y="0"/>
          <a:ext cx="0" cy="0"/>
          <a:chOff x="0" y="0"/>
          <a:chExt cx="0" cy="0"/>
        </a:xfrm>
      </p:grpSpPr>
      <p:pic>
        <p:nvPicPr>
          <p:cNvPr id="6"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98626" y="2895600"/>
            <a:ext cx="2645374" cy="3962400"/>
          </a:xfrm>
          <a:prstGeom prst="rect">
            <a:avLst/>
          </a:prstGeom>
          <a:noFill/>
        </p:spPr>
      </p:pic>
      <p:sp>
        <p:nvSpPr>
          <p:cNvPr id="2" name="Title 1"/>
          <p:cNvSpPr>
            <a:spLocks noGrp="1"/>
          </p:cNvSpPr>
          <p:nvPr>
            <p:ph type="title"/>
          </p:nvPr>
        </p:nvSpPr>
        <p:spPr>
          <a:xfrm>
            <a:off x="457200" y="1066800"/>
            <a:ext cx="8229600" cy="1143000"/>
          </a:xfrm>
        </p:spPr>
        <p:txBody>
          <a:bodyPr/>
          <a:lstStyle/>
          <a:p>
            <a:r>
              <a:rPr lang="fr-CA" smtClean="0"/>
              <a:t>Cliquez pour modifier le style du titre</a:t>
            </a:r>
            <a:endParaRPr lang="fr-CA"/>
          </a:p>
        </p:txBody>
      </p:sp>
      <p:sp>
        <p:nvSpPr>
          <p:cNvPr id="3" name="Date Placeholder 2"/>
          <p:cNvSpPr>
            <a:spLocks noGrp="1"/>
          </p:cNvSpPr>
          <p:nvPr>
            <p:ph type="dt" sz="half" idx="10"/>
          </p:nvPr>
        </p:nvSpPr>
        <p:spPr/>
        <p:txBody>
          <a:bodyPr/>
          <a:lstStyle/>
          <a:p>
            <a:endParaRPr lang="fr-CA"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
        <p:nvSpPr>
          <p:cNvPr id="7" name="Subtitle 2"/>
          <p:cNvSpPr>
            <a:spLocks noGrp="1"/>
          </p:cNvSpPr>
          <p:nvPr>
            <p:ph type="subTitle" idx="1"/>
          </p:nvPr>
        </p:nvSpPr>
        <p:spPr>
          <a:xfrm>
            <a:off x="1371600" y="2362200"/>
            <a:ext cx="6248400" cy="1752600"/>
          </a:xfrm>
        </p:spPr>
        <p:txBody>
          <a:bodyPr>
            <a:normAutofit/>
          </a:bodyPr>
          <a:lstStyle>
            <a:lvl1pPr marL="0" indent="0" algn="ctr">
              <a:buNone/>
              <a:defRPr sz="32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CA"/>
          </a:p>
        </p:txBody>
      </p:sp>
    </p:spTree>
    <p:extLst>
      <p:ext uri="{BB962C8B-B14F-4D97-AF65-F5344CB8AC3E}">
        <p14:creationId xmlns:p14="http://schemas.microsoft.com/office/powerpoint/2010/main" xmlns="" val="246360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A"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pPr>
              <a:defRPr/>
            </a:pPr>
            <a:fld id="{B4598869-26C7-4DE7-B660-48966195D4FF}"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101238087"/>
      </p:ext>
    </p:extLst>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Cliquez pour modifier le style du titre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endParaRPr lang="fr-CA"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026094905"/>
      </p:ext>
    </p:extLst>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Cliquez pour modifier le style du titre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Cliquez sur l'icône pour ajouter une image</a:t>
            </a:r>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endParaRPr lang="fr-CA"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pPr>
              <a:defRPr/>
            </a:pPr>
            <a:fld id="{F7E0E6E9-8F2B-4A83-8AF1-8C7896BC9996}"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112451499"/>
      </p:ext>
    </p:extLst>
  </p:cSld>
  <p:clrMapOvr>
    <a:masterClrMapping/>
  </p:clrMapOvr>
  <p:transition>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pour modifier le style du titre</a:t>
            </a:r>
            <a:endParaRPr lang="fr-CA"/>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p>
            <a:pPr>
              <a:defRPr/>
            </a:pPr>
            <a:endParaRPr lang="fr-CA">
              <a:solidFill>
                <a:prstClr val="black">
                  <a:lumMod val="85000"/>
                  <a:lumOff val="15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pPr>
              <a:defRPr/>
            </a:pPr>
            <a:fld id="{279FF58E-E92E-4C44-B2B6-785F48F6A43E}"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1319821109"/>
      </p:ext>
    </p:extLst>
  </p:cSld>
  <p:clrMapOvr>
    <a:masterClrMapping/>
  </p:clrMapOvr>
  <p:transition>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Cliquez pour modifier le style du titre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fr-CA"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1BC515BA-3D06-4280-946E-21FBEF5FCF7A}" type="slidenum">
              <a:rPr lang="fr-CA" smtClean="0">
                <a:solidFill>
                  <a:prstClr val="black">
                    <a:lumMod val="85000"/>
                    <a:lumOff val="15000"/>
                  </a:prstClr>
                </a:solidFill>
              </a:rPr>
              <a:pPr/>
              <a:t>‹N°›</a:t>
            </a:fld>
            <a:endParaRPr lang="fr-CA" dirty="0">
              <a:solidFill>
                <a:prstClr val="black">
                  <a:lumMod val="85000"/>
                  <a:lumOff val="15000"/>
                </a:prstClr>
              </a:solidFill>
            </a:endParaRPr>
          </a:p>
        </p:txBody>
      </p:sp>
    </p:spTree>
    <p:extLst>
      <p:ext uri="{BB962C8B-B14F-4D97-AF65-F5344CB8AC3E}">
        <p14:creationId xmlns:p14="http://schemas.microsoft.com/office/powerpoint/2010/main" xmlns="" val="2865477807"/>
      </p:ext>
    </p:extLst>
  </p:cSld>
  <p:clrMapOvr>
    <a:masterClrMapping/>
  </p:clrMapOvr>
  <p:transition>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r>
              <a:rPr lang="fr-CA" smtClean="0"/>
              <a:t>Cliquez pour modifier le style du titre</a:t>
            </a:r>
            <a:endParaRPr lang="fr-CA"/>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r>
              <a:rPr lang="fr-CA" smtClean="0"/>
              <a:t>Cliquez pour modifier le style des sous-titres du masque</a:t>
            </a:r>
            <a:endParaRPr lang="fr-CA"/>
          </a:p>
        </p:txBody>
      </p:sp>
      <p:sp>
        <p:nvSpPr>
          <p:cNvPr id="53252" name="Rectangle 4"/>
          <p:cNvSpPr>
            <a:spLocks noGrp="1" noChangeArrowheads="1"/>
          </p:cNvSpPr>
          <p:nvPr>
            <p:ph type="dt" sz="half" idx="2"/>
          </p:nvPr>
        </p:nvSpPr>
        <p:spPr>
          <a:xfrm>
            <a:off x="304800" y="6400800"/>
            <a:ext cx="1905000" cy="457200"/>
          </a:xfrm>
        </p:spPr>
        <p:txBody>
          <a:bodyPr/>
          <a:lstStyle>
            <a:lvl1pPr>
              <a:defRPr/>
            </a:lvl1pPr>
          </a:lstStyle>
          <a:p>
            <a:endParaRPr lang="fr-CA" dirty="0">
              <a:solidFill>
                <a:prstClr val="black">
                  <a:lumMod val="85000"/>
                  <a:lumOff val="15000"/>
                </a:prstClr>
              </a:solidFill>
            </a:endParaRPr>
          </a:p>
        </p:txBody>
      </p:sp>
      <p:sp>
        <p:nvSpPr>
          <p:cNvPr id="53253" name="Rectangle 5"/>
          <p:cNvSpPr>
            <a:spLocks noGrp="1" noChangeArrowheads="1"/>
          </p:cNvSpPr>
          <p:nvPr>
            <p:ph type="ftr" sz="quarter" idx="3"/>
          </p:nvPr>
        </p:nvSpPr>
        <p:spPr>
          <a:xfrm>
            <a:off x="3505200" y="6400800"/>
            <a:ext cx="2895600" cy="457200"/>
          </a:xfrm>
        </p:spPr>
        <p:txBody>
          <a:bodyPr/>
          <a:lstStyle>
            <a:lvl1pPr>
              <a:defRPr/>
            </a:lvl1pPr>
          </a:lstStyle>
          <a:p>
            <a:pPr>
              <a:defRPr/>
            </a:pPr>
            <a:endParaRPr lang="fr-CA">
              <a:solidFill>
                <a:prstClr val="black">
                  <a:lumMod val="85000"/>
                  <a:lumOff val="15000"/>
                </a:prstClr>
              </a:solidFill>
            </a:endParaRPr>
          </a:p>
        </p:txBody>
      </p:sp>
      <p:sp>
        <p:nvSpPr>
          <p:cNvPr id="53254" name="Rectangle 6"/>
          <p:cNvSpPr>
            <a:spLocks noGrp="1" noChangeArrowheads="1"/>
          </p:cNvSpPr>
          <p:nvPr>
            <p:ph type="sldNum" sz="quarter" idx="4"/>
          </p:nvPr>
        </p:nvSpPr>
        <p:spPr>
          <a:xfrm>
            <a:off x="6934200" y="6400800"/>
            <a:ext cx="1905000" cy="457200"/>
          </a:xfrm>
        </p:spPr>
        <p:txBody>
          <a:bodyPr/>
          <a:lstStyle>
            <a:lvl1pPr>
              <a:defRPr/>
            </a:lvl1p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781224924"/>
      </p:ext>
    </p:extLst>
  </p:cSld>
  <p:clrMapOvr>
    <a:masterClrMapping/>
  </p:clrMapOvr>
  <p:transition>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1_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pour modifier le style du titre</a:t>
            </a:r>
            <a:endParaRPr lang="fr-CA"/>
          </a:p>
        </p:txBody>
      </p:sp>
      <p:sp>
        <p:nvSpPr>
          <p:cNvPr id="3" name="Date Placeholder 2"/>
          <p:cNvSpPr>
            <a:spLocks noGrp="1"/>
          </p:cNvSpPr>
          <p:nvPr>
            <p:ph type="dt" sz="half" idx="10"/>
          </p:nvPr>
        </p:nvSpPr>
        <p:spPr/>
        <p:txBody>
          <a:bodyPr/>
          <a:lstStyle>
            <a:lvl1pPr>
              <a:defRPr/>
            </a:lvl1pPr>
          </a:lstStyle>
          <a:p>
            <a:endParaRPr lang="fr-CA"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fr-CA">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458469308"/>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pour modifier le style du titre</a:t>
            </a:r>
            <a:endParaRPr lang="fr-CA"/>
          </a:p>
        </p:txBody>
      </p:sp>
      <p:sp>
        <p:nvSpPr>
          <p:cNvPr id="3" name="Espace réservé du graphique SmartArt 2"/>
          <p:cNvSpPr>
            <a:spLocks noGrp="1"/>
          </p:cNvSpPr>
          <p:nvPr>
            <p:ph type="dgm" idx="1"/>
          </p:nvPr>
        </p:nvSpPr>
        <p:spPr>
          <a:xfrm>
            <a:off x="457200" y="1600200"/>
            <a:ext cx="8229600" cy="4525963"/>
          </a:xfrm>
        </p:spPr>
        <p:txBody>
          <a:bodyPr>
            <a:normAutofit/>
          </a:bodyPr>
          <a:lstStyle/>
          <a:p>
            <a:pPr lvl="0"/>
            <a:endParaRPr lang="fr-CA" noProof="0" smtClean="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fr-CA">
              <a:solidFill>
                <a:prstClr val="black">
                  <a:lumMod val="85000"/>
                  <a:lumOff val="1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prstClr val="black">
                  <a:lumMod val="85000"/>
                  <a:lumOff val="1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3CAE6A-7311-4089-8FE6-06D023725064}" type="slidenum">
              <a:rPr lang="fr-CA">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463640984"/>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Cliquez pour modifier le style du titre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pPr>
              <a:defRPr/>
            </a:pPr>
            <a:fld id="{625CDDFB-0ECF-4D4E-BABC-A15FE2924D3F}"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4279889911"/>
      </p:ext>
    </p:extLst>
  </p:cSld>
  <p:clrMapOvr>
    <a:masterClrMapping/>
  </p:clrMapOvr>
  <p:transition>
    <p:fade thruBlk="1"/>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7813"/>
            <a:ext cx="8229600" cy="58483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fr-CA">
              <a:solidFill>
                <a:prstClr val="black">
                  <a:lumMod val="85000"/>
                  <a:lumOff val="1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CA">
              <a:solidFill>
                <a:prstClr val="black">
                  <a:lumMod val="85000"/>
                  <a:lumOff val="1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498E1-FD43-40BC-974B-E470286A5474}" type="slidenum">
              <a:rPr lang="fr-CA">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256421233"/>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8"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98626" y="2895600"/>
            <a:ext cx="2645374" cy="3962400"/>
          </a:xfrm>
          <a:prstGeom prst="rect">
            <a:avLst/>
          </a:prstGeom>
          <a:noFill/>
        </p:spPr>
      </p:pic>
      <p:sp>
        <p:nvSpPr>
          <p:cNvPr id="2" name="Title 1"/>
          <p:cNvSpPr>
            <a:spLocks noGrp="1"/>
          </p:cNvSpPr>
          <p:nvPr>
            <p:ph type="ctrTitle"/>
          </p:nvPr>
        </p:nvSpPr>
        <p:spPr>
          <a:xfrm>
            <a:off x="533400" y="2130425"/>
            <a:ext cx="7772400" cy="1470025"/>
          </a:xfrm>
        </p:spPr>
        <p:txBody>
          <a:bodyPr/>
          <a:lstStyle>
            <a:lvl1pPr>
              <a:defRPr>
                <a:latin typeface="Tahoma" pitchFamily="34" charset="0"/>
                <a:cs typeface="Tahoma" pitchFamily="34" charset="0"/>
              </a:defRPr>
            </a:lvl1pPr>
          </a:lstStyle>
          <a:p>
            <a:r>
              <a:rPr lang="fr-CA" smtClean="0"/>
              <a:t>Cliquez pour modifier le style du titre</a:t>
            </a:r>
            <a:endParaRPr lang="fr-CA"/>
          </a:p>
        </p:txBody>
      </p:sp>
      <p:sp>
        <p:nvSpPr>
          <p:cNvPr id="3" name="Subtitle 2"/>
          <p:cNvSpPr>
            <a:spLocks noGrp="1"/>
          </p:cNvSpPr>
          <p:nvPr>
            <p:ph type="subTitle" idx="1"/>
          </p:nvPr>
        </p:nvSpPr>
        <p:spPr>
          <a:xfrm>
            <a:off x="1295400" y="3657600"/>
            <a:ext cx="6248400" cy="6096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Tx/>
              <a:buNone/>
              <a:tabLst/>
              <a:defRPr sz="32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CA" dirty="0" smtClean="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
        <p:nvSpPr>
          <p:cNvPr id="15" name="Text Placeholder 14"/>
          <p:cNvSpPr>
            <a:spLocks noGrp="1"/>
          </p:cNvSpPr>
          <p:nvPr>
            <p:ph type="body" sz="quarter" idx="14" hasCustomPrompt="1"/>
          </p:nvPr>
        </p:nvSpPr>
        <p:spPr>
          <a:xfrm>
            <a:off x="1752600" y="4343400"/>
            <a:ext cx="5257800" cy="914400"/>
          </a:xfrm>
        </p:spPr>
        <p:txBody>
          <a:bodyPr>
            <a:normAutofit/>
          </a:bodyPr>
          <a:lstStyle>
            <a:lvl1pPr algn="ctr">
              <a:buFontTx/>
              <a:buNone/>
              <a:defRPr sz="2800"/>
            </a:lvl1pPr>
          </a:lstStyle>
          <a:p>
            <a:pPr lvl="0"/>
            <a:r>
              <a:rPr lang="fr-CA" smtClean="0"/>
              <a:t>Click to edit Master subtext styles</a:t>
            </a:r>
            <a:endParaRPr lang="fr-CA" dirty="0" smtClean="0"/>
          </a:p>
        </p:txBody>
      </p:sp>
    </p:spTree>
    <p:extLst>
      <p:ext uri="{BB962C8B-B14F-4D97-AF65-F5344CB8AC3E}">
        <p14:creationId xmlns:p14="http://schemas.microsoft.com/office/powerpoint/2010/main" xmlns="" val="1891748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pour modifier le style du titre</a:t>
            </a:r>
            <a:endParaRPr lang="fr-CA"/>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235187371"/>
      </p:ext>
    </p:extLst>
  </p:cSld>
  <p:clrMapOvr>
    <a:masterClrMapping/>
  </p:clrMapOvr>
  <p:transition>
    <p:fade thruBlk="1"/>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Cliquez pour modifier le style du titre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pPr>
              <a:defRPr/>
            </a:pPr>
            <a:fld id="{625CDDFB-0ECF-4D4E-BABC-A15FE2924D3F}"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4097126021"/>
      </p:ext>
    </p:extLst>
  </p:cSld>
  <p:clrMapOvr>
    <a:masterClrMapping/>
  </p:clrMapOvr>
  <p:transition>
    <p:fade thruBlk="1"/>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pic>
        <p:nvPicPr>
          <p:cNvPr id="8"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lum bright="60000" contrast="-70000"/>
          </a:blip>
          <a:srcRect/>
          <a:stretch>
            <a:fillRect/>
          </a:stretch>
        </p:blipFill>
        <p:spPr bwMode="auto">
          <a:xfrm>
            <a:off x="6498626" y="2895600"/>
            <a:ext cx="2645374" cy="3962400"/>
          </a:xfrm>
          <a:prstGeom prst="rect">
            <a:avLst/>
          </a:prstGeom>
          <a:noFill/>
        </p:spPr>
      </p:pic>
      <p:sp>
        <p:nvSpPr>
          <p:cNvPr id="2" name="Title 1"/>
          <p:cNvSpPr>
            <a:spLocks noGrp="1"/>
          </p:cNvSpPr>
          <p:nvPr>
            <p:ph type="title"/>
          </p:nvPr>
        </p:nvSpPr>
        <p:spPr/>
        <p:txBody>
          <a:bodyPr/>
          <a:lstStyle/>
          <a:p>
            <a:r>
              <a:rPr lang="fr-CA" smtClean="0"/>
              <a:t>Cliquez pour modifier le style du titre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Date Placeholder 4"/>
          <p:cNvSpPr>
            <a:spLocks noGrp="1"/>
          </p:cNvSpPr>
          <p:nvPr>
            <p:ph type="dt" sz="half" idx="10"/>
          </p:nvPr>
        </p:nvSpPr>
        <p:spPr/>
        <p:txBody>
          <a:bodyPr/>
          <a:lstStyle/>
          <a:p>
            <a:endParaRPr lang="fr-CA"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4081286904"/>
      </p:ext>
    </p:extLst>
  </p:cSld>
  <p:clrMapOvr>
    <a:masterClrMapping/>
  </p:clrMapOvr>
  <p:transition>
    <p:fade thruBlk="1"/>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pic>
        <p:nvPicPr>
          <p:cNvPr id="10"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lum bright="60000" contrast="-70000"/>
          </a:blip>
          <a:srcRect/>
          <a:stretch>
            <a:fillRect/>
          </a:stretch>
        </p:blipFill>
        <p:spPr bwMode="auto">
          <a:xfrm>
            <a:off x="6498626" y="2895600"/>
            <a:ext cx="2645374" cy="3962400"/>
          </a:xfrm>
          <a:prstGeom prst="rect">
            <a:avLst/>
          </a:prstGeom>
          <a:noFill/>
        </p:spPr>
      </p:pic>
      <p:sp>
        <p:nvSpPr>
          <p:cNvPr id="2" name="Title 1"/>
          <p:cNvSpPr>
            <a:spLocks noGrp="1"/>
          </p:cNvSpPr>
          <p:nvPr>
            <p:ph type="title"/>
          </p:nvPr>
        </p:nvSpPr>
        <p:spPr/>
        <p:txBody>
          <a:bodyPr/>
          <a:lstStyle>
            <a:lvl1pPr>
              <a:defRPr/>
            </a:lvl1pPr>
          </a:lstStyle>
          <a:p>
            <a:r>
              <a:rPr lang="fr-CA" smtClean="0"/>
              <a:t>Cliquez pour modifier le style du titre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7" name="Date Placeholder 6"/>
          <p:cNvSpPr>
            <a:spLocks noGrp="1"/>
          </p:cNvSpPr>
          <p:nvPr>
            <p:ph type="dt" sz="half" idx="10"/>
          </p:nvPr>
        </p:nvSpPr>
        <p:spPr/>
        <p:txBody>
          <a:bodyPr/>
          <a:lstStyle/>
          <a:p>
            <a:endParaRPr lang="fr-CA"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43558552"/>
      </p:ext>
    </p:extLst>
  </p:cSld>
  <p:clrMapOvr>
    <a:masterClrMapping/>
  </p:clrMapOvr>
  <p:transition>
    <p:fade thruBlk="1"/>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re seul">
    <p:spTree>
      <p:nvGrpSpPr>
        <p:cNvPr id="1" name=""/>
        <p:cNvGrpSpPr/>
        <p:nvPr/>
      </p:nvGrpSpPr>
      <p:grpSpPr>
        <a:xfrm>
          <a:off x="0" y="0"/>
          <a:ext cx="0" cy="0"/>
          <a:chOff x="0" y="0"/>
          <a:chExt cx="0" cy="0"/>
        </a:xfrm>
      </p:grpSpPr>
      <p:pic>
        <p:nvPicPr>
          <p:cNvPr id="6"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98626" y="2895600"/>
            <a:ext cx="2645374" cy="3962400"/>
          </a:xfrm>
          <a:prstGeom prst="rect">
            <a:avLst/>
          </a:prstGeom>
          <a:noFill/>
        </p:spPr>
      </p:pic>
      <p:sp>
        <p:nvSpPr>
          <p:cNvPr id="2" name="Title 1"/>
          <p:cNvSpPr>
            <a:spLocks noGrp="1"/>
          </p:cNvSpPr>
          <p:nvPr>
            <p:ph type="title"/>
          </p:nvPr>
        </p:nvSpPr>
        <p:spPr>
          <a:xfrm>
            <a:off x="457200" y="1066800"/>
            <a:ext cx="8229600" cy="1143000"/>
          </a:xfrm>
        </p:spPr>
        <p:txBody>
          <a:bodyPr/>
          <a:lstStyle/>
          <a:p>
            <a:r>
              <a:rPr lang="fr-CA" smtClean="0"/>
              <a:t>Cliquez pour modifier le style du titre</a:t>
            </a:r>
            <a:endParaRPr lang="fr-CA"/>
          </a:p>
        </p:txBody>
      </p:sp>
      <p:sp>
        <p:nvSpPr>
          <p:cNvPr id="3" name="Date Placeholder 2"/>
          <p:cNvSpPr>
            <a:spLocks noGrp="1"/>
          </p:cNvSpPr>
          <p:nvPr>
            <p:ph type="dt" sz="half" idx="10"/>
          </p:nvPr>
        </p:nvSpPr>
        <p:spPr/>
        <p:txBody>
          <a:bodyPr/>
          <a:lstStyle/>
          <a:p>
            <a:endParaRPr lang="fr-CA"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
        <p:nvSpPr>
          <p:cNvPr id="7" name="Subtitle 2"/>
          <p:cNvSpPr>
            <a:spLocks noGrp="1"/>
          </p:cNvSpPr>
          <p:nvPr>
            <p:ph type="subTitle" idx="1"/>
          </p:nvPr>
        </p:nvSpPr>
        <p:spPr>
          <a:xfrm>
            <a:off x="1371600" y="2362200"/>
            <a:ext cx="6248400" cy="1752600"/>
          </a:xfrm>
        </p:spPr>
        <p:txBody>
          <a:bodyPr>
            <a:normAutofit/>
          </a:bodyPr>
          <a:lstStyle>
            <a:lvl1pPr marL="0" indent="0" algn="ctr">
              <a:buNone/>
              <a:defRPr sz="32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CA"/>
          </a:p>
        </p:txBody>
      </p:sp>
    </p:spTree>
    <p:extLst>
      <p:ext uri="{BB962C8B-B14F-4D97-AF65-F5344CB8AC3E}">
        <p14:creationId xmlns:p14="http://schemas.microsoft.com/office/powerpoint/2010/main" xmlns="" val="2633806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A"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pPr>
              <a:defRPr/>
            </a:pPr>
            <a:fld id="{B4598869-26C7-4DE7-B660-48966195D4FF}"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4093389027"/>
      </p:ext>
    </p:extLst>
  </p:cSld>
  <p:clrMapOvr>
    <a:masterClrMapping/>
  </p:clrMapOvr>
  <p:transition>
    <p:fade thruBlk="1"/>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Cliquez pour modifier le style du titre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endParaRPr lang="fr-CA"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1193726126"/>
      </p:ext>
    </p:extLst>
  </p:cSld>
  <p:clrMapOvr>
    <a:masterClrMapping/>
  </p:clrMapOvr>
  <p:transition>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Cliquez pour modifier le style du titre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Cliquez sur l'icône pour ajouter une image</a:t>
            </a:r>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endParaRPr lang="fr-CA"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pPr>
              <a:defRPr/>
            </a:pPr>
            <a:fld id="{F7E0E6E9-8F2B-4A83-8AF1-8C7896BC9996}"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495070926"/>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pic>
        <p:nvPicPr>
          <p:cNvPr id="8"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lum bright="60000" contrast="-70000"/>
          </a:blip>
          <a:srcRect/>
          <a:stretch>
            <a:fillRect/>
          </a:stretch>
        </p:blipFill>
        <p:spPr bwMode="auto">
          <a:xfrm>
            <a:off x="6498626" y="2895600"/>
            <a:ext cx="2645374" cy="3962400"/>
          </a:xfrm>
          <a:prstGeom prst="rect">
            <a:avLst/>
          </a:prstGeom>
          <a:noFill/>
        </p:spPr>
      </p:pic>
      <p:sp>
        <p:nvSpPr>
          <p:cNvPr id="2" name="Title 1"/>
          <p:cNvSpPr>
            <a:spLocks noGrp="1"/>
          </p:cNvSpPr>
          <p:nvPr>
            <p:ph type="title"/>
          </p:nvPr>
        </p:nvSpPr>
        <p:spPr/>
        <p:txBody>
          <a:bodyPr/>
          <a:lstStyle/>
          <a:p>
            <a:r>
              <a:rPr lang="fr-CA" smtClean="0"/>
              <a:t>Cliquez pour modifier le style du titre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Date Placeholder 4"/>
          <p:cNvSpPr>
            <a:spLocks noGrp="1"/>
          </p:cNvSpPr>
          <p:nvPr>
            <p:ph type="dt" sz="half" idx="10"/>
          </p:nvPr>
        </p:nvSpPr>
        <p:spPr/>
        <p:txBody>
          <a:bodyPr/>
          <a:lstStyle/>
          <a:p>
            <a:endParaRPr lang="fr-CA"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562270130"/>
      </p:ext>
    </p:extLst>
  </p:cSld>
  <p:clrMapOvr>
    <a:masterClrMapping/>
  </p:clrMapOvr>
  <p:transition>
    <p:fade thruBlk="1"/>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pour modifier le style du titre</a:t>
            </a:r>
            <a:endParaRPr lang="fr-CA"/>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p>
            <a:pPr>
              <a:defRPr/>
            </a:pPr>
            <a:endParaRPr lang="fr-CA">
              <a:solidFill>
                <a:prstClr val="black">
                  <a:lumMod val="85000"/>
                  <a:lumOff val="15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pPr>
              <a:defRPr/>
            </a:pPr>
            <a:fld id="{279FF58E-E92E-4C44-B2B6-785F48F6A43E}"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1548224810"/>
      </p:ext>
    </p:extLst>
  </p:cSld>
  <p:clrMapOvr>
    <a:masterClrMapping/>
  </p:clrMapOvr>
  <p:transition>
    <p:fade thruBlk="1"/>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Cliquez pour modifier le style du titre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fr-CA"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1BC515BA-3D06-4280-946E-21FBEF5FCF7A}" type="slidenum">
              <a:rPr lang="fr-CA" smtClean="0">
                <a:solidFill>
                  <a:prstClr val="black">
                    <a:lumMod val="85000"/>
                    <a:lumOff val="15000"/>
                  </a:prstClr>
                </a:solidFill>
              </a:rPr>
              <a:pPr/>
              <a:t>‹N°›</a:t>
            </a:fld>
            <a:endParaRPr lang="fr-CA" dirty="0">
              <a:solidFill>
                <a:prstClr val="black">
                  <a:lumMod val="85000"/>
                  <a:lumOff val="15000"/>
                </a:prstClr>
              </a:solidFill>
            </a:endParaRPr>
          </a:p>
        </p:txBody>
      </p:sp>
    </p:spTree>
    <p:extLst>
      <p:ext uri="{BB962C8B-B14F-4D97-AF65-F5344CB8AC3E}">
        <p14:creationId xmlns:p14="http://schemas.microsoft.com/office/powerpoint/2010/main" xmlns="" val="3271316892"/>
      </p:ext>
    </p:extLst>
  </p:cSld>
  <p:clrMapOvr>
    <a:masterClrMapping/>
  </p:clrMapOvr>
  <p:transition>
    <p:fade thruBlk="1"/>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r>
              <a:rPr lang="fr-CA" smtClean="0"/>
              <a:t>Cliquez pour modifier le style du titre</a:t>
            </a:r>
            <a:endParaRPr lang="fr-CA"/>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r>
              <a:rPr lang="fr-CA" smtClean="0"/>
              <a:t>Cliquez pour modifier le style des sous-titres du masque</a:t>
            </a:r>
            <a:endParaRPr lang="fr-CA"/>
          </a:p>
        </p:txBody>
      </p:sp>
      <p:sp>
        <p:nvSpPr>
          <p:cNvPr id="53252" name="Rectangle 4"/>
          <p:cNvSpPr>
            <a:spLocks noGrp="1" noChangeArrowheads="1"/>
          </p:cNvSpPr>
          <p:nvPr>
            <p:ph type="dt" sz="half" idx="2"/>
          </p:nvPr>
        </p:nvSpPr>
        <p:spPr>
          <a:xfrm>
            <a:off x="304800" y="6400800"/>
            <a:ext cx="1905000" cy="457200"/>
          </a:xfrm>
        </p:spPr>
        <p:txBody>
          <a:bodyPr/>
          <a:lstStyle>
            <a:lvl1pPr>
              <a:defRPr/>
            </a:lvl1pPr>
          </a:lstStyle>
          <a:p>
            <a:endParaRPr lang="fr-CA" dirty="0">
              <a:solidFill>
                <a:prstClr val="black">
                  <a:lumMod val="85000"/>
                  <a:lumOff val="15000"/>
                </a:prstClr>
              </a:solidFill>
            </a:endParaRPr>
          </a:p>
        </p:txBody>
      </p:sp>
      <p:sp>
        <p:nvSpPr>
          <p:cNvPr id="53253" name="Rectangle 5"/>
          <p:cNvSpPr>
            <a:spLocks noGrp="1" noChangeArrowheads="1"/>
          </p:cNvSpPr>
          <p:nvPr>
            <p:ph type="ftr" sz="quarter" idx="3"/>
          </p:nvPr>
        </p:nvSpPr>
        <p:spPr>
          <a:xfrm>
            <a:off x="3505200" y="6400800"/>
            <a:ext cx="2895600" cy="457200"/>
          </a:xfrm>
        </p:spPr>
        <p:txBody>
          <a:bodyPr/>
          <a:lstStyle>
            <a:lvl1pPr>
              <a:defRPr/>
            </a:lvl1pPr>
          </a:lstStyle>
          <a:p>
            <a:pPr>
              <a:defRPr/>
            </a:pPr>
            <a:endParaRPr lang="fr-CA">
              <a:solidFill>
                <a:prstClr val="black">
                  <a:lumMod val="85000"/>
                  <a:lumOff val="15000"/>
                </a:prstClr>
              </a:solidFill>
            </a:endParaRPr>
          </a:p>
        </p:txBody>
      </p:sp>
      <p:sp>
        <p:nvSpPr>
          <p:cNvPr id="53254" name="Rectangle 6"/>
          <p:cNvSpPr>
            <a:spLocks noGrp="1" noChangeArrowheads="1"/>
          </p:cNvSpPr>
          <p:nvPr>
            <p:ph type="sldNum" sz="quarter" idx="4"/>
          </p:nvPr>
        </p:nvSpPr>
        <p:spPr>
          <a:xfrm>
            <a:off x="6934200" y="6400800"/>
            <a:ext cx="1905000" cy="457200"/>
          </a:xfrm>
        </p:spPr>
        <p:txBody>
          <a:bodyPr/>
          <a:lstStyle>
            <a:lvl1pPr>
              <a:defRPr/>
            </a:lvl1p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1125580844"/>
      </p:ext>
    </p:extLst>
  </p:cSld>
  <p:clrMapOvr>
    <a:masterClrMapping/>
  </p:clrMapOvr>
  <p:transition>
    <p:fade thruBlk="1"/>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1_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pour modifier le style du titre</a:t>
            </a:r>
            <a:endParaRPr lang="fr-CA"/>
          </a:p>
        </p:txBody>
      </p:sp>
      <p:sp>
        <p:nvSpPr>
          <p:cNvPr id="3" name="Date Placeholder 2"/>
          <p:cNvSpPr>
            <a:spLocks noGrp="1"/>
          </p:cNvSpPr>
          <p:nvPr>
            <p:ph type="dt" sz="half" idx="10"/>
          </p:nvPr>
        </p:nvSpPr>
        <p:spPr/>
        <p:txBody>
          <a:bodyPr/>
          <a:lstStyle>
            <a:lvl1pPr>
              <a:defRPr/>
            </a:lvl1pPr>
          </a:lstStyle>
          <a:p>
            <a:endParaRPr lang="fr-CA"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fr-CA">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489041222"/>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pour modifier le style du titre</a:t>
            </a:r>
            <a:endParaRPr lang="fr-CA"/>
          </a:p>
        </p:txBody>
      </p:sp>
      <p:sp>
        <p:nvSpPr>
          <p:cNvPr id="3" name="Espace réservé du graphique SmartArt 2"/>
          <p:cNvSpPr>
            <a:spLocks noGrp="1"/>
          </p:cNvSpPr>
          <p:nvPr>
            <p:ph type="dgm" idx="1"/>
          </p:nvPr>
        </p:nvSpPr>
        <p:spPr>
          <a:xfrm>
            <a:off x="457200" y="1600200"/>
            <a:ext cx="8229600" cy="4525963"/>
          </a:xfrm>
        </p:spPr>
        <p:txBody>
          <a:bodyPr>
            <a:normAutofit/>
          </a:bodyPr>
          <a:lstStyle/>
          <a:p>
            <a:pPr lvl="0"/>
            <a:endParaRPr lang="fr-CA" noProof="0" smtClean="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fr-CA">
              <a:solidFill>
                <a:prstClr val="black">
                  <a:lumMod val="85000"/>
                  <a:lumOff val="1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prstClr val="black">
                  <a:lumMod val="85000"/>
                  <a:lumOff val="1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3CAE6A-7311-4089-8FE6-06D023725064}" type="slidenum">
              <a:rPr lang="fr-CA">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070854203"/>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7813"/>
            <a:ext cx="8229600" cy="58483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fr-CA">
              <a:solidFill>
                <a:prstClr val="black">
                  <a:lumMod val="85000"/>
                  <a:lumOff val="1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CA">
              <a:solidFill>
                <a:prstClr val="black">
                  <a:lumMod val="85000"/>
                  <a:lumOff val="1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498E1-FD43-40BC-974B-E470286A5474}" type="slidenum">
              <a:rPr lang="fr-CA">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78674658"/>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8"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98626" y="2895600"/>
            <a:ext cx="2645374" cy="3962400"/>
          </a:xfrm>
          <a:prstGeom prst="rect">
            <a:avLst/>
          </a:prstGeom>
          <a:noFill/>
        </p:spPr>
      </p:pic>
      <p:sp>
        <p:nvSpPr>
          <p:cNvPr id="2" name="Title 1"/>
          <p:cNvSpPr>
            <a:spLocks noGrp="1"/>
          </p:cNvSpPr>
          <p:nvPr>
            <p:ph type="ctrTitle"/>
          </p:nvPr>
        </p:nvSpPr>
        <p:spPr>
          <a:xfrm>
            <a:off x="533400" y="2130425"/>
            <a:ext cx="7772400" cy="1470025"/>
          </a:xfrm>
        </p:spPr>
        <p:txBody>
          <a:bodyPr/>
          <a:lstStyle>
            <a:lvl1pPr>
              <a:defRPr>
                <a:latin typeface="Tahoma" pitchFamily="34" charset="0"/>
                <a:cs typeface="Tahoma" pitchFamily="34" charset="0"/>
              </a:defRPr>
            </a:lvl1pPr>
          </a:lstStyle>
          <a:p>
            <a:r>
              <a:rPr lang="fr-CA" smtClean="0"/>
              <a:t>Cliquez pour modifier le style du titre</a:t>
            </a:r>
            <a:endParaRPr lang="fr-CA"/>
          </a:p>
        </p:txBody>
      </p:sp>
      <p:sp>
        <p:nvSpPr>
          <p:cNvPr id="3" name="Subtitle 2"/>
          <p:cNvSpPr>
            <a:spLocks noGrp="1"/>
          </p:cNvSpPr>
          <p:nvPr>
            <p:ph type="subTitle" idx="1"/>
          </p:nvPr>
        </p:nvSpPr>
        <p:spPr>
          <a:xfrm>
            <a:off x="1295400" y="3657600"/>
            <a:ext cx="6248400" cy="60960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Tx/>
              <a:buNone/>
              <a:tabLst/>
              <a:defRPr sz="32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CA" dirty="0" smtClean="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
        <p:nvSpPr>
          <p:cNvPr id="15" name="Text Placeholder 14"/>
          <p:cNvSpPr>
            <a:spLocks noGrp="1"/>
          </p:cNvSpPr>
          <p:nvPr>
            <p:ph type="body" sz="quarter" idx="14" hasCustomPrompt="1"/>
          </p:nvPr>
        </p:nvSpPr>
        <p:spPr>
          <a:xfrm>
            <a:off x="1752600" y="4343400"/>
            <a:ext cx="5257800" cy="914400"/>
          </a:xfrm>
        </p:spPr>
        <p:txBody>
          <a:bodyPr>
            <a:normAutofit/>
          </a:bodyPr>
          <a:lstStyle>
            <a:lvl1pPr algn="ctr">
              <a:buFontTx/>
              <a:buNone/>
              <a:defRPr sz="2800"/>
            </a:lvl1pPr>
          </a:lstStyle>
          <a:p>
            <a:pPr lvl="0"/>
            <a:r>
              <a:rPr lang="fr-CA" smtClean="0"/>
              <a:t>Click to edit Master subtext styles</a:t>
            </a:r>
            <a:endParaRPr lang="fr-CA" dirty="0" smtClean="0"/>
          </a:p>
        </p:txBody>
      </p:sp>
    </p:spTree>
    <p:extLst>
      <p:ext uri="{BB962C8B-B14F-4D97-AF65-F5344CB8AC3E}">
        <p14:creationId xmlns:p14="http://schemas.microsoft.com/office/powerpoint/2010/main" xmlns="" val="2442612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pour modifier le style du titre</a:t>
            </a:r>
            <a:endParaRPr lang="fr-CA"/>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935887600"/>
      </p:ext>
    </p:extLst>
  </p:cSld>
  <p:clrMapOvr>
    <a:masterClrMapping/>
  </p:clrMapOvr>
  <p:transition>
    <p:fade thruBlk="1"/>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Cliquez pour modifier le style du titre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pPr>
              <a:defRPr/>
            </a:pPr>
            <a:fld id="{625CDDFB-0ECF-4D4E-BABC-A15FE2924D3F}"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099522133"/>
      </p:ext>
    </p:extLst>
  </p:cSld>
  <p:clrMapOvr>
    <a:masterClrMapping/>
  </p:clrMapOvr>
  <p:transition>
    <p:fade thruBlk="1"/>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pic>
        <p:nvPicPr>
          <p:cNvPr id="8"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lum bright="60000" contrast="-70000"/>
          </a:blip>
          <a:srcRect/>
          <a:stretch>
            <a:fillRect/>
          </a:stretch>
        </p:blipFill>
        <p:spPr bwMode="auto">
          <a:xfrm>
            <a:off x="6498626" y="2895600"/>
            <a:ext cx="2645374" cy="3962400"/>
          </a:xfrm>
          <a:prstGeom prst="rect">
            <a:avLst/>
          </a:prstGeom>
          <a:noFill/>
        </p:spPr>
      </p:pic>
      <p:sp>
        <p:nvSpPr>
          <p:cNvPr id="2" name="Title 1"/>
          <p:cNvSpPr>
            <a:spLocks noGrp="1"/>
          </p:cNvSpPr>
          <p:nvPr>
            <p:ph type="title"/>
          </p:nvPr>
        </p:nvSpPr>
        <p:spPr/>
        <p:txBody>
          <a:bodyPr/>
          <a:lstStyle/>
          <a:p>
            <a:r>
              <a:rPr lang="fr-CA" smtClean="0"/>
              <a:t>Cliquez pour modifier le style du titre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Date Placeholder 4"/>
          <p:cNvSpPr>
            <a:spLocks noGrp="1"/>
          </p:cNvSpPr>
          <p:nvPr>
            <p:ph type="dt" sz="half" idx="10"/>
          </p:nvPr>
        </p:nvSpPr>
        <p:spPr/>
        <p:txBody>
          <a:bodyPr/>
          <a:lstStyle/>
          <a:p>
            <a:endParaRPr lang="fr-CA"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533460922"/>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pic>
        <p:nvPicPr>
          <p:cNvPr id="10"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lum bright="60000" contrast="-70000"/>
          </a:blip>
          <a:srcRect/>
          <a:stretch>
            <a:fillRect/>
          </a:stretch>
        </p:blipFill>
        <p:spPr bwMode="auto">
          <a:xfrm>
            <a:off x="6498626" y="2895600"/>
            <a:ext cx="2645374" cy="3962400"/>
          </a:xfrm>
          <a:prstGeom prst="rect">
            <a:avLst/>
          </a:prstGeom>
          <a:noFill/>
        </p:spPr>
      </p:pic>
      <p:sp>
        <p:nvSpPr>
          <p:cNvPr id="2" name="Title 1"/>
          <p:cNvSpPr>
            <a:spLocks noGrp="1"/>
          </p:cNvSpPr>
          <p:nvPr>
            <p:ph type="title"/>
          </p:nvPr>
        </p:nvSpPr>
        <p:spPr/>
        <p:txBody>
          <a:bodyPr/>
          <a:lstStyle>
            <a:lvl1pPr>
              <a:defRPr/>
            </a:lvl1pPr>
          </a:lstStyle>
          <a:p>
            <a:r>
              <a:rPr lang="fr-CA" smtClean="0"/>
              <a:t>Cliquez pour modifier le style du titre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7" name="Date Placeholder 6"/>
          <p:cNvSpPr>
            <a:spLocks noGrp="1"/>
          </p:cNvSpPr>
          <p:nvPr>
            <p:ph type="dt" sz="half" idx="10"/>
          </p:nvPr>
        </p:nvSpPr>
        <p:spPr/>
        <p:txBody>
          <a:bodyPr/>
          <a:lstStyle/>
          <a:p>
            <a:endParaRPr lang="fr-CA"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667201292"/>
      </p:ext>
    </p:extLst>
  </p:cSld>
  <p:clrMapOvr>
    <a:masterClrMapping/>
  </p:clrMapOvr>
  <p:transition>
    <p:fade thruBlk="1"/>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pic>
        <p:nvPicPr>
          <p:cNvPr id="10"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lum bright="60000" contrast="-70000"/>
          </a:blip>
          <a:srcRect/>
          <a:stretch>
            <a:fillRect/>
          </a:stretch>
        </p:blipFill>
        <p:spPr bwMode="auto">
          <a:xfrm>
            <a:off x="6498626" y="2895600"/>
            <a:ext cx="2645374" cy="3962400"/>
          </a:xfrm>
          <a:prstGeom prst="rect">
            <a:avLst/>
          </a:prstGeom>
          <a:noFill/>
        </p:spPr>
      </p:pic>
      <p:sp>
        <p:nvSpPr>
          <p:cNvPr id="2" name="Title 1"/>
          <p:cNvSpPr>
            <a:spLocks noGrp="1"/>
          </p:cNvSpPr>
          <p:nvPr>
            <p:ph type="title"/>
          </p:nvPr>
        </p:nvSpPr>
        <p:spPr/>
        <p:txBody>
          <a:bodyPr/>
          <a:lstStyle>
            <a:lvl1pPr>
              <a:defRPr/>
            </a:lvl1pPr>
          </a:lstStyle>
          <a:p>
            <a:r>
              <a:rPr lang="fr-CA" smtClean="0"/>
              <a:t>Cliquez pour modifier le style du titre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7" name="Date Placeholder 6"/>
          <p:cNvSpPr>
            <a:spLocks noGrp="1"/>
          </p:cNvSpPr>
          <p:nvPr>
            <p:ph type="dt" sz="half" idx="10"/>
          </p:nvPr>
        </p:nvSpPr>
        <p:spPr/>
        <p:txBody>
          <a:bodyPr/>
          <a:lstStyle/>
          <a:p>
            <a:endParaRPr lang="fr-CA"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1707363618"/>
      </p:ext>
    </p:extLst>
  </p:cSld>
  <p:clrMapOvr>
    <a:masterClrMapping/>
  </p:clrMapOvr>
  <p:transition>
    <p:fade thruBlk="1"/>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re seul">
    <p:spTree>
      <p:nvGrpSpPr>
        <p:cNvPr id="1" name=""/>
        <p:cNvGrpSpPr/>
        <p:nvPr/>
      </p:nvGrpSpPr>
      <p:grpSpPr>
        <a:xfrm>
          <a:off x="0" y="0"/>
          <a:ext cx="0" cy="0"/>
          <a:chOff x="0" y="0"/>
          <a:chExt cx="0" cy="0"/>
        </a:xfrm>
      </p:grpSpPr>
      <p:pic>
        <p:nvPicPr>
          <p:cNvPr id="6"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98626" y="2895600"/>
            <a:ext cx="2645374" cy="3962400"/>
          </a:xfrm>
          <a:prstGeom prst="rect">
            <a:avLst/>
          </a:prstGeom>
          <a:noFill/>
        </p:spPr>
      </p:pic>
      <p:sp>
        <p:nvSpPr>
          <p:cNvPr id="2" name="Title 1"/>
          <p:cNvSpPr>
            <a:spLocks noGrp="1"/>
          </p:cNvSpPr>
          <p:nvPr>
            <p:ph type="title"/>
          </p:nvPr>
        </p:nvSpPr>
        <p:spPr>
          <a:xfrm>
            <a:off x="457200" y="1066800"/>
            <a:ext cx="8229600" cy="1143000"/>
          </a:xfrm>
        </p:spPr>
        <p:txBody>
          <a:bodyPr/>
          <a:lstStyle/>
          <a:p>
            <a:r>
              <a:rPr lang="fr-CA" smtClean="0"/>
              <a:t>Cliquez pour modifier le style du titre</a:t>
            </a:r>
            <a:endParaRPr lang="fr-CA"/>
          </a:p>
        </p:txBody>
      </p:sp>
      <p:sp>
        <p:nvSpPr>
          <p:cNvPr id="3" name="Date Placeholder 2"/>
          <p:cNvSpPr>
            <a:spLocks noGrp="1"/>
          </p:cNvSpPr>
          <p:nvPr>
            <p:ph type="dt" sz="half" idx="10"/>
          </p:nvPr>
        </p:nvSpPr>
        <p:spPr/>
        <p:txBody>
          <a:bodyPr/>
          <a:lstStyle/>
          <a:p>
            <a:endParaRPr lang="fr-CA"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
        <p:nvSpPr>
          <p:cNvPr id="7" name="Subtitle 2"/>
          <p:cNvSpPr>
            <a:spLocks noGrp="1"/>
          </p:cNvSpPr>
          <p:nvPr>
            <p:ph type="subTitle" idx="1"/>
          </p:nvPr>
        </p:nvSpPr>
        <p:spPr>
          <a:xfrm>
            <a:off x="1371600" y="2362200"/>
            <a:ext cx="6248400" cy="1752600"/>
          </a:xfrm>
        </p:spPr>
        <p:txBody>
          <a:bodyPr>
            <a:normAutofit/>
          </a:bodyPr>
          <a:lstStyle>
            <a:lvl1pPr marL="0" indent="0" algn="ctr">
              <a:buNone/>
              <a:defRPr sz="32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CA"/>
          </a:p>
        </p:txBody>
      </p:sp>
    </p:spTree>
    <p:extLst>
      <p:ext uri="{BB962C8B-B14F-4D97-AF65-F5344CB8AC3E}">
        <p14:creationId xmlns:p14="http://schemas.microsoft.com/office/powerpoint/2010/main" xmlns="" val="2553293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A"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pPr>
              <a:defRPr/>
            </a:pPr>
            <a:fld id="{B4598869-26C7-4DE7-B660-48966195D4FF}"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67022632"/>
      </p:ext>
    </p:extLst>
  </p:cSld>
  <p:clrMapOvr>
    <a:masterClrMapping/>
  </p:clrMapOvr>
  <p:transition>
    <p:fade thruBlk="1"/>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Cliquez pour modifier le style du titre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endParaRPr lang="fr-CA"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501758955"/>
      </p:ext>
    </p:extLst>
  </p:cSld>
  <p:clrMapOvr>
    <a:masterClrMapping/>
  </p:clrMapOvr>
  <p:transition>
    <p:fade thruBlk="1"/>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Cliquez pour modifier le style du titre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Cliquez sur l'icône pour ajouter une image</a:t>
            </a:r>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endParaRPr lang="fr-CA"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pPr>
              <a:defRPr/>
            </a:pPr>
            <a:fld id="{F7E0E6E9-8F2B-4A83-8AF1-8C7896BC9996}"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1418954778"/>
      </p:ext>
    </p:extLst>
  </p:cSld>
  <p:clrMapOvr>
    <a:masterClrMapping/>
  </p:clrMapOvr>
  <p:transition>
    <p:fade thruBlk="1"/>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pour modifier le style du titre</a:t>
            </a:r>
            <a:endParaRPr lang="fr-CA"/>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p>
            <a:pPr>
              <a:defRPr/>
            </a:pPr>
            <a:endParaRPr lang="fr-CA">
              <a:solidFill>
                <a:prstClr val="black">
                  <a:lumMod val="85000"/>
                  <a:lumOff val="15000"/>
                </a:prstClr>
              </a:solidFill>
            </a:endParaRPr>
          </a:p>
        </p:txBody>
      </p:sp>
      <p:sp>
        <p:nvSpPr>
          <p:cNvPr id="5" name="Footer Placeholder 4"/>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pPr>
              <a:defRPr/>
            </a:pPr>
            <a:fld id="{279FF58E-E92E-4C44-B2B6-785F48F6A43E}"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259951134"/>
      </p:ext>
    </p:extLst>
  </p:cSld>
  <p:clrMapOvr>
    <a:masterClrMapping/>
  </p:clrMapOvr>
  <p:transition>
    <p:fade thruBlk="1"/>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Cliquez pour modifier le style du titre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p>
            <a:endParaRPr lang="fr-CA"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fr-CA"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1BC515BA-3D06-4280-946E-21FBEF5FCF7A}" type="slidenum">
              <a:rPr lang="fr-CA" smtClean="0">
                <a:solidFill>
                  <a:prstClr val="black">
                    <a:lumMod val="85000"/>
                    <a:lumOff val="15000"/>
                  </a:prstClr>
                </a:solidFill>
              </a:rPr>
              <a:pPr/>
              <a:t>‹N°›</a:t>
            </a:fld>
            <a:endParaRPr lang="fr-CA" dirty="0">
              <a:solidFill>
                <a:prstClr val="black">
                  <a:lumMod val="85000"/>
                  <a:lumOff val="15000"/>
                </a:prstClr>
              </a:solidFill>
            </a:endParaRPr>
          </a:p>
        </p:txBody>
      </p:sp>
    </p:spTree>
    <p:extLst>
      <p:ext uri="{BB962C8B-B14F-4D97-AF65-F5344CB8AC3E}">
        <p14:creationId xmlns:p14="http://schemas.microsoft.com/office/powerpoint/2010/main" xmlns="" val="1737956399"/>
      </p:ext>
    </p:extLst>
  </p:cSld>
  <p:clrMapOvr>
    <a:masterClrMapping/>
  </p:clrMapOvr>
  <p:transition>
    <p:fade thruBlk="1"/>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pour modifier le style du titre</a:t>
            </a:r>
            <a:endParaRPr lang="fr-CA"/>
          </a:p>
        </p:txBody>
      </p:sp>
      <p:sp>
        <p:nvSpPr>
          <p:cNvPr id="3" name="Espace réservé du graphique SmartArt 2"/>
          <p:cNvSpPr>
            <a:spLocks noGrp="1"/>
          </p:cNvSpPr>
          <p:nvPr>
            <p:ph type="dgm" idx="1"/>
          </p:nvPr>
        </p:nvSpPr>
        <p:spPr>
          <a:xfrm>
            <a:off x="457200" y="1600200"/>
            <a:ext cx="8229600" cy="4525963"/>
          </a:xfrm>
        </p:spPr>
        <p:txBody>
          <a:bodyPr>
            <a:normAutofit/>
          </a:bodyPr>
          <a:lstStyle/>
          <a:p>
            <a:pPr lvl="0"/>
            <a:endParaRPr lang="fr-CA" noProof="0" smtClean="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fr-CA">
              <a:solidFill>
                <a:prstClr val="black">
                  <a:lumMod val="85000"/>
                  <a:lumOff val="1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A">
              <a:solidFill>
                <a:prstClr val="black">
                  <a:lumMod val="85000"/>
                  <a:lumOff val="1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3CAE6A-7311-4089-8FE6-06D023725064}" type="slidenum">
              <a:rPr lang="fr-CA">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612906484"/>
      </p:ext>
    </p:extLst>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7813"/>
            <a:ext cx="8229600" cy="58483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fr-CA">
              <a:solidFill>
                <a:prstClr val="black">
                  <a:lumMod val="85000"/>
                  <a:lumOff val="1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CA">
              <a:solidFill>
                <a:prstClr val="black">
                  <a:lumMod val="85000"/>
                  <a:lumOff val="1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498E1-FD43-40BC-974B-E470286A5474}" type="slidenum">
              <a:rPr lang="fr-CA">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825788823"/>
      </p:ext>
    </p:extLst>
  </p:cSld>
  <p:clrMapOvr>
    <a:masterClrMapping/>
  </p:clrMapOvr>
  <p:transition>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r>
              <a:rPr lang="fr-CA" smtClean="0"/>
              <a:t>Cliquez pour modifier le style du titre</a:t>
            </a:r>
            <a:endParaRPr lang="fr-CA"/>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r>
              <a:rPr lang="fr-CA" smtClean="0"/>
              <a:t>Cliquez pour modifier le style des sous-titres du masque</a:t>
            </a:r>
            <a:endParaRPr lang="fr-CA"/>
          </a:p>
        </p:txBody>
      </p:sp>
      <p:sp>
        <p:nvSpPr>
          <p:cNvPr id="53252" name="Rectangle 4"/>
          <p:cNvSpPr>
            <a:spLocks noGrp="1" noChangeArrowheads="1"/>
          </p:cNvSpPr>
          <p:nvPr>
            <p:ph type="dt" sz="half" idx="2"/>
          </p:nvPr>
        </p:nvSpPr>
        <p:spPr>
          <a:xfrm>
            <a:off x="304800" y="6400800"/>
            <a:ext cx="1905000" cy="457200"/>
          </a:xfrm>
        </p:spPr>
        <p:txBody>
          <a:bodyPr/>
          <a:lstStyle>
            <a:lvl1pPr>
              <a:defRPr/>
            </a:lvl1pPr>
          </a:lstStyle>
          <a:p>
            <a:endParaRPr lang="fr-CA" dirty="0">
              <a:solidFill>
                <a:prstClr val="black">
                  <a:lumMod val="85000"/>
                  <a:lumOff val="15000"/>
                </a:prstClr>
              </a:solidFill>
            </a:endParaRPr>
          </a:p>
        </p:txBody>
      </p:sp>
      <p:sp>
        <p:nvSpPr>
          <p:cNvPr id="53253" name="Rectangle 5"/>
          <p:cNvSpPr>
            <a:spLocks noGrp="1" noChangeArrowheads="1"/>
          </p:cNvSpPr>
          <p:nvPr>
            <p:ph type="ftr" sz="quarter" idx="3"/>
          </p:nvPr>
        </p:nvSpPr>
        <p:spPr>
          <a:xfrm>
            <a:off x="3505200" y="6400800"/>
            <a:ext cx="2895600" cy="457200"/>
          </a:xfrm>
        </p:spPr>
        <p:txBody>
          <a:bodyPr/>
          <a:lstStyle>
            <a:lvl1pPr>
              <a:defRPr/>
            </a:lvl1pPr>
          </a:lstStyle>
          <a:p>
            <a:pPr>
              <a:defRPr/>
            </a:pPr>
            <a:endParaRPr lang="fr-CA">
              <a:solidFill>
                <a:prstClr val="black">
                  <a:lumMod val="85000"/>
                  <a:lumOff val="15000"/>
                </a:prstClr>
              </a:solidFill>
            </a:endParaRPr>
          </a:p>
        </p:txBody>
      </p:sp>
      <p:sp>
        <p:nvSpPr>
          <p:cNvPr id="53254" name="Rectangle 6"/>
          <p:cNvSpPr>
            <a:spLocks noGrp="1" noChangeArrowheads="1"/>
          </p:cNvSpPr>
          <p:nvPr>
            <p:ph type="sldNum" sz="quarter" idx="4"/>
          </p:nvPr>
        </p:nvSpPr>
        <p:spPr>
          <a:xfrm>
            <a:off x="6934200" y="6400800"/>
            <a:ext cx="1905000" cy="457200"/>
          </a:xfrm>
        </p:spPr>
        <p:txBody>
          <a:bodyPr/>
          <a:lstStyle>
            <a:lvl1pPr>
              <a:defRPr/>
            </a:lvl1p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696113641"/>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seul">
    <p:spTree>
      <p:nvGrpSpPr>
        <p:cNvPr id="1" name=""/>
        <p:cNvGrpSpPr/>
        <p:nvPr/>
      </p:nvGrpSpPr>
      <p:grpSpPr>
        <a:xfrm>
          <a:off x="0" y="0"/>
          <a:ext cx="0" cy="0"/>
          <a:chOff x="0" y="0"/>
          <a:chExt cx="0" cy="0"/>
        </a:xfrm>
      </p:grpSpPr>
      <p:pic>
        <p:nvPicPr>
          <p:cNvPr id="6" name="Picture 3" descr="C:\Documents and Settings\iact\My Documents\My Pictures\Microsoft Clip Organizer\j043938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98626" y="2895600"/>
            <a:ext cx="2645374" cy="3962400"/>
          </a:xfrm>
          <a:prstGeom prst="rect">
            <a:avLst/>
          </a:prstGeom>
          <a:noFill/>
        </p:spPr>
      </p:pic>
      <p:sp>
        <p:nvSpPr>
          <p:cNvPr id="2" name="Title 1"/>
          <p:cNvSpPr>
            <a:spLocks noGrp="1"/>
          </p:cNvSpPr>
          <p:nvPr>
            <p:ph type="title"/>
          </p:nvPr>
        </p:nvSpPr>
        <p:spPr>
          <a:xfrm>
            <a:off x="457200" y="1066800"/>
            <a:ext cx="8229600" cy="1143000"/>
          </a:xfrm>
        </p:spPr>
        <p:txBody>
          <a:bodyPr/>
          <a:lstStyle/>
          <a:p>
            <a:r>
              <a:rPr lang="fr-CA" smtClean="0"/>
              <a:t>Cliquez pour modifier le style du titre</a:t>
            </a:r>
            <a:endParaRPr lang="fr-CA"/>
          </a:p>
        </p:txBody>
      </p:sp>
      <p:sp>
        <p:nvSpPr>
          <p:cNvPr id="3" name="Date Placeholder 2"/>
          <p:cNvSpPr>
            <a:spLocks noGrp="1"/>
          </p:cNvSpPr>
          <p:nvPr>
            <p:ph type="dt" sz="half" idx="10"/>
          </p:nvPr>
        </p:nvSpPr>
        <p:spPr/>
        <p:txBody>
          <a:bodyPr/>
          <a:lstStyle/>
          <a:p>
            <a:endParaRPr lang="fr-CA"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
        <p:nvSpPr>
          <p:cNvPr id="7" name="Subtitle 2"/>
          <p:cNvSpPr>
            <a:spLocks noGrp="1"/>
          </p:cNvSpPr>
          <p:nvPr>
            <p:ph type="subTitle" idx="1"/>
          </p:nvPr>
        </p:nvSpPr>
        <p:spPr>
          <a:xfrm>
            <a:off x="1371600" y="2362200"/>
            <a:ext cx="6248400" cy="1752600"/>
          </a:xfrm>
        </p:spPr>
        <p:txBody>
          <a:bodyPr>
            <a:normAutofit/>
          </a:bodyPr>
          <a:lstStyle>
            <a:lvl1pPr marL="0" indent="0" algn="ctr">
              <a:buNone/>
              <a:defRPr sz="32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CA"/>
          </a:p>
        </p:txBody>
      </p:sp>
    </p:spTree>
    <p:extLst>
      <p:ext uri="{BB962C8B-B14F-4D97-AF65-F5344CB8AC3E}">
        <p14:creationId xmlns:p14="http://schemas.microsoft.com/office/powerpoint/2010/main" xmlns="" val="376493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A"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pPr>
              <a:defRPr/>
            </a:pPr>
            <a:fld id="{B4598869-26C7-4DE7-B660-48966195D4FF}"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803510855"/>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Cliquez pour modifier le style du titre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endParaRPr lang="fr-CA"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pPr>
              <a:defRPr/>
            </a:pPr>
            <a:fld id="{66CD3613-CD8A-47DB-A0C6-5FBB57F5B1C0}"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4007734918"/>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Cliquez pour modifier le style du titre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Cliquez sur l'icône pour ajouter une image</a:t>
            </a:r>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endParaRPr lang="fr-CA"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pPr>
              <a:defRPr/>
            </a:pPr>
            <a:endParaRPr lang="fr-CA">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pPr>
              <a:defRPr/>
            </a:pPr>
            <a:fld id="{F7E0E6E9-8F2B-4A83-8AF1-8C7896BC9996}" type="slidenum">
              <a:rPr lang="fr-CA" smtClean="0">
                <a:solidFill>
                  <a:prstClr val="black">
                    <a:lumMod val="85000"/>
                    <a:lumOff val="15000"/>
                  </a:prstClr>
                </a:solidFill>
              </a:rPr>
              <a:pPr>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044526881"/>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gif"/><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3.gif"/><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3.gi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2.png"/><Relationship Id="rId2" Type="http://schemas.openxmlformats.org/officeDocument/2006/relationships/slideLayout" Target="../slideLayouts/slideLayout47.xml"/><Relationship Id="rId16" Type="http://schemas.openxmlformats.org/officeDocument/2006/relationships/image" Target="../media/image1.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3" descr="C:\Documents and Settings\iact\My Documents\My Pictures\Microsoft Clip Organizer\j0439389.jpg"/>
          <p:cNvPicPr>
            <a:picLocks noChangeAspect="1" noChangeArrowheads="1"/>
          </p:cNvPicPr>
          <p:nvPr/>
        </p:nvPicPr>
        <p:blipFill>
          <a:blip r:embed="rId17" cstate="print">
            <a:clrChange>
              <a:clrFrom>
                <a:srgbClr val="FFFFFF"/>
              </a:clrFrom>
              <a:clrTo>
                <a:srgbClr val="FFFFFF">
                  <a:alpha val="0"/>
                </a:srgbClr>
              </a:clrTo>
            </a:clrChange>
            <a:lum bright="45000" contrast="-70000"/>
          </a:blip>
          <a:srcRect/>
          <a:stretch>
            <a:fillRect/>
          </a:stretch>
        </p:blipFill>
        <p:spPr bwMode="auto">
          <a:xfrm>
            <a:off x="6498626" y="2895600"/>
            <a:ext cx="2645374" cy="39624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pour modifier le style du titre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50">
                <a:solidFill>
                  <a:schemeClr val="tx1">
                    <a:lumMod val="85000"/>
                    <a:lumOff val="15000"/>
                  </a:schemeClr>
                </a:solidFill>
                <a:latin typeface="Tahoma" pitchFamily="34" charset="0"/>
                <a:cs typeface="Tahoma" pitchFamily="34" charset="0"/>
              </a:defRPr>
            </a:lvl1pPr>
          </a:lstStyle>
          <a:p>
            <a:pPr fontAlgn="base">
              <a:spcBef>
                <a:spcPct val="0"/>
              </a:spcBef>
              <a:spcAft>
                <a:spcPct val="0"/>
              </a:spcAft>
            </a:pPr>
            <a:endParaRPr lang="fr-CA" dirty="0">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lumMod val="85000"/>
                    <a:lumOff val="15000"/>
                  </a:schemeClr>
                </a:solidFill>
                <a:latin typeface="Tahoma" pitchFamily="34" charset="0"/>
                <a:cs typeface="Tahoma" pitchFamily="34" charset="0"/>
              </a:defRPr>
            </a:lvl1pPr>
          </a:lstStyle>
          <a:p>
            <a:pPr fontAlgn="base">
              <a:spcBef>
                <a:spcPct val="0"/>
              </a:spcBef>
              <a:spcAft>
                <a:spcPct val="0"/>
              </a:spcAft>
              <a:defRPr/>
            </a:pPr>
            <a:endParaRPr lang="fr-CA">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50">
                <a:solidFill>
                  <a:schemeClr val="tx1">
                    <a:lumMod val="85000"/>
                    <a:lumOff val="15000"/>
                  </a:schemeClr>
                </a:solidFill>
                <a:latin typeface="Tahoma" pitchFamily="34" charset="0"/>
                <a:cs typeface="Tahoma" pitchFamily="34" charset="0"/>
              </a:defRPr>
            </a:lvl1pPr>
          </a:lstStyle>
          <a:p>
            <a:pPr fontAlgn="base">
              <a:spcBef>
                <a:spcPct val="0"/>
              </a:spcBef>
              <a:spcAft>
                <a:spcPct val="0"/>
              </a:spcAft>
              <a:defRPr/>
            </a:pPr>
            <a:fld id="{66CD3613-CD8A-47DB-A0C6-5FBB57F5B1C0}" type="slidenum">
              <a:rPr lang="fr-CA" smtClean="0">
                <a:solidFill>
                  <a:prstClr val="black">
                    <a:lumMod val="85000"/>
                    <a:lumOff val="15000"/>
                  </a:prstClr>
                </a:solidFill>
              </a:rPr>
              <a:pPr fontAlgn="base">
                <a:spcBef>
                  <a:spcPct val="0"/>
                </a:spcBef>
                <a:spcAft>
                  <a:spcPct val="0"/>
                </a:spcAft>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305072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Tx/>
        <a:buBlip>
          <a:blip r:embed="rId18"/>
        </a:buBlip>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Clr>
          <a:schemeClr val="accent6">
            <a:lumMod val="50000"/>
          </a:schemeClr>
        </a:buClr>
        <a:buFont typeface="Wingdings" pitchFamily="2" charset="2"/>
        <a:buChar char="ü"/>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Tx/>
        <a:buBlip>
          <a:blip r:embed="rId19"/>
        </a:buBlip>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3" descr="C:\Documents and Settings\iact\My Documents\My Pictures\Microsoft Clip Organizer\j0439389.jpg"/>
          <p:cNvPicPr>
            <a:picLocks noChangeAspect="1" noChangeArrowheads="1"/>
          </p:cNvPicPr>
          <p:nvPr/>
        </p:nvPicPr>
        <p:blipFill>
          <a:blip r:embed="rId17" cstate="print">
            <a:clrChange>
              <a:clrFrom>
                <a:srgbClr val="FFFFFF"/>
              </a:clrFrom>
              <a:clrTo>
                <a:srgbClr val="FFFFFF">
                  <a:alpha val="0"/>
                </a:srgbClr>
              </a:clrTo>
            </a:clrChange>
            <a:lum bright="45000" contrast="-70000"/>
          </a:blip>
          <a:srcRect/>
          <a:stretch>
            <a:fillRect/>
          </a:stretch>
        </p:blipFill>
        <p:spPr bwMode="auto">
          <a:xfrm>
            <a:off x="6498626" y="2895600"/>
            <a:ext cx="2645374" cy="39624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pour modifier le style du titre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50">
                <a:solidFill>
                  <a:schemeClr val="tx1">
                    <a:lumMod val="85000"/>
                    <a:lumOff val="15000"/>
                  </a:schemeClr>
                </a:solidFill>
                <a:latin typeface="Tahoma" pitchFamily="34" charset="0"/>
                <a:cs typeface="Tahoma" pitchFamily="34" charset="0"/>
              </a:defRPr>
            </a:lvl1pPr>
          </a:lstStyle>
          <a:p>
            <a:pPr fontAlgn="base">
              <a:spcBef>
                <a:spcPct val="0"/>
              </a:spcBef>
              <a:spcAft>
                <a:spcPct val="0"/>
              </a:spcAft>
            </a:pPr>
            <a:endParaRPr lang="fr-CA" dirty="0">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lumMod val="85000"/>
                    <a:lumOff val="15000"/>
                  </a:schemeClr>
                </a:solidFill>
                <a:latin typeface="Tahoma" pitchFamily="34" charset="0"/>
                <a:cs typeface="Tahoma" pitchFamily="34" charset="0"/>
              </a:defRPr>
            </a:lvl1pPr>
          </a:lstStyle>
          <a:p>
            <a:pPr fontAlgn="base">
              <a:spcBef>
                <a:spcPct val="0"/>
              </a:spcBef>
              <a:spcAft>
                <a:spcPct val="0"/>
              </a:spcAft>
              <a:defRPr/>
            </a:pPr>
            <a:endParaRPr lang="fr-CA">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50">
                <a:solidFill>
                  <a:schemeClr val="tx1">
                    <a:lumMod val="85000"/>
                    <a:lumOff val="15000"/>
                  </a:schemeClr>
                </a:solidFill>
                <a:latin typeface="Tahoma" pitchFamily="34" charset="0"/>
                <a:cs typeface="Tahoma" pitchFamily="34" charset="0"/>
              </a:defRPr>
            </a:lvl1pPr>
          </a:lstStyle>
          <a:p>
            <a:pPr fontAlgn="base">
              <a:spcBef>
                <a:spcPct val="0"/>
              </a:spcBef>
              <a:spcAft>
                <a:spcPct val="0"/>
              </a:spcAft>
              <a:defRPr/>
            </a:pPr>
            <a:fld id="{66CD3613-CD8A-47DB-A0C6-5FBB57F5B1C0}" type="slidenum">
              <a:rPr lang="fr-CA" smtClean="0">
                <a:solidFill>
                  <a:prstClr val="black">
                    <a:lumMod val="85000"/>
                    <a:lumOff val="15000"/>
                  </a:prstClr>
                </a:solidFill>
              </a:rPr>
              <a:pPr fontAlgn="base">
                <a:spcBef>
                  <a:spcPct val="0"/>
                </a:spcBef>
                <a:spcAft>
                  <a:spcPct val="0"/>
                </a:spcAft>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6152295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Tx/>
        <a:buBlip>
          <a:blip r:embed="rId18"/>
        </a:buBlip>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Clr>
          <a:schemeClr val="accent6">
            <a:lumMod val="50000"/>
          </a:schemeClr>
        </a:buClr>
        <a:buFont typeface="Wingdings" pitchFamily="2" charset="2"/>
        <a:buChar char="ü"/>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Tx/>
        <a:buBlip>
          <a:blip r:embed="rId19"/>
        </a:buBlip>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3" descr="C:\Documents and Settings\iact\My Documents\My Pictures\Microsoft Clip Organizer\j0439389.jpg"/>
          <p:cNvPicPr>
            <a:picLocks noChangeAspect="1" noChangeArrowheads="1"/>
          </p:cNvPicPr>
          <p:nvPr/>
        </p:nvPicPr>
        <p:blipFill>
          <a:blip r:embed="rId17" cstate="print">
            <a:clrChange>
              <a:clrFrom>
                <a:srgbClr val="FFFFFF"/>
              </a:clrFrom>
              <a:clrTo>
                <a:srgbClr val="FFFFFF">
                  <a:alpha val="0"/>
                </a:srgbClr>
              </a:clrTo>
            </a:clrChange>
            <a:lum bright="45000" contrast="-70000"/>
          </a:blip>
          <a:srcRect/>
          <a:stretch>
            <a:fillRect/>
          </a:stretch>
        </p:blipFill>
        <p:spPr bwMode="auto">
          <a:xfrm>
            <a:off x="6498626" y="2895600"/>
            <a:ext cx="2645374" cy="39624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pour modifier le style du titre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50">
                <a:solidFill>
                  <a:schemeClr val="tx1">
                    <a:lumMod val="85000"/>
                    <a:lumOff val="15000"/>
                  </a:schemeClr>
                </a:solidFill>
                <a:latin typeface="Tahoma" pitchFamily="34" charset="0"/>
                <a:cs typeface="Tahoma" pitchFamily="34" charset="0"/>
              </a:defRPr>
            </a:lvl1pPr>
          </a:lstStyle>
          <a:p>
            <a:pPr fontAlgn="base">
              <a:spcBef>
                <a:spcPct val="0"/>
              </a:spcBef>
              <a:spcAft>
                <a:spcPct val="0"/>
              </a:spcAft>
            </a:pPr>
            <a:endParaRPr lang="fr-CA" dirty="0">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lumMod val="85000"/>
                    <a:lumOff val="15000"/>
                  </a:schemeClr>
                </a:solidFill>
                <a:latin typeface="Tahoma" pitchFamily="34" charset="0"/>
                <a:cs typeface="Tahoma" pitchFamily="34" charset="0"/>
              </a:defRPr>
            </a:lvl1pPr>
          </a:lstStyle>
          <a:p>
            <a:pPr fontAlgn="base">
              <a:spcBef>
                <a:spcPct val="0"/>
              </a:spcBef>
              <a:spcAft>
                <a:spcPct val="0"/>
              </a:spcAft>
              <a:defRPr/>
            </a:pPr>
            <a:endParaRPr lang="fr-CA">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50">
                <a:solidFill>
                  <a:schemeClr val="tx1">
                    <a:lumMod val="85000"/>
                    <a:lumOff val="15000"/>
                  </a:schemeClr>
                </a:solidFill>
                <a:latin typeface="Tahoma" pitchFamily="34" charset="0"/>
                <a:cs typeface="Tahoma" pitchFamily="34" charset="0"/>
              </a:defRPr>
            </a:lvl1pPr>
          </a:lstStyle>
          <a:p>
            <a:pPr fontAlgn="base">
              <a:spcBef>
                <a:spcPct val="0"/>
              </a:spcBef>
              <a:spcAft>
                <a:spcPct val="0"/>
              </a:spcAft>
              <a:defRPr/>
            </a:pPr>
            <a:fld id="{66CD3613-CD8A-47DB-A0C6-5FBB57F5B1C0}" type="slidenum">
              <a:rPr lang="fr-CA" smtClean="0">
                <a:solidFill>
                  <a:prstClr val="black">
                    <a:lumMod val="85000"/>
                    <a:lumOff val="15000"/>
                  </a:prstClr>
                </a:solidFill>
              </a:rPr>
              <a:pPr fontAlgn="base">
                <a:spcBef>
                  <a:spcPct val="0"/>
                </a:spcBef>
                <a:spcAft>
                  <a:spcPct val="0"/>
                </a:spcAft>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275726237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Tx/>
        <a:buBlip>
          <a:blip r:embed="rId18"/>
        </a:buBlip>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Clr>
          <a:schemeClr val="accent6">
            <a:lumMod val="50000"/>
          </a:schemeClr>
        </a:buClr>
        <a:buFont typeface="Wingdings" pitchFamily="2" charset="2"/>
        <a:buChar char="ü"/>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Tx/>
        <a:buBlip>
          <a:blip r:embed="rId19"/>
        </a:buBlip>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3" descr="C:\Documents and Settings\iact\My Documents\My Pictures\Microsoft Clip Organizer\j0439389.jpg"/>
          <p:cNvPicPr>
            <a:picLocks noChangeAspect="1" noChangeArrowheads="1"/>
          </p:cNvPicPr>
          <p:nvPr/>
        </p:nvPicPr>
        <p:blipFill>
          <a:blip r:embed="rId16" cstate="print">
            <a:clrChange>
              <a:clrFrom>
                <a:srgbClr val="FFFFFF"/>
              </a:clrFrom>
              <a:clrTo>
                <a:srgbClr val="FFFFFF">
                  <a:alpha val="0"/>
                </a:srgbClr>
              </a:clrTo>
            </a:clrChange>
            <a:lum bright="45000" contrast="-70000"/>
          </a:blip>
          <a:srcRect/>
          <a:stretch>
            <a:fillRect/>
          </a:stretch>
        </p:blipFill>
        <p:spPr bwMode="auto">
          <a:xfrm>
            <a:off x="6498626" y="2895600"/>
            <a:ext cx="2645374" cy="39624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pour modifier le style du titre</a:t>
            </a:r>
            <a:endParaRPr lang="fr-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50">
                <a:solidFill>
                  <a:schemeClr val="tx1">
                    <a:lumMod val="85000"/>
                    <a:lumOff val="15000"/>
                  </a:schemeClr>
                </a:solidFill>
                <a:latin typeface="Tahoma" pitchFamily="34" charset="0"/>
                <a:cs typeface="Tahoma" pitchFamily="34" charset="0"/>
              </a:defRPr>
            </a:lvl1pPr>
          </a:lstStyle>
          <a:p>
            <a:pPr fontAlgn="base">
              <a:spcBef>
                <a:spcPct val="0"/>
              </a:spcBef>
              <a:spcAft>
                <a:spcPct val="0"/>
              </a:spcAft>
            </a:pPr>
            <a:endParaRPr lang="fr-CA" dirty="0">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lumMod val="85000"/>
                    <a:lumOff val="15000"/>
                  </a:schemeClr>
                </a:solidFill>
                <a:latin typeface="Tahoma" pitchFamily="34" charset="0"/>
                <a:cs typeface="Tahoma" pitchFamily="34" charset="0"/>
              </a:defRPr>
            </a:lvl1pPr>
          </a:lstStyle>
          <a:p>
            <a:pPr fontAlgn="base">
              <a:spcBef>
                <a:spcPct val="0"/>
              </a:spcBef>
              <a:spcAft>
                <a:spcPct val="0"/>
              </a:spcAft>
              <a:defRPr/>
            </a:pPr>
            <a:endParaRPr lang="fr-CA">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50">
                <a:solidFill>
                  <a:schemeClr val="tx1">
                    <a:lumMod val="85000"/>
                    <a:lumOff val="15000"/>
                  </a:schemeClr>
                </a:solidFill>
                <a:latin typeface="Tahoma" pitchFamily="34" charset="0"/>
                <a:cs typeface="Tahoma" pitchFamily="34" charset="0"/>
              </a:defRPr>
            </a:lvl1pPr>
          </a:lstStyle>
          <a:p>
            <a:pPr fontAlgn="base">
              <a:spcBef>
                <a:spcPct val="0"/>
              </a:spcBef>
              <a:spcAft>
                <a:spcPct val="0"/>
              </a:spcAft>
              <a:defRPr/>
            </a:pPr>
            <a:fld id="{66CD3613-CD8A-47DB-A0C6-5FBB57F5B1C0}" type="slidenum">
              <a:rPr lang="fr-CA" smtClean="0">
                <a:solidFill>
                  <a:prstClr val="black">
                    <a:lumMod val="85000"/>
                    <a:lumOff val="15000"/>
                  </a:prstClr>
                </a:solidFill>
              </a:rPr>
              <a:pPr fontAlgn="base">
                <a:spcBef>
                  <a:spcPct val="0"/>
                </a:spcBef>
                <a:spcAft>
                  <a:spcPct val="0"/>
                </a:spcAft>
                <a:defRPr/>
              </a:pPr>
              <a:t>‹N°›</a:t>
            </a:fld>
            <a:endParaRPr lang="fr-CA">
              <a:solidFill>
                <a:prstClr val="black">
                  <a:lumMod val="85000"/>
                  <a:lumOff val="15000"/>
                </a:prstClr>
              </a:solidFill>
            </a:endParaRPr>
          </a:p>
        </p:txBody>
      </p:sp>
    </p:spTree>
    <p:extLst>
      <p:ext uri="{BB962C8B-B14F-4D97-AF65-F5344CB8AC3E}">
        <p14:creationId xmlns:p14="http://schemas.microsoft.com/office/powerpoint/2010/main" xmlns="" val="342378122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8" r:id="rId12"/>
    <p:sldLayoutId id="2147483739" r:id="rId13"/>
    <p:sldLayoutId id="2147483740" r:id="rId14"/>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Tx/>
        <a:buBlip>
          <a:blip r:embed="rId17"/>
        </a:buBlip>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Clr>
          <a:schemeClr val="accent6">
            <a:lumMod val="50000"/>
          </a:schemeClr>
        </a:buClr>
        <a:buFont typeface="Wingdings" pitchFamily="2" charset="2"/>
        <a:buChar char="ü"/>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Tx/>
        <a:buBlip>
          <a:blip r:embed="rId18"/>
        </a:buBlip>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30.xml"/><Relationship Id="rId7" Type="http://schemas.openxmlformats.org/officeDocument/2006/relationships/diagramData" Target="../diagrams/data1.xml"/><Relationship Id="rId12" Type="http://schemas.openxmlformats.org/officeDocument/2006/relationships/image" Target="../media/image6.w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2.xml"/><Relationship Id="rId11" Type="http://schemas.microsoft.com/office/2007/relationships/diagramDrawing" Target="../diagrams/drawing1.xml"/><Relationship Id="rId5" Type="http://schemas.openxmlformats.org/officeDocument/2006/relationships/slideLayout" Target="../slideLayouts/slideLayout47.xml"/><Relationship Id="rId10" Type="http://schemas.openxmlformats.org/officeDocument/2006/relationships/diagramColors" Target="../diagrams/colors1.xml"/><Relationship Id="rId4" Type="http://schemas.openxmlformats.org/officeDocument/2006/relationships/tags" Target="../tags/tag31.xml"/><Relationship Id="rId9"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hyperlink" Target="http://www.coridys.asso.fr/" TargetMode="External"/><Relationship Id="rId5" Type="http://schemas.openxmlformats.org/officeDocument/2006/relationships/notesSlide" Target="../notesSlides/notesSlide13.xml"/><Relationship Id="rId4"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4.xml"/><Relationship Id="rId4"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5.xml"/><Relationship Id="rId4"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7.wmf"/><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1.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10.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9.png"/><Relationship Id="rId5" Type="http://schemas.openxmlformats.org/officeDocument/2006/relationships/tags" Target="../tags/tag51.xml"/><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tags" Target="../tags/tag50.xml"/><Relationship Id="rId9" Type="http://schemas.openxmlformats.org/officeDocument/2006/relationships/notesSlide" Target="../notesSlides/notesSlide19.xml"/><Relationship Id="rId1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4.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20.xml"/><Relationship Id="rId5" Type="http://schemas.openxmlformats.org/officeDocument/2006/relationships/slideLayout" Target="../slideLayouts/slideLayout48.xml"/><Relationship Id="rId4" Type="http://schemas.openxmlformats.org/officeDocument/2006/relationships/tags" Target="../tags/tag57.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60.xml"/><Relationship Id="rId7" Type="http://schemas.openxmlformats.org/officeDocument/2006/relationships/slideLayout" Target="../slideLayouts/slideLayout47.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15.jpeg"/><Relationship Id="rId5" Type="http://schemas.openxmlformats.org/officeDocument/2006/relationships/tags" Target="../tags/tag68.xml"/><Relationship Id="rId10" Type="http://schemas.openxmlformats.org/officeDocument/2006/relationships/notesSlide" Target="../notesSlides/notesSlide22.xml"/><Relationship Id="rId4" Type="http://schemas.openxmlformats.org/officeDocument/2006/relationships/tags" Target="../tags/tag67.xml"/><Relationship Id="rId9"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15.jpeg"/><Relationship Id="rId5" Type="http://schemas.openxmlformats.org/officeDocument/2006/relationships/tags" Target="../tags/tag76.xml"/><Relationship Id="rId10" Type="http://schemas.openxmlformats.org/officeDocument/2006/relationships/notesSlide" Target="../notesSlides/notesSlide23.xml"/><Relationship Id="rId4" Type="http://schemas.openxmlformats.org/officeDocument/2006/relationships/tags" Target="../tags/tag75.xml"/><Relationship Id="rId9"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84.xml"/><Relationship Id="rId7" Type="http://schemas.openxmlformats.org/officeDocument/2006/relationships/slideLayout" Target="../slideLayouts/slideLayout47.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93.xml"/><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28.xml"/><Relationship Id="rId4"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29.xml"/><Relationship Id="rId4"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01.xml"/><Relationship Id="rId1" Type="http://schemas.openxmlformats.org/officeDocument/2006/relationships/tags" Target="../tags/tag10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105.xml"/><Relationship Id="rId1" Type="http://schemas.openxmlformats.org/officeDocument/2006/relationships/tags" Target="../tags/tag104.xml"/></Relationships>
</file>

<file path=ppt/slides/_rels/slide35.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16.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31.xml"/><Relationship Id="rId5" Type="http://schemas.openxmlformats.org/officeDocument/2006/relationships/slideLayout" Target="../slideLayouts/slideLayout48.xml"/><Relationship Id="rId4" Type="http://schemas.openxmlformats.org/officeDocument/2006/relationships/tags" Target="../tags/tag109.xml"/></Relationships>
</file>

<file path=ppt/slides/_rels/slide3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7.png"/><Relationship Id="rId5" Type="http://schemas.openxmlformats.org/officeDocument/2006/relationships/slideLayout" Target="../slideLayouts/slideLayout47.xml"/><Relationship Id="rId4" Type="http://schemas.openxmlformats.org/officeDocument/2006/relationships/tags" Target="../tags/tag11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20.xml"/><Relationship Id="rId1" Type="http://schemas.openxmlformats.org/officeDocument/2006/relationships/tags" Target="../tags/tag11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24.xml"/><Relationship Id="rId1" Type="http://schemas.openxmlformats.org/officeDocument/2006/relationships/tags" Target="../tags/tag12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26.xml"/><Relationship Id="rId1" Type="http://schemas.openxmlformats.org/officeDocument/2006/relationships/tags" Target="../tags/tag125.xml"/></Relationships>
</file>

<file path=ppt/slides/_rels/slide43.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19.png"/><Relationship Id="rId4"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notesSlide" Target="../notesSlides/notesSlide33.xml"/><Relationship Id="rId4"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35.xml"/><Relationship Id="rId7" Type="http://schemas.openxmlformats.org/officeDocument/2006/relationships/notesSlide" Target="../notesSlides/notesSlide34.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47.xml"/><Relationship Id="rId5" Type="http://schemas.openxmlformats.org/officeDocument/2006/relationships/tags" Target="../tags/tag137.xml"/><Relationship Id="rId10" Type="http://schemas.openxmlformats.org/officeDocument/2006/relationships/image" Target="../media/image22.png"/><Relationship Id="rId4" Type="http://schemas.openxmlformats.org/officeDocument/2006/relationships/tags" Target="../tags/tag136.xml"/><Relationship Id="rId9"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35.xml"/><Relationship Id="rId4"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23.png"/><Relationship Id="rId4"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37.xml"/><Relationship Id="rId4"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0.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49.xml"/><Relationship Id="rId1" Type="http://schemas.openxmlformats.org/officeDocument/2006/relationships/tags" Target="../tags/tag148.xml"/></Relationships>
</file>

<file path=ppt/slides/_rels/slide51.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24.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39.xml"/><Relationship Id="rId5" Type="http://schemas.openxmlformats.org/officeDocument/2006/relationships/slideLayout" Target="../slideLayouts/slideLayout48.xml"/><Relationship Id="rId4" Type="http://schemas.openxmlformats.org/officeDocument/2006/relationships/tags" Target="../tags/tag153.xml"/></Relationships>
</file>

<file path=ppt/slides/_rels/slide52.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notesSlide" Target="../notesSlides/notesSlide40.xml"/><Relationship Id="rId4"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notesSlide" Target="../notesSlides/notesSlide42.xml"/><Relationship Id="rId4"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notesSlide" Target="../notesSlides/notesSlide43.xml"/><Relationship Id="rId4"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69.xml"/><Relationship Id="rId1" Type="http://schemas.openxmlformats.org/officeDocument/2006/relationships/tags" Target="../tags/tag168.xml"/><Relationship Id="rId4"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71.xml"/><Relationship Id="rId1" Type="http://schemas.openxmlformats.org/officeDocument/2006/relationships/tags" Target="../tags/tag17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73.xml"/><Relationship Id="rId1" Type="http://schemas.openxmlformats.org/officeDocument/2006/relationships/tags" Target="../tags/tag17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75.xml"/><Relationship Id="rId1" Type="http://schemas.openxmlformats.org/officeDocument/2006/relationships/tags" Target="../tags/tag17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77.xml"/><Relationship Id="rId1" Type="http://schemas.openxmlformats.org/officeDocument/2006/relationships/tags" Target="../tags/tag17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79.xml"/><Relationship Id="rId1" Type="http://schemas.openxmlformats.org/officeDocument/2006/relationships/tags" Target="../tags/tag178.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81.xml"/><Relationship Id="rId1" Type="http://schemas.openxmlformats.org/officeDocument/2006/relationships/tags" Target="../tags/tag180.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83.xml"/><Relationship Id="rId1" Type="http://schemas.openxmlformats.org/officeDocument/2006/relationships/tags" Target="../tags/tag18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85.xml"/><Relationship Id="rId1" Type="http://schemas.openxmlformats.org/officeDocument/2006/relationships/tags" Target="../tags/tag184.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59.xml"/><Relationship Id="rId1" Type="http://schemas.openxmlformats.org/officeDocument/2006/relationships/tags" Target="../tags/tag186.xml"/></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tags" Target="../tags/tag15.xml"/><Relationship Id="rId7" Type="http://schemas.openxmlformats.org/officeDocument/2006/relationships/hyperlink" Target="Mises%20en%20situation_Dyslexie.doc" TargetMode="Externa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6.xml"/><Relationship Id="rId5" Type="http://schemas.openxmlformats.org/officeDocument/2006/relationships/slideLayout" Target="../slideLayouts/slideLayout48.xml"/><Relationship Id="rId4"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8.xml"/><Relationship Id="rId4"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custDataLst>
              <p:tags r:id="rId1"/>
            </p:custDataLst>
          </p:nvPr>
        </p:nvSpPr>
        <p:spPr>
          <a:xfrm>
            <a:off x="539552" y="188640"/>
            <a:ext cx="7848872" cy="2664296"/>
          </a:xfrm>
        </p:spPr>
        <p:txBody>
          <a:bodyPr>
            <a:noAutofit/>
          </a:bodyPr>
          <a:lstStyle/>
          <a:p>
            <a:pPr algn="ctr" eaLnBrk="1" fontAlgn="auto" hangingPunct="1">
              <a:spcAft>
                <a:spcPts val="0"/>
              </a:spcAft>
              <a:defRPr/>
            </a:pPr>
            <a:r>
              <a:rPr lang="fr-CA" sz="6000" b="1" dirty="0" smtClean="0">
                <a:solidFill>
                  <a:schemeClr val="tx2"/>
                </a:solidFill>
                <a:effectLst>
                  <a:outerShdw blurRad="38100" dist="38100" dir="2700000" algn="tl">
                    <a:srgbClr val="000000">
                      <a:alpha val="43137"/>
                    </a:srgbClr>
                  </a:outerShdw>
                  <a:reflection blurRad="6350" stA="55000" endA="300" endPos="45500" dir="5400000" sy="-100000" algn="bl" rotWithShape="0"/>
                </a:effectLst>
                <a:latin typeface="+mj-lt"/>
              </a:rPr>
              <a:t>Les troubles d’apprentissage</a:t>
            </a:r>
            <a:br>
              <a:rPr lang="fr-CA" sz="6000" b="1" dirty="0" smtClean="0">
                <a:solidFill>
                  <a:schemeClr val="tx2"/>
                </a:solidFill>
                <a:effectLst>
                  <a:outerShdw blurRad="38100" dist="38100" dir="2700000" algn="tl">
                    <a:srgbClr val="000000">
                      <a:alpha val="43137"/>
                    </a:srgbClr>
                  </a:outerShdw>
                  <a:reflection blurRad="6350" stA="55000" endA="300" endPos="45500" dir="5400000" sy="-100000" algn="bl" rotWithShape="0"/>
                </a:effectLst>
                <a:latin typeface="+mj-lt"/>
              </a:rPr>
            </a:br>
            <a:r>
              <a:rPr lang="fr-CA" sz="6000" b="1" dirty="0" smtClean="0">
                <a:solidFill>
                  <a:schemeClr val="tx2"/>
                </a:solidFill>
                <a:effectLst>
                  <a:outerShdw blurRad="38100" dist="38100" dir="2700000" algn="tl">
                    <a:srgbClr val="000000">
                      <a:alpha val="43137"/>
                    </a:srgbClr>
                  </a:outerShdw>
                  <a:reflection blurRad="6350" stA="55000" endA="300" endPos="45500" dir="5400000" sy="-100000" algn="bl" rotWithShape="0"/>
                </a:effectLst>
                <a:latin typeface="+mj-lt"/>
              </a:rPr>
              <a:t>spécifiques</a:t>
            </a:r>
            <a:endParaRPr lang="fr-CA" b="1" dirty="0" smtClean="0">
              <a:solidFill>
                <a:schemeClr val="tx2"/>
              </a:solidFill>
              <a:effectLst>
                <a:outerShdw blurRad="38100" dist="38100" dir="2700000" algn="tl">
                  <a:srgbClr val="000000">
                    <a:alpha val="43137"/>
                  </a:srgbClr>
                </a:outerShdw>
                <a:reflection blurRad="6350" stA="55000" endA="300" endPos="45500" dir="5400000" sy="-100000" algn="bl" rotWithShape="0"/>
              </a:effectLst>
              <a:latin typeface="+mj-lt"/>
            </a:endParaRPr>
          </a:p>
        </p:txBody>
      </p:sp>
      <p:sp>
        <p:nvSpPr>
          <p:cNvPr id="2051" name="Rectangle 3"/>
          <p:cNvSpPr>
            <a:spLocks noGrp="1" noChangeArrowheads="1"/>
          </p:cNvSpPr>
          <p:nvPr>
            <p:ph type="subTitle" idx="1"/>
            <p:custDataLst>
              <p:tags r:id="rId2"/>
            </p:custDataLst>
          </p:nvPr>
        </p:nvSpPr>
        <p:spPr>
          <a:xfrm>
            <a:off x="539552" y="4077072"/>
            <a:ext cx="8143875" cy="2304256"/>
          </a:xfrm>
          <a:ln>
            <a:noFill/>
          </a:ln>
        </p:spPr>
        <p:txBody>
          <a:bodyPr anchor="t">
            <a:normAutofit fontScale="25000" lnSpcReduction="20000"/>
          </a:bodyPr>
          <a:lstStyle/>
          <a:p>
            <a:pPr algn="ctr" eaLnBrk="1" fontAlgn="auto" hangingPunct="1">
              <a:lnSpc>
                <a:spcPct val="80000"/>
              </a:lnSpc>
              <a:spcBef>
                <a:spcPts val="1200"/>
              </a:spcBef>
              <a:spcAft>
                <a:spcPts val="0"/>
              </a:spcAft>
              <a:buFont typeface="Wingdings 2"/>
              <a:buNone/>
              <a:defRPr/>
            </a:pPr>
            <a:endParaRPr lang="fr-CA" sz="1100" b="1" dirty="0" smtClean="0">
              <a:ln w="18415" cmpd="sng">
                <a:solidFill>
                  <a:srgbClr val="FFFFFF"/>
                </a:solidFill>
                <a:prstDash val="solid"/>
              </a:ln>
            </a:endParaRPr>
          </a:p>
          <a:p>
            <a:pPr algn="ctr" eaLnBrk="1" fontAlgn="auto" hangingPunct="1">
              <a:lnSpc>
                <a:spcPct val="80000"/>
              </a:lnSpc>
              <a:spcBef>
                <a:spcPts val="1200"/>
              </a:spcBef>
              <a:spcAft>
                <a:spcPts val="0"/>
              </a:spcAft>
              <a:buFont typeface="Wingdings 2"/>
              <a:buNone/>
              <a:defRPr/>
            </a:pPr>
            <a:endParaRPr lang="fr-CA" sz="1100" b="1" dirty="0" smtClean="0">
              <a:ln w="18415" cmpd="sng">
                <a:solidFill>
                  <a:srgbClr val="FFFFFF"/>
                </a:solidFill>
                <a:prstDash val="solid"/>
              </a:ln>
            </a:endParaRPr>
          </a:p>
          <a:p>
            <a:pPr algn="ctr" eaLnBrk="1" fontAlgn="auto" hangingPunct="1">
              <a:lnSpc>
                <a:spcPct val="120000"/>
              </a:lnSpc>
              <a:spcBef>
                <a:spcPts val="600"/>
              </a:spcBef>
              <a:spcAft>
                <a:spcPts val="0"/>
              </a:spcAft>
              <a:buFont typeface="Wingdings 2"/>
              <a:buNone/>
              <a:defRPr/>
            </a:pPr>
            <a:r>
              <a:rPr lang="fr-CA" sz="8000" b="1" dirty="0" smtClean="0">
                <a:effectLst>
                  <a:outerShdw blurRad="38100" dist="38100" dir="2700000" algn="tl">
                    <a:srgbClr val="000000">
                      <a:alpha val="43137"/>
                    </a:srgbClr>
                  </a:outerShdw>
                </a:effectLst>
                <a:latin typeface="+mn-lt"/>
              </a:rPr>
              <a:t>AQIFGA</a:t>
            </a:r>
            <a:r>
              <a:rPr lang="fr-CA" sz="6000" b="1" dirty="0" smtClean="0">
                <a:effectLst>
                  <a:outerShdw blurRad="38100" dist="38100" dir="2700000" algn="tl">
                    <a:srgbClr val="000000">
                      <a:alpha val="43137"/>
                    </a:srgbClr>
                  </a:outerShdw>
                </a:effectLst>
                <a:latin typeface="+mn-lt"/>
              </a:rPr>
              <a:t> </a:t>
            </a:r>
          </a:p>
          <a:p>
            <a:pPr algn="ctr" eaLnBrk="1" fontAlgn="auto" hangingPunct="1">
              <a:lnSpc>
                <a:spcPct val="120000"/>
              </a:lnSpc>
              <a:spcBef>
                <a:spcPts val="600"/>
              </a:spcBef>
              <a:spcAft>
                <a:spcPts val="0"/>
              </a:spcAft>
              <a:buFont typeface="Wingdings 2"/>
              <a:buNone/>
              <a:defRPr/>
            </a:pPr>
            <a:r>
              <a:rPr lang="fr-CA" sz="6000" b="1" dirty="0" smtClean="0">
                <a:effectLst>
                  <a:outerShdw blurRad="38100" dist="38100" dir="2700000" algn="tl">
                    <a:srgbClr val="000000">
                      <a:alpha val="43137"/>
                    </a:srgbClr>
                  </a:outerShdw>
                </a:effectLst>
                <a:latin typeface="+mn-lt"/>
              </a:rPr>
              <a:t>10 AVRIL 2014</a:t>
            </a:r>
            <a:endParaRPr lang="fr-CA" sz="4300" dirty="0" smtClean="0">
              <a:latin typeface="+mn-lt"/>
            </a:endParaRPr>
          </a:p>
          <a:p>
            <a:pPr algn="ctr" eaLnBrk="1" fontAlgn="auto" hangingPunct="1">
              <a:lnSpc>
                <a:spcPct val="120000"/>
              </a:lnSpc>
              <a:spcAft>
                <a:spcPts val="0"/>
              </a:spcAft>
              <a:buFont typeface="Wingdings 2"/>
              <a:buNone/>
              <a:defRPr/>
            </a:pPr>
            <a:endParaRPr lang="fr-CA" sz="4300" dirty="0" smtClean="0">
              <a:latin typeface="+mn-lt"/>
            </a:endParaRPr>
          </a:p>
          <a:p>
            <a:pPr algn="ctr" eaLnBrk="1" fontAlgn="auto" hangingPunct="1">
              <a:lnSpc>
                <a:spcPct val="120000"/>
              </a:lnSpc>
              <a:spcAft>
                <a:spcPts val="0"/>
              </a:spcAft>
              <a:buFont typeface="Wingdings 2"/>
              <a:buNone/>
              <a:defRPr/>
            </a:pPr>
            <a:r>
              <a:rPr lang="fr-CA" sz="5600" dirty="0" smtClean="0">
                <a:latin typeface="+mn-lt"/>
              </a:rPr>
              <a:t>Présenté par Danielle Daguerre, conseillère pédagogique en adaptation scolaire, CSA</a:t>
            </a:r>
          </a:p>
          <a:p>
            <a:pPr algn="ctr" eaLnBrk="1" fontAlgn="auto" hangingPunct="1">
              <a:lnSpc>
                <a:spcPct val="120000"/>
              </a:lnSpc>
              <a:spcAft>
                <a:spcPts val="0"/>
              </a:spcAft>
              <a:buFont typeface="Wingdings 2"/>
              <a:buNone/>
              <a:defRPr/>
            </a:pPr>
            <a:r>
              <a:rPr lang="fr-CA" sz="5600" dirty="0" smtClean="0">
                <a:latin typeface="+mn-lt"/>
              </a:rPr>
              <a:t>À partir de: Diane Beaudry, conseillère pédagogique en adaptation scolaire</a:t>
            </a:r>
          </a:p>
          <a:p>
            <a:pPr algn="ctr" eaLnBrk="1" fontAlgn="auto" hangingPunct="1">
              <a:lnSpc>
                <a:spcPct val="120000"/>
              </a:lnSpc>
              <a:spcAft>
                <a:spcPts val="0"/>
              </a:spcAft>
              <a:buFont typeface="Wingdings 2"/>
              <a:buNone/>
              <a:defRPr/>
            </a:pPr>
            <a:r>
              <a:rPr lang="fr-CA" sz="5600" dirty="0" smtClean="0">
                <a:latin typeface="+mn-lt"/>
              </a:rPr>
              <a:t>Commission scolaire de la Capitale</a:t>
            </a:r>
          </a:p>
          <a:p>
            <a:pPr algn="ctr" eaLnBrk="1" fontAlgn="auto" hangingPunct="1">
              <a:lnSpc>
                <a:spcPct val="120000"/>
              </a:lnSpc>
              <a:spcAft>
                <a:spcPts val="0"/>
              </a:spcAft>
              <a:buFont typeface="Wingdings 2"/>
              <a:buNone/>
              <a:defRPr/>
            </a:pPr>
            <a:r>
              <a:rPr lang="fr-CA" sz="5600" dirty="0" smtClean="0">
                <a:latin typeface="+mn-lt"/>
              </a:rPr>
              <a:t>Marie-Andrée </a:t>
            </a:r>
            <a:r>
              <a:rPr lang="fr-CA" sz="5600" dirty="0" err="1" smtClean="0">
                <a:latin typeface="+mn-lt"/>
              </a:rPr>
              <a:t>Létourneau</a:t>
            </a:r>
            <a:r>
              <a:rPr lang="fr-CA" sz="5600" dirty="0" smtClean="0">
                <a:latin typeface="+mn-lt"/>
              </a:rPr>
              <a:t>, ressource régionale en langage</a:t>
            </a:r>
          </a:p>
          <a:p>
            <a:pPr algn="ctr" eaLnBrk="1" fontAlgn="auto" hangingPunct="1">
              <a:lnSpc>
                <a:spcPct val="120000"/>
              </a:lnSpc>
              <a:spcAft>
                <a:spcPts val="0"/>
              </a:spcAft>
              <a:buFont typeface="Wingdings 2"/>
              <a:buNone/>
              <a:defRPr/>
            </a:pPr>
            <a:r>
              <a:rPr lang="fr-CA" sz="5600" dirty="0" smtClean="0">
                <a:latin typeface="+mn-lt"/>
              </a:rPr>
              <a:t>Estelle Mercier, ressource régionale en déficience physique</a:t>
            </a:r>
          </a:p>
          <a:p>
            <a:pPr algn="ctr" eaLnBrk="1" fontAlgn="auto" hangingPunct="1">
              <a:lnSpc>
                <a:spcPct val="120000"/>
              </a:lnSpc>
              <a:spcAft>
                <a:spcPts val="0"/>
              </a:spcAft>
              <a:buFont typeface="Wingdings 2"/>
              <a:buNone/>
              <a:defRPr/>
            </a:pPr>
            <a:r>
              <a:rPr lang="fr-CA" sz="5600" dirty="0" smtClean="0">
                <a:latin typeface="+mn-lt"/>
              </a:rPr>
              <a:t>Claude </a:t>
            </a:r>
            <a:r>
              <a:rPr lang="fr-CA" sz="5600" dirty="0" err="1" smtClean="0">
                <a:latin typeface="+mn-lt"/>
              </a:rPr>
              <a:t>Grimard</a:t>
            </a:r>
            <a:r>
              <a:rPr lang="fr-CA" sz="5600" dirty="0" smtClean="0">
                <a:latin typeface="+mn-lt"/>
              </a:rPr>
              <a:t>, ressource régionale en difficulté d’apprentissage</a:t>
            </a:r>
          </a:p>
        </p:txBody>
      </p:sp>
    </p:spTree>
    <p:extLst>
      <p:ext uri="{BB962C8B-B14F-4D97-AF65-F5344CB8AC3E}">
        <p14:creationId xmlns:p14="http://schemas.microsoft.com/office/powerpoint/2010/main" xmlns="" val="1825816677"/>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
            </p:custDataLst>
          </p:nvPr>
        </p:nvSpPr>
        <p:spPr>
          <a:xfrm>
            <a:off x="-2489" y="116632"/>
            <a:ext cx="9144000" cy="1008112"/>
          </a:xfrm>
        </p:spPr>
        <p:txBody>
          <a:bodyPr>
            <a:noAutofit/>
          </a:bodyPr>
          <a:lstStyle/>
          <a:p>
            <a:pPr>
              <a:defRPr/>
            </a:pPr>
            <a:r>
              <a:rPr lang="fr-CA" sz="4000" b="1" dirty="0" smtClean="0">
                <a:solidFill>
                  <a:schemeClr val="tx2">
                    <a:satMod val="130000"/>
                  </a:schemeClr>
                </a:solidFill>
                <a:effectLst>
                  <a:outerShdw blurRad="38100" dist="38100" dir="2700000" algn="tl">
                    <a:srgbClr val="000000">
                      <a:alpha val="43137"/>
                    </a:srgbClr>
                  </a:outerShdw>
                </a:effectLst>
                <a:latin typeface="Maiandra GD" pitchFamily="34" charset="0"/>
              </a:rPr>
              <a:t>Le décodage et la reconnaissance instantanée </a:t>
            </a:r>
            <a:endParaRPr lang="fr-CA" sz="4000" b="1" dirty="0" smtClean="0">
              <a:solidFill>
                <a:schemeClr val="accent4">
                  <a:lumMod val="75000"/>
                </a:schemeClr>
              </a:solidFill>
              <a:effectLst>
                <a:outerShdw blurRad="38100" dist="38100" dir="2700000" algn="tl">
                  <a:srgbClr val="000000">
                    <a:alpha val="43137"/>
                  </a:srgbClr>
                </a:outerShdw>
              </a:effectLst>
              <a:latin typeface="+mj-lt"/>
            </a:endParaRPr>
          </a:p>
        </p:txBody>
      </p:sp>
      <p:sp>
        <p:nvSpPr>
          <p:cNvPr id="22531" name="Rectangle 3"/>
          <p:cNvSpPr>
            <a:spLocks noGrp="1" noChangeArrowheads="1"/>
          </p:cNvSpPr>
          <p:nvPr>
            <p:ph idx="1"/>
            <p:custDataLst>
              <p:tags r:id="rId2"/>
            </p:custDataLst>
          </p:nvPr>
        </p:nvSpPr>
        <p:spPr>
          <a:xfrm>
            <a:off x="0" y="1196752"/>
            <a:ext cx="9144000" cy="5661248"/>
          </a:xfrm>
        </p:spPr>
        <p:txBody>
          <a:bodyPr>
            <a:noAutofit/>
          </a:bodyPr>
          <a:lstStyle/>
          <a:p>
            <a:pPr eaLnBrk="1" hangingPunct="1">
              <a:lnSpc>
                <a:spcPct val="90000"/>
              </a:lnSpc>
              <a:spcBef>
                <a:spcPts val="600"/>
              </a:spcBef>
              <a:spcAft>
                <a:spcPts val="600"/>
              </a:spcAft>
              <a:buClr>
                <a:schemeClr val="tx1"/>
              </a:buClr>
              <a:buSzPct val="100000"/>
              <a:buFont typeface="Wingdings" pitchFamily="2" charset="2"/>
              <a:buChar char="Ø"/>
            </a:pPr>
            <a:r>
              <a:rPr lang="fr-CA" sz="2000" dirty="0" smtClean="0">
                <a:latin typeface="+mn-lt"/>
              </a:rPr>
              <a:t>difficulté à décoder les mots inventés ou moins connus;</a:t>
            </a:r>
          </a:p>
          <a:p>
            <a:pPr eaLnBrk="1" hangingPunct="1">
              <a:lnSpc>
                <a:spcPct val="90000"/>
              </a:lnSpc>
              <a:spcBef>
                <a:spcPts val="600"/>
              </a:spcBef>
              <a:spcAft>
                <a:spcPts val="600"/>
              </a:spcAft>
              <a:buClr>
                <a:schemeClr val="tx1"/>
              </a:buClr>
              <a:buSzPct val="100000"/>
              <a:buFont typeface="Wingdings" pitchFamily="2" charset="2"/>
              <a:buChar char="Ø"/>
            </a:pPr>
            <a:r>
              <a:rPr lang="fr-CA" sz="2000" dirty="0" smtClean="0">
                <a:latin typeface="+mn-lt"/>
              </a:rPr>
              <a:t>difficulté à lire correctement et avec fluidité des mots isolés;</a:t>
            </a:r>
          </a:p>
          <a:p>
            <a:pPr eaLnBrk="1" hangingPunct="1">
              <a:lnSpc>
                <a:spcPct val="90000"/>
              </a:lnSpc>
              <a:spcBef>
                <a:spcPts val="600"/>
              </a:spcBef>
              <a:spcAft>
                <a:spcPts val="600"/>
              </a:spcAft>
              <a:buClr>
                <a:schemeClr val="tx1"/>
              </a:buClr>
              <a:buSzPct val="100000"/>
              <a:buFont typeface="Wingdings" pitchFamily="2" charset="2"/>
              <a:buChar char="Ø"/>
            </a:pPr>
            <a:r>
              <a:rPr lang="fr-CA" sz="2000" dirty="0" smtClean="0">
                <a:latin typeface="+mn-lt"/>
              </a:rPr>
              <a:t>difficultés en orthographe;</a:t>
            </a:r>
          </a:p>
          <a:p>
            <a:pPr eaLnBrk="1" hangingPunct="1">
              <a:lnSpc>
                <a:spcPct val="90000"/>
              </a:lnSpc>
              <a:spcBef>
                <a:spcPts val="600"/>
              </a:spcBef>
              <a:spcAft>
                <a:spcPts val="600"/>
              </a:spcAft>
              <a:buClr>
                <a:schemeClr val="tx1"/>
              </a:buClr>
              <a:buSzPct val="100000"/>
              <a:buFont typeface="Wingdings" pitchFamily="2" charset="2"/>
              <a:buChar char="Ø"/>
            </a:pPr>
            <a:r>
              <a:rPr lang="fr-CA" sz="2000" dirty="0" smtClean="0">
                <a:latin typeface="+mn-lt"/>
              </a:rPr>
              <a:t>lecture à voix haute saccadée ou en faisant des erreurs;</a:t>
            </a:r>
          </a:p>
          <a:p>
            <a:pPr eaLnBrk="1" hangingPunct="1">
              <a:lnSpc>
                <a:spcPct val="90000"/>
              </a:lnSpc>
              <a:spcBef>
                <a:spcPts val="600"/>
              </a:spcBef>
              <a:spcAft>
                <a:spcPts val="600"/>
              </a:spcAft>
              <a:buClr>
                <a:schemeClr val="tx1"/>
              </a:buClr>
              <a:buSzPct val="100000"/>
              <a:buFont typeface="Wingdings" pitchFamily="2" charset="2"/>
              <a:buChar char="Ø"/>
            </a:pPr>
            <a:r>
              <a:rPr lang="fr-CA" sz="2000" dirty="0" smtClean="0">
                <a:latin typeface="+mn-lt"/>
              </a:rPr>
              <a:t>manque d’aptitudes pour distinguer les sons qui composent les mots (balle/bulle);</a:t>
            </a:r>
          </a:p>
          <a:p>
            <a:pPr eaLnBrk="1" hangingPunct="1">
              <a:lnSpc>
                <a:spcPct val="90000"/>
              </a:lnSpc>
              <a:spcBef>
                <a:spcPts val="600"/>
              </a:spcBef>
              <a:spcAft>
                <a:spcPts val="600"/>
              </a:spcAft>
              <a:buClr>
                <a:schemeClr val="tx1"/>
              </a:buClr>
              <a:buSzPct val="100000"/>
              <a:buFont typeface="Wingdings" pitchFamily="2" charset="2"/>
              <a:buChar char="Ø"/>
            </a:pPr>
            <a:r>
              <a:rPr lang="fr-CA" sz="2000" dirty="0" smtClean="0">
                <a:latin typeface="+mn-lt"/>
              </a:rPr>
              <a:t>confusion des mots qui lui semblent semblables en apparence à ceux qu’il reconnaît (chevaux/cheveux);</a:t>
            </a:r>
          </a:p>
          <a:p>
            <a:pPr eaLnBrk="1" hangingPunct="1">
              <a:lnSpc>
                <a:spcPct val="90000"/>
              </a:lnSpc>
              <a:spcBef>
                <a:spcPts val="600"/>
              </a:spcBef>
              <a:spcAft>
                <a:spcPts val="600"/>
              </a:spcAft>
              <a:buClr>
                <a:schemeClr val="tx1"/>
              </a:buClr>
              <a:buSzPct val="100000"/>
              <a:buFont typeface="Wingdings" pitchFamily="2" charset="2"/>
              <a:buChar char="Ø"/>
            </a:pPr>
            <a:r>
              <a:rPr lang="fr-CA" sz="2000" dirty="0" smtClean="0">
                <a:latin typeface="+mn-lt"/>
              </a:rPr>
              <a:t>difficulté à nommer des lettres et des chiffres rapidement;</a:t>
            </a:r>
          </a:p>
          <a:p>
            <a:pPr eaLnBrk="1" hangingPunct="1">
              <a:lnSpc>
                <a:spcPct val="90000"/>
              </a:lnSpc>
              <a:spcBef>
                <a:spcPts val="600"/>
              </a:spcBef>
              <a:spcAft>
                <a:spcPts val="600"/>
              </a:spcAft>
              <a:buClr>
                <a:schemeClr val="tx1"/>
              </a:buClr>
              <a:buSzPct val="100000"/>
              <a:buFont typeface="Wingdings" pitchFamily="2" charset="2"/>
              <a:buChar char="Ø"/>
            </a:pPr>
            <a:r>
              <a:rPr lang="fr-CA" sz="2000" dirty="0" smtClean="0">
                <a:latin typeface="+mn-lt"/>
              </a:rPr>
              <a:t>lecture en silence très lente;</a:t>
            </a:r>
          </a:p>
          <a:p>
            <a:pPr eaLnBrk="1" hangingPunct="1">
              <a:lnSpc>
                <a:spcPct val="90000"/>
              </a:lnSpc>
              <a:spcBef>
                <a:spcPts val="600"/>
              </a:spcBef>
              <a:spcAft>
                <a:spcPts val="600"/>
              </a:spcAft>
              <a:buClr>
                <a:schemeClr val="tx1"/>
              </a:buClr>
              <a:buSzPct val="100000"/>
              <a:buFont typeface="Wingdings" pitchFamily="2" charset="2"/>
              <a:buChar char="Ø"/>
            </a:pPr>
            <a:r>
              <a:rPr lang="fr-CA" sz="2000" dirty="0" smtClean="0">
                <a:latin typeface="+mn-lt"/>
              </a:rPr>
              <a:t>lacunes en compréhension de textes, en vocabulaire et en composition;</a:t>
            </a:r>
          </a:p>
          <a:p>
            <a:pPr eaLnBrk="1" hangingPunct="1">
              <a:lnSpc>
                <a:spcPct val="90000"/>
              </a:lnSpc>
              <a:spcBef>
                <a:spcPts val="600"/>
              </a:spcBef>
              <a:spcAft>
                <a:spcPts val="600"/>
              </a:spcAft>
              <a:buClr>
                <a:schemeClr val="tx1"/>
              </a:buClr>
              <a:buSzPct val="100000"/>
              <a:buFont typeface="Wingdings" pitchFamily="2" charset="2"/>
              <a:buChar char="Ø"/>
            </a:pPr>
            <a:r>
              <a:rPr lang="fr-CA" sz="2000" dirty="0" smtClean="0">
                <a:latin typeface="+mn-lt"/>
              </a:rPr>
              <a:t>inversion des mots ou des lettres (b/p dans </a:t>
            </a:r>
            <a:r>
              <a:rPr lang="fr-CA" sz="2000" i="1" dirty="0" smtClean="0">
                <a:latin typeface="+mn-lt"/>
              </a:rPr>
              <a:t>beau</a:t>
            </a:r>
            <a:r>
              <a:rPr lang="fr-CA" sz="2000" dirty="0" smtClean="0">
                <a:latin typeface="+mn-lt"/>
              </a:rPr>
              <a:t> pour </a:t>
            </a:r>
            <a:r>
              <a:rPr lang="fr-CA" sz="2000" i="1" dirty="0" smtClean="0">
                <a:latin typeface="+mn-lt"/>
              </a:rPr>
              <a:t>peau</a:t>
            </a:r>
            <a:r>
              <a:rPr lang="fr-CA" sz="2000" dirty="0" smtClean="0">
                <a:latin typeface="+mn-lt"/>
              </a:rPr>
              <a:t>);</a:t>
            </a:r>
          </a:p>
          <a:p>
            <a:pPr eaLnBrk="1" hangingPunct="1">
              <a:lnSpc>
                <a:spcPct val="90000"/>
              </a:lnSpc>
              <a:spcBef>
                <a:spcPts val="600"/>
              </a:spcBef>
              <a:spcAft>
                <a:spcPts val="600"/>
              </a:spcAft>
              <a:buClr>
                <a:schemeClr val="tx1"/>
              </a:buClr>
              <a:buSzPct val="100000"/>
              <a:buFont typeface="Wingdings" pitchFamily="2" charset="2"/>
              <a:buChar char="Ø"/>
            </a:pPr>
            <a:r>
              <a:rPr lang="fr-CA" sz="2000" dirty="0" smtClean="0">
                <a:latin typeface="+mn-lt"/>
              </a:rPr>
              <a:t>difficultés dans d’autres matières lorsque le langage écrit intervient.</a:t>
            </a:r>
          </a:p>
        </p:txBody>
      </p:sp>
    </p:spTree>
    <p:extLst>
      <p:ext uri="{BB962C8B-B14F-4D97-AF65-F5344CB8AC3E}">
        <p14:creationId xmlns:p14="http://schemas.microsoft.com/office/powerpoint/2010/main" xmlns="" val="531734111"/>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custDataLst>
              <p:tags r:id="rId1"/>
            </p:custDataLst>
          </p:nvPr>
        </p:nvSpPr>
        <p:spPr>
          <a:xfrm>
            <a:off x="0" y="260648"/>
            <a:ext cx="9144000" cy="720080"/>
          </a:xfrm>
        </p:spPr>
        <p:txBody>
          <a:bodyPr>
            <a:noAutofit/>
          </a:bodyPr>
          <a:lstStyle/>
          <a:p>
            <a:pPr>
              <a:defRPr/>
            </a:pPr>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La fluidité</a:t>
            </a:r>
            <a:endParaRPr lang="fr-CA" b="1" dirty="0" smtClean="0">
              <a:solidFill>
                <a:schemeClr val="accent4">
                  <a:lumMod val="75000"/>
                </a:schemeClr>
              </a:solidFill>
              <a:effectLst>
                <a:outerShdw blurRad="38100" dist="38100" dir="2700000" algn="tl">
                  <a:srgbClr val="000000">
                    <a:alpha val="43137"/>
                  </a:srgbClr>
                </a:outerShdw>
              </a:effectLst>
              <a:latin typeface="+mj-lt"/>
            </a:endParaRPr>
          </a:p>
        </p:txBody>
      </p:sp>
      <p:sp>
        <p:nvSpPr>
          <p:cNvPr id="26627" name="Rectangle 3"/>
          <p:cNvSpPr>
            <a:spLocks noGrp="1" noChangeArrowheads="1"/>
          </p:cNvSpPr>
          <p:nvPr>
            <p:ph idx="1"/>
            <p:custDataLst>
              <p:tags r:id="rId2"/>
            </p:custDataLst>
          </p:nvPr>
        </p:nvSpPr>
        <p:spPr>
          <a:xfrm>
            <a:off x="467544" y="1196752"/>
            <a:ext cx="8496944" cy="5400600"/>
          </a:xfrm>
        </p:spPr>
        <p:txBody>
          <a:bodyPr>
            <a:noAutofit/>
          </a:bodyPr>
          <a:lstStyle/>
          <a:p>
            <a:pPr eaLnBrk="1" hangingPunct="1">
              <a:buClr>
                <a:schemeClr val="tx1"/>
              </a:buClr>
              <a:buSzPct val="100000"/>
              <a:buFont typeface="Wingdings" pitchFamily="2" charset="2"/>
              <a:buNone/>
              <a:defRPr/>
            </a:pPr>
            <a:r>
              <a:rPr lang="fr-CA" sz="2800" dirty="0" smtClean="0">
                <a:latin typeface="+mn-lt"/>
              </a:rPr>
              <a:t>L’apprenant qui manque de fluidité : </a:t>
            </a:r>
          </a:p>
          <a:p>
            <a:pPr eaLnBrk="1" hangingPunct="1">
              <a:buClr>
                <a:schemeClr val="tx1"/>
              </a:buClr>
              <a:buSzPct val="100000"/>
              <a:buFont typeface="Wingdings" pitchFamily="2" charset="2"/>
              <a:buNone/>
              <a:defRPr/>
            </a:pPr>
            <a:endParaRPr lang="fr-CA" sz="2800" dirty="0" smtClean="0">
              <a:latin typeface="+mn-lt"/>
            </a:endParaRPr>
          </a:p>
          <a:p>
            <a:pPr eaLnBrk="1" hangingPunct="1">
              <a:spcBef>
                <a:spcPts val="1200"/>
              </a:spcBef>
              <a:spcAft>
                <a:spcPts val="1200"/>
              </a:spcAft>
              <a:buClr>
                <a:schemeClr val="tx1"/>
              </a:buClr>
              <a:buSzPct val="100000"/>
              <a:buFont typeface="Wingdings" pitchFamily="2" charset="2"/>
              <a:buChar char="Ø"/>
              <a:defRPr/>
            </a:pPr>
            <a:r>
              <a:rPr lang="fr-CA" sz="2800" dirty="0" smtClean="0">
                <a:latin typeface="+mn-lt"/>
              </a:rPr>
              <a:t>lit avec beaucoup d’efforts;</a:t>
            </a:r>
          </a:p>
          <a:p>
            <a:pPr eaLnBrk="1" hangingPunct="1">
              <a:spcBef>
                <a:spcPts val="1200"/>
              </a:spcBef>
              <a:spcAft>
                <a:spcPts val="1200"/>
              </a:spcAft>
              <a:buClr>
                <a:schemeClr val="tx1"/>
              </a:buClr>
              <a:buSzPct val="100000"/>
              <a:buFont typeface="Wingdings" pitchFamily="2" charset="2"/>
              <a:buChar char="Ø"/>
              <a:defRPr/>
            </a:pPr>
            <a:r>
              <a:rPr lang="fr-CA" sz="2800" dirty="0" smtClean="0">
                <a:latin typeface="+mn-lt"/>
              </a:rPr>
              <a:t>lit de manière monotone;</a:t>
            </a:r>
          </a:p>
          <a:p>
            <a:pPr eaLnBrk="1" hangingPunct="1">
              <a:spcBef>
                <a:spcPts val="1200"/>
              </a:spcBef>
              <a:spcAft>
                <a:spcPts val="1200"/>
              </a:spcAft>
              <a:buClr>
                <a:schemeClr val="tx1"/>
              </a:buClr>
              <a:buSzPct val="100000"/>
              <a:buFont typeface="Wingdings" pitchFamily="2" charset="2"/>
              <a:buChar char="Ø"/>
              <a:defRPr/>
            </a:pPr>
            <a:r>
              <a:rPr lang="fr-CA" sz="2800" dirty="0" smtClean="0">
                <a:latin typeface="+mn-lt"/>
              </a:rPr>
              <a:t>lit à une vitesse variable (généralement lente) et fait des pauses à des endroits inappropriés;</a:t>
            </a:r>
          </a:p>
          <a:p>
            <a:pPr eaLnBrk="1" hangingPunct="1">
              <a:spcBef>
                <a:spcPts val="1200"/>
              </a:spcBef>
              <a:spcAft>
                <a:spcPts val="1200"/>
              </a:spcAft>
              <a:buClr>
                <a:schemeClr val="tx1"/>
              </a:buClr>
              <a:buSzPct val="100000"/>
              <a:buFont typeface="Wingdings" pitchFamily="2" charset="2"/>
              <a:buChar char="Ø"/>
              <a:defRPr/>
            </a:pPr>
            <a:r>
              <a:rPr lang="fr-CA" sz="2800" dirty="0" smtClean="0">
                <a:latin typeface="+mn-lt"/>
              </a:rPr>
              <a:t>lit des mots isolés, mais pas dans un texte continu.</a:t>
            </a:r>
          </a:p>
        </p:txBody>
      </p:sp>
    </p:spTree>
    <p:extLst>
      <p:ext uri="{BB962C8B-B14F-4D97-AF65-F5344CB8AC3E}">
        <p14:creationId xmlns:p14="http://schemas.microsoft.com/office/powerpoint/2010/main" xmlns="" val="4036636567"/>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custDataLst>
              <p:tags r:id="rId1"/>
            </p:custDataLst>
          </p:nvPr>
        </p:nvSpPr>
        <p:spPr>
          <a:xfrm>
            <a:off x="0" y="260648"/>
            <a:ext cx="9144000" cy="720080"/>
          </a:xfrm>
        </p:spPr>
        <p:txBody>
          <a:bodyPr>
            <a:noAutofit/>
          </a:bodyPr>
          <a:lstStyle/>
          <a:p>
            <a:pPr>
              <a:defRPr/>
            </a:pPr>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La compréhension</a:t>
            </a:r>
            <a:endParaRPr lang="fr-CA" b="1" dirty="0" smtClean="0">
              <a:solidFill>
                <a:schemeClr val="accent4">
                  <a:lumMod val="75000"/>
                </a:schemeClr>
              </a:solidFill>
              <a:effectLst>
                <a:outerShdw blurRad="38100" dist="38100" dir="2700000" algn="tl">
                  <a:srgbClr val="000000">
                    <a:alpha val="43137"/>
                  </a:srgbClr>
                </a:outerShdw>
              </a:effectLst>
              <a:latin typeface="+mj-lt"/>
            </a:endParaRPr>
          </a:p>
        </p:txBody>
      </p:sp>
      <p:sp>
        <p:nvSpPr>
          <p:cNvPr id="27651" name="Rectangle 3"/>
          <p:cNvSpPr>
            <a:spLocks noGrp="1" noChangeArrowheads="1"/>
          </p:cNvSpPr>
          <p:nvPr>
            <p:ph idx="1"/>
            <p:custDataLst>
              <p:tags r:id="rId2"/>
            </p:custDataLst>
          </p:nvPr>
        </p:nvSpPr>
        <p:spPr>
          <a:xfrm>
            <a:off x="0" y="1556792"/>
            <a:ext cx="9144000" cy="5301208"/>
          </a:xfrm>
        </p:spPr>
        <p:txBody>
          <a:bodyPr>
            <a:noAutofit/>
          </a:bodyPr>
          <a:lstStyle/>
          <a:p>
            <a:pPr marL="174625" indent="-174625" eaLnBrk="1" hangingPunct="1">
              <a:lnSpc>
                <a:spcPct val="90000"/>
              </a:lnSpc>
              <a:buFont typeface="Wingdings" pitchFamily="2" charset="2"/>
              <a:buNone/>
              <a:defRPr/>
            </a:pPr>
            <a:r>
              <a:rPr lang="fr-CA" sz="2400" dirty="0" smtClean="0">
                <a:latin typeface="+mn-lt"/>
              </a:rPr>
              <a:t>L’apprenant qui éprouve des problèmes de compréhension : </a:t>
            </a:r>
          </a:p>
          <a:p>
            <a:pPr marL="174625" indent="-174625" eaLnBrk="1" hangingPunct="1">
              <a:lnSpc>
                <a:spcPct val="90000"/>
              </a:lnSpc>
              <a:buFont typeface="Wingdings" pitchFamily="2" charset="2"/>
              <a:buNone/>
              <a:defRPr/>
            </a:pPr>
            <a:endParaRPr lang="fr-CA" sz="2000" dirty="0" smtClean="0">
              <a:latin typeface="+mn-lt"/>
            </a:endParaRPr>
          </a:p>
          <a:p>
            <a:pPr marL="273050" indent="-273050" eaLnBrk="1" hangingPunct="1">
              <a:spcBef>
                <a:spcPts val="1200"/>
              </a:spcBef>
              <a:spcAft>
                <a:spcPts val="1200"/>
              </a:spcAft>
              <a:buClr>
                <a:schemeClr val="tx1"/>
              </a:buClr>
              <a:buSzPct val="100000"/>
              <a:buFont typeface="Wingdings" pitchFamily="2" charset="2"/>
              <a:buChar char="Ø"/>
              <a:defRPr/>
            </a:pPr>
            <a:r>
              <a:rPr lang="fr-CA" sz="2400" dirty="0" smtClean="0">
                <a:latin typeface="+mn-lt"/>
              </a:rPr>
              <a:t>a de la difficulté à comprendre ou à repérer les thèmes principaux ou la conclusion d’un texte (même s’il arrive à se rappeler des faits précis);</a:t>
            </a:r>
          </a:p>
          <a:p>
            <a:pPr marL="273050" indent="-273050" eaLnBrk="1" hangingPunct="1">
              <a:spcBef>
                <a:spcPts val="1200"/>
              </a:spcBef>
              <a:spcAft>
                <a:spcPts val="1200"/>
              </a:spcAft>
              <a:buClr>
                <a:schemeClr val="tx1"/>
              </a:buClr>
              <a:buSzPct val="100000"/>
              <a:buFont typeface="Wingdings" pitchFamily="2" charset="2"/>
              <a:buChar char="Ø"/>
              <a:defRPr/>
            </a:pPr>
            <a:r>
              <a:rPr lang="fr-CA" sz="2400" dirty="0" smtClean="0">
                <a:latin typeface="+mn-lt"/>
              </a:rPr>
              <a:t>peut avoir un vocabulaire limité;</a:t>
            </a:r>
          </a:p>
          <a:p>
            <a:pPr marL="273050" indent="-273050" eaLnBrk="1" hangingPunct="1">
              <a:spcBef>
                <a:spcPts val="1200"/>
              </a:spcBef>
              <a:spcAft>
                <a:spcPts val="1200"/>
              </a:spcAft>
              <a:buClr>
                <a:schemeClr val="tx1"/>
              </a:buClr>
              <a:buSzPct val="100000"/>
              <a:buFont typeface="Wingdings" pitchFamily="2" charset="2"/>
              <a:buChar char="Ø"/>
              <a:defRPr/>
            </a:pPr>
            <a:r>
              <a:rPr lang="fr-CA" sz="2400" dirty="0" smtClean="0">
                <a:latin typeface="+mn-lt"/>
              </a:rPr>
              <a:t>a de la difficulté à faire appel à des stratégies pour comprendre ce qu’il lit (réfléchir et se poser des questions sur ce qu’il est en train de lire, chercher des éléments d’information en amont ou en aval du texte et comprendre une partie du texte avant de lire la suite, …).</a:t>
            </a:r>
          </a:p>
        </p:txBody>
      </p:sp>
    </p:spTree>
    <p:extLst>
      <p:ext uri="{BB962C8B-B14F-4D97-AF65-F5344CB8AC3E}">
        <p14:creationId xmlns:p14="http://schemas.microsoft.com/office/powerpoint/2010/main" xmlns="" val="460314772"/>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custDataLst>
              <p:tags r:id="rId1"/>
            </p:custDataLst>
          </p:nvPr>
        </p:nvSpPr>
        <p:spPr>
          <a:xfrm>
            <a:off x="0" y="188640"/>
            <a:ext cx="9144000" cy="1368152"/>
          </a:xfrm>
        </p:spPr>
        <p:txBody>
          <a:bodyPr>
            <a:noAutofit/>
          </a:bodyPr>
          <a:lstStyle/>
          <a:p>
            <a:pPr marL="0" indent="0" algn="ctr" eaLnBrk="1" hangingPunct="1">
              <a:lnSpc>
                <a:spcPct val="90000"/>
              </a:lnSpc>
              <a:buFont typeface="Wingdings" pitchFamily="2" charset="2"/>
              <a:buNone/>
            </a:pPr>
            <a:r>
              <a:rPr lang="fr-CA" sz="2600" b="1" dirty="0" smtClean="0">
                <a:solidFill>
                  <a:schemeClr val="accent2">
                    <a:lumMod val="75000"/>
                  </a:schemeClr>
                </a:solidFill>
                <a:effectLst>
                  <a:outerShdw blurRad="38100" dist="38100" dir="2700000" algn="tl">
                    <a:srgbClr val="000000">
                      <a:alpha val="43137"/>
                    </a:srgbClr>
                  </a:outerShdw>
                </a:effectLst>
                <a:latin typeface="+mj-lt"/>
              </a:rPr>
              <a:t>Deux procédures sont utilisées pour l’apprentissage de la lecture et correspondent à deux voies par lesquelles un lecteur peut prononcer un même mot écrit.</a:t>
            </a:r>
          </a:p>
        </p:txBody>
      </p:sp>
      <p:graphicFrame>
        <p:nvGraphicFramePr>
          <p:cNvPr id="8" name="Diagramme 7"/>
          <p:cNvGraphicFramePr/>
          <p:nvPr>
            <p:custDataLst>
              <p:tags r:id="rId2"/>
            </p:custDataLst>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5605" name="Picture 7" descr="C:\Users\beadia-3\AppData\Local\Microsoft\Windows\Temporary Internet Files\Content.IE5\OX6ZP584\MC900281179[1].wmf"/>
          <p:cNvPicPr>
            <a:picLocks noChangeAspect="1" noChangeArrowheads="1"/>
          </p:cNvPicPr>
          <p:nvPr>
            <p:custDataLst>
              <p:tags r:id="rId3"/>
            </p:custDataLst>
          </p:nvPr>
        </p:nvPicPr>
        <p:blipFill>
          <a:blip r:embed="rId12" cstate="print"/>
          <a:srcRect/>
          <a:stretch>
            <a:fillRect/>
          </a:stretch>
        </p:blipFill>
        <p:spPr bwMode="auto">
          <a:xfrm>
            <a:off x="611560" y="1844824"/>
            <a:ext cx="2071688" cy="1135062"/>
          </a:xfrm>
          <a:prstGeom prst="rect">
            <a:avLst/>
          </a:prstGeom>
          <a:noFill/>
          <a:ln w="9525">
            <a:noFill/>
            <a:miter lim="800000"/>
            <a:headEnd/>
            <a:tailEnd/>
          </a:ln>
        </p:spPr>
      </p:pic>
      <p:sp>
        <p:nvSpPr>
          <p:cNvPr id="25606" name="ZoneTexte 9"/>
          <p:cNvSpPr txBox="1">
            <a:spLocks noChangeArrowheads="1"/>
          </p:cNvSpPr>
          <p:nvPr>
            <p:custDataLst>
              <p:tags r:id="rId4"/>
            </p:custDataLst>
          </p:nvPr>
        </p:nvSpPr>
        <p:spPr bwMode="auto">
          <a:xfrm>
            <a:off x="5940152" y="1772816"/>
            <a:ext cx="2071687" cy="1200150"/>
          </a:xfrm>
          <a:prstGeom prst="rect">
            <a:avLst/>
          </a:prstGeom>
          <a:noFill/>
          <a:ln w="9525">
            <a:noFill/>
            <a:miter lim="800000"/>
            <a:headEnd/>
            <a:tailEnd/>
          </a:ln>
        </p:spPr>
        <p:txBody>
          <a:bodyPr>
            <a:spAutoFit/>
          </a:bodyPr>
          <a:lstStyle/>
          <a:p>
            <a:pPr algn="ctr"/>
            <a:r>
              <a:rPr lang="fr-CA" sz="7200" b="1" dirty="0">
                <a:solidFill>
                  <a:schemeClr val="accent1">
                    <a:lumMod val="50000"/>
                  </a:schemeClr>
                </a:solidFill>
              </a:rPr>
              <a:t>papa</a:t>
            </a:r>
          </a:p>
        </p:txBody>
      </p:sp>
    </p:spTree>
    <p:extLst>
      <p:ext uri="{BB962C8B-B14F-4D97-AF65-F5344CB8AC3E}">
        <p14:creationId xmlns:p14="http://schemas.microsoft.com/office/powerpoint/2010/main" xmlns="" val="1791634253"/>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0" y="260648"/>
            <a:ext cx="9144000" cy="792088"/>
          </a:xfrm>
        </p:spPr>
        <p:txBody>
          <a:bodyPr>
            <a:noAutofit/>
          </a:bodyPr>
          <a:lstStyle/>
          <a:p>
            <a:pPr eaLnBrk="1" fontAlgn="auto" hangingPunct="1">
              <a:spcAft>
                <a:spcPts val="0"/>
              </a:spcAft>
              <a:defRPr/>
            </a:pPr>
            <a:r>
              <a:rPr lang="fr-CA" b="1" dirty="0" smtClean="0">
                <a:solidFill>
                  <a:schemeClr val="tx2"/>
                </a:solidFill>
                <a:effectLst>
                  <a:outerShdw blurRad="38100" dist="38100" dir="2700000" algn="tl">
                    <a:srgbClr val="000000">
                      <a:alpha val="43137"/>
                    </a:srgbClr>
                  </a:outerShdw>
                </a:effectLst>
                <a:latin typeface="+mj-lt"/>
              </a:rPr>
              <a:t>Types de dyslexies</a:t>
            </a:r>
          </a:p>
        </p:txBody>
      </p:sp>
      <p:sp>
        <p:nvSpPr>
          <p:cNvPr id="26627" name="Rectangle 3"/>
          <p:cNvSpPr>
            <a:spLocks noGrp="1" noChangeArrowheads="1"/>
          </p:cNvSpPr>
          <p:nvPr>
            <p:ph idx="1"/>
            <p:custDataLst>
              <p:tags r:id="rId2"/>
            </p:custDataLst>
          </p:nvPr>
        </p:nvSpPr>
        <p:spPr>
          <a:xfrm>
            <a:off x="0" y="1124744"/>
            <a:ext cx="9144000" cy="4608512"/>
          </a:xfrm>
        </p:spPr>
        <p:txBody>
          <a:bodyPr>
            <a:noAutofit/>
          </a:bodyPr>
          <a:lstStyle/>
          <a:p>
            <a:pPr marL="174625" indent="-174625" eaLnBrk="1" hangingPunct="1">
              <a:lnSpc>
                <a:spcPct val="80000"/>
              </a:lnSpc>
              <a:buClr>
                <a:schemeClr val="tx1"/>
              </a:buClr>
              <a:buFont typeface="Wingdings" pitchFamily="2" charset="2"/>
              <a:buChar char="Ø"/>
            </a:pPr>
            <a:r>
              <a:rPr lang="fr-CA" sz="2400" b="1" dirty="0" smtClean="0">
                <a:latin typeface="+mn-lt"/>
              </a:rPr>
              <a:t>Dyslexie à prédominance phonologique</a:t>
            </a:r>
            <a:r>
              <a:rPr lang="fr-CA" sz="2400" dirty="0" smtClean="0">
                <a:latin typeface="+mn-lt"/>
              </a:rPr>
              <a:t> </a:t>
            </a:r>
            <a:r>
              <a:rPr lang="fr-CA" sz="1800" dirty="0" smtClean="0">
                <a:latin typeface="+mn-lt"/>
              </a:rPr>
              <a:t>(aussi appelée alphabétique,    </a:t>
            </a:r>
            <a:r>
              <a:rPr lang="fr-CA" sz="1800" dirty="0" err="1" smtClean="0">
                <a:latin typeface="+mn-lt"/>
              </a:rPr>
              <a:t>dysphonétique</a:t>
            </a:r>
            <a:r>
              <a:rPr lang="fr-CA" sz="1800" dirty="0" smtClean="0">
                <a:latin typeface="+mn-lt"/>
              </a:rPr>
              <a:t> ou d’assemblage) </a:t>
            </a:r>
          </a:p>
          <a:p>
            <a:pPr marL="363538" lvl="1" indent="-101600" eaLnBrk="1" hangingPunct="1">
              <a:lnSpc>
                <a:spcPct val="80000"/>
              </a:lnSpc>
              <a:buClr>
                <a:schemeClr val="tx1"/>
              </a:buClr>
              <a:buSzPct val="60000"/>
              <a:buFont typeface="Arial" pitchFamily="34" charset="0"/>
              <a:buChar char="•"/>
            </a:pPr>
            <a:r>
              <a:rPr lang="fr-CA" sz="2000" dirty="0" smtClean="0">
                <a:latin typeface="+mn-lt"/>
              </a:rPr>
              <a:t>Déficit sélectif de la procédure phonologique de lecture, entre autres (décodage).</a:t>
            </a:r>
          </a:p>
          <a:p>
            <a:pPr marL="363538" lvl="1" indent="-101600" eaLnBrk="1" hangingPunct="1">
              <a:lnSpc>
                <a:spcPct val="80000"/>
              </a:lnSpc>
              <a:buClr>
                <a:schemeClr val="tx1"/>
              </a:buClr>
              <a:buSzPct val="60000"/>
              <a:buFont typeface="Arial" pitchFamily="34" charset="0"/>
              <a:buChar char="•"/>
            </a:pPr>
            <a:r>
              <a:rPr lang="fr-CA" sz="2000" dirty="0" smtClean="0">
                <a:latin typeface="+mn-lt"/>
              </a:rPr>
              <a:t>Dyslexie la plus fréquente et se traduit par de grandes difficultés dans les conversions </a:t>
            </a:r>
            <a:r>
              <a:rPr lang="fr-CA" sz="2000" dirty="0" err="1" smtClean="0">
                <a:latin typeface="+mn-lt"/>
              </a:rPr>
              <a:t>grapho</a:t>
            </a:r>
            <a:r>
              <a:rPr lang="fr-CA" sz="2000" dirty="0" smtClean="0">
                <a:latin typeface="+mn-lt"/>
              </a:rPr>
              <a:t>-phonémiques.</a:t>
            </a:r>
          </a:p>
          <a:p>
            <a:pPr marL="363538" lvl="1" indent="-101600" eaLnBrk="1" hangingPunct="1">
              <a:lnSpc>
                <a:spcPct val="80000"/>
              </a:lnSpc>
              <a:buClr>
                <a:schemeClr val="tx1"/>
              </a:buClr>
              <a:buSzPct val="60000"/>
              <a:buFont typeface="Arial" pitchFamily="34" charset="0"/>
              <a:buChar char="•"/>
            </a:pPr>
            <a:r>
              <a:rPr lang="fr-CA" sz="2000" dirty="0" smtClean="0">
                <a:latin typeface="+mn-lt"/>
              </a:rPr>
              <a:t>Toucherait 60% de la population d’apprenants dyslexiques.	</a:t>
            </a:r>
            <a:endParaRPr lang="fr-CA" sz="2800" dirty="0" smtClean="0">
              <a:latin typeface="+mn-lt"/>
            </a:endParaRPr>
          </a:p>
          <a:p>
            <a:pPr marL="449263" lvl="1" indent="-95250" eaLnBrk="1" hangingPunct="1">
              <a:lnSpc>
                <a:spcPct val="80000"/>
              </a:lnSpc>
              <a:buClr>
                <a:schemeClr val="tx1"/>
              </a:buClr>
              <a:buFont typeface="Wingdings" pitchFamily="2" charset="2"/>
              <a:buChar char="Ø"/>
            </a:pPr>
            <a:endParaRPr lang="fr-CA" sz="1600" dirty="0" smtClean="0">
              <a:latin typeface="+mn-lt"/>
            </a:endParaRPr>
          </a:p>
          <a:p>
            <a:pPr marL="174625" indent="-174625" eaLnBrk="1" hangingPunct="1">
              <a:lnSpc>
                <a:spcPct val="80000"/>
              </a:lnSpc>
              <a:buClr>
                <a:schemeClr val="tx1"/>
              </a:buClr>
              <a:buFont typeface="Wingdings" pitchFamily="2" charset="2"/>
              <a:buChar char="Ø"/>
            </a:pPr>
            <a:r>
              <a:rPr lang="fr-CA" sz="2400" b="1" dirty="0" smtClean="0">
                <a:latin typeface="+mn-lt"/>
              </a:rPr>
              <a:t>Dyslexie à prédominance lexicale</a:t>
            </a:r>
            <a:r>
              <a:rPr lang="fr-CA" sz="2400" dirty="0" smtClean="0">
                <a:latin typeface="+mn-lt"/>
              </a:rPr>
              <a:t> </a:t>
            </a:r>
            <a:r>
              <a:rPr lang="fr-CA" sz="1800" dirty="0" smtClean="0">
                <a:latin typeface="+mn-lt"/>
              </a:rPr>
              <a:t>(aussi appelée orthographique, de surface (</a:t>
            </a:r>
            <a:r>
              <a:rPr lang="fr-CA" sz="1800" dirty="0" err="1" smtClean="0">
                <a:latin typeface="+mn-lt"/>
              </a:rPr>
              <a:t>dyséidétique</a:t>
            </a:r>
            <a:r>
              <a:rPr lang="fr-CA" sz="1800" dirty="0" smtClean="0">
                <a:latin typeface="+mn-lt"/>
              </a:rPr>
              <a:t>) ou d’adressage)</a:t>
            </a:r>
          </a:p>
          <a:p>
            <a:pPr marL="363538" lvl="1" indent="-101600" eaLnBrk="1" hangingPunct="1">
              <a:lnSpc>
                <a:spcPct val="80000"/>
              </a:lnSpc>
              <a:buClr>
                <a:schemeClr val="tx1"/>
              </a:buClr>
              <a:buSzPct val="60000"/>
              <a:buFont typeface="Arial" pitchFamily="34" charset="0"/>
              <a:buChar char="•"/>
            </a:pPr>
            <a:r>
              <a:rPr lang="fr-CA" sz="2000" dirty="0" smtClean="0">
                <a:latin typeface="+mn-lt"/>
              </a:rPr>
              <a:t>Déficit sélectif de la procédure lexicale de lecture, entre autres (globalisation).</a:t>
            </a:r>
          </a:p>
          <a:p>
            <a:pPr marL="363538" lvl="1" indent="-101600" eaLnBrk="1" hangingPunct="1">
              <a:lnSpc>
                <a:spcPct val="80000"/>
              </a:lnSpc>
              <a:buClr>
                <a:schemeClr val="tx1"/>
              </a:buClr>
              <a:buSzPct val="60000"/>
              <a:buFont typeface="Arial" pitchFamily="34" charset="0"/>
              <a:buChar char="•"/>
            </a:pPr>
            <a:r>
              <a:rPr lang="fr-CA" sz="2000" dirty="0" smtClean="0">
                <a:latin typeface="+mn-lt"/>
              </a:rPr>
              <a:t>Se traduit par un accès perturbé au sens.  L’attention est entièrement consacrée au décodage donc lecture très coûteuse en effort cognitif.</a:t>
            </a:r>
          </a:p>
          <a:p>
            <a:pPr marL="363538" lvl="1" indent="-101600" eaLnBrk="1" hangingPunct="1">
              <a:lnSpc>
                <a:spcPct val="80000"/>
              </a:lnSpc>
              <a:buClr>
                <a:schemeClr val="tx1"/>
              </a:buClr>
              <a:buSzPct val="60000"/>
              <a:buFont typeface="Arial" pitchFamily="34" charset="0"/>
              <a:buChar char="•"/>
            </a:pPr>
            <a:r>
              <a:rPr lang="fr-CA" sz="2000" dirty="0" smtClean="0">
                <a:latin typeface="+mn-lt"/>
              </a:rPr>
              <a:t>Rythme de lecture très lent et problèmes de compréhension majeurs.</a:t>
            </a:r>
          </a:p>
          <a:p>
            <a:pPr marL="449263" lvl="1" indent="-95250" eaLnBrk="1" hangingPunct="1">
              <a:lnSpc>
                <a:spcPct val="80000"/>
              </a:lnSpc>
              <a:buClr>
                <a:schemeClr val="tx1"/>
              </a:buClr>
              <a:buFont typeface="Wingdings" pitchFamily="2" charset="2"/>
              <a:buChar char="Ø"/>
            </a:pPr>
            <a:endParaRPr lang="fr-CA" sz="1600" dirty="0" smtClean="0">
              <a:latin typeface="+mn-lt"/>
            </a:endParaRPr>
          </a:p>
          <a:p>
            <a:pPr marL="174625" indent="-174625" eaLnBrk="1" hangingPunct="1">
              <a:lnSpc>
                <a:spcPct val="80000"/>
              </a:lnSpc>
              <a:buClr>
                <a:schemeClr val="tx1"/>
              </a:buClr>
              <a:buFont typeface="Wingdings" pitchFamily="2" charset="2"/>
              <a:buChar char="Ø"/>
            </a:pPr>
            <a:r>
              <a:rPr lang="fr-CA" sz="2400" b="1" dirty="0" smtClean="0">
                <a:latin typeface="+mn-lt"/>
              </a:rPr>
              <a:t>Dyslexie mixte</a:t>
            </a:r>
          </a:p>
          <a:p>
            <a:pPr marL="363538" lvl="1" indent="-188913" eaLnBrk="1" hangingPunct="1">
              <a:lnSpc>
                <a:spcPct val="80000"/>
              </a:lnSpc>
              <a:buClr>
                <a:schemeClr val="tx1"/>
              </a:buClr>
              <a:buSzPct val="60000"/>
              <a:buFont typeface="Arial" pitchFamily="34" charset="0"/>
              <a:buChar char="•"/>
            </a:pPr>
            <a:r>
              <a:rPr lang="fr-CA" sz="2000" dirty="0" smtClean="0">
                <a:latin typeface="+mn-lt"/>
              </a:rPr>
              <a:t>Double déficit (voies phonologique et lexicale</a:t>
            </a:r>
            <a:r>
              <a:rPr lang="fr-CA" sz="2800" dirty="0" smtClean="0">
                <a:latin typeface="+mn-lt"/>
              </a:rPr>
              <a:t>)</a:t>
            </a:r>
          </a:p>
        </p:txBody>
      </p:sp>
      <p:sp>
        <p:nvSpPr>
          <p:cNvPr id="29700" name="Text Box 4"/>
          <p:cNvSpPr txBox="1">
            <a:spLocks noChangeArrowheads="1"/>
          </p:cNvSpPr>
          <p:nvPr>
            <p:custDataLst>
              <p:tags r:id="rId3"/>
            </p:custDataLst>
          </p:nvPr>
        </p:nvSpPr>
        <p:spPr bwMode="auto">
          <a:xfrm>
            <a:off x="0" y="6119336"/>
            <a:ext cx="9144000" cy="738664"/>
          </a:xfrm>
          <a:prstGeom prst="rect">
            <a:avLst/>
          </a:prstGeom>
          <a:noFill/>
          <a:ln w="9525">
            <a:noFill/>
            <a:miter lim="800000"/>
            <a:headEnd/>
            <a:tailEnd/>
          </a:ln>
        </p:spPr>
        <p:txBody>
          <a:bodyPr wrap="square">
            <a:spAutoFit/>
          </a:bodyPr>
          <a:lstStyle/>
          <a:p>
            <a:pPr>
              <a:defRPr/>
            </a:pPr>
            <a:r>
              <a:rPr lang="fr-CA" sz="1050" u="sng" dirty="0">
                <a:latin typeface="+mn-lt"/>
              </a:rPr>
              <a:t>Sources</a:t>
            </a:r>
            <a:r>
              <a:rPr lang="fr-CA" sz="1050" dirty="0">
                <a:latin typeface="+mn-lt"/>
              </a:rPr>
              <a:t> : </a:t>
            </a:r>
          </a:p>
          <a:p>
            <a:pPr>
              <a:buFontTx/>
              <a:buChar char="•"/>
              <a:defRPr/>
            </a:pPr>
            <a:r>
              <a:rPr lang="fr-CA" sz="1050" dirty="0">
                <a:latin typeface="+mn-lt"/>
              </a:rPr>
              <a:t>INSERM (2007).  Dyslexie, dysorthographie, dyscalculie.  Bilan des données scientifiques.</a:t>
            </a:r>
          </a:p>
          <a:p>
            <a:pPr>
              <a:buFontTx/>
              <a:buChar char="•"/>
              <a:defRPr/>
            </a:pPr>
            <a:r>
              <a:rPr lang="fr-CA" sz="1050" dirty="0">
                <a:latin typeface="+mn-lt"/>
              </a:rPr>
              <a:t>Association </a:t>
            </a:r>
            <a:r>
              <a:rPr lang="fr-CA" sz="1050" dirty="0" err="1">
                <a:latin typeface="+mn-lt"/>
              </a:rPr>
              <a:t>Coridys</a:t>
            </a:r>
            <a:r>
              <a:rPr lang="fr-CA" sz="1050" dirty="0">
                <a:latin typeface="+mn-lt"/>
              </a:rPr>
              <a:t> : </a:t>
            </a:r>
            <a:r>
              <a:rPr lang="fr-CA" sz="1050" dirty="0">
                <a:latin typeface="+mn-lt"/>
                <a:hlinkClick r:id="rId6"/>
              </a:rPr>
              <a:t>www.coridys.asso.fr</a:t>
            </a:r>
            <a:endParaRPr lang="fr-CA" sz="1050" dirty="0">
              <a:latin typeface="+mn-lt"/>
            </a:endParaRPr>
          </a:p>
          <a:p>
            <a:pPr marL="87313" indent="-87313">
              <a:buFontTx/>
              <a:buChar char="•"/>
              <a:defRPr/>
            </a:pPr>
            <a:r>
              <a:rPr lang="fr-CA" sz="1050" dirty="0" err="1">
                <a:latin typeface="+mn-lt"/>
              </a:rPr>
              <a:t>Pech</a:t>
            </a:r>
            <a:r>
              <a:rPr lang="fr-CA" sz="1050" dirty="0">
                <a:latin typeface="+mn-lt"/>
              </a:rPr>
              <a:t> &amp; coll. (1997) dans </a:t>
            </a:r>
            <a:r>
              <a:rPr lang="fr-CA" sz="1050" dirty="0" err="1">
                <a:latin typeface="+mn-lt"/>
              </a:rPr>
              <a:t>Lussier</a:t>
            </a:r>
            <a:r>
              <a:rPr lang="fr-CA" sz="1050" dirty="0">
                <a:latin typeface="+mn-lt"/>
              </a:rPr>
              <a:t> &amp; </a:t>
            </a:r>
            <a:r>
              <a:rPr lang="fr-CA" sz="1050" dirty="0" err="1">
                <a:latin typeface="+mn-lt"/>
              </a:rPr>
              <a:t>Flessas</a:t>
            </a:r>
            <a:r>
              <a:rPr lang="fr-CA" sz="1050" dirty="0">
                <a:latin typeface="+mn-lt"/>
              </a:rPr>
              <a:t> (2001).  Neuropsychologie de l’enfant.  Troubles développementaux de l’apprentissage.  Éditions DUNOD.</a:t>
            </a:r>
          </a:p>
        </p:txBody>
      </p:sp>
    </p:spTree>
    <p:extLst>
      <p:ext uri="{BB962C8B-B14F-4D97-AF65-F5344CB8AC3E}">
        <p14:creationId xmlns:p14="http://schemas.microsoft.com/office/powerpoint/2010/main" xmlns="" val="3801045059"/>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1"/>
            </p:custDataLst>
          </p:nvPr>
        </p:nvSpPr>
        <p:spPr>
          <a:xfrm>
            <a:off x="0" y="260648"/>
            <a:ext cx="9144000" cy="864096"/>
          </a:xfrm>
        </p:spPr>
        <p:txBody>
          <a:bodyPr>
            <a:normAutofit/>
          </a:bodyPr>
          <a:lstStyle/>
          <a:p>
            <a:pPr eaLnBrk="1" fontAlgn="auto" hangingPunct="1">
              <a:spcAft>
                <a:spcPts val="0"/>
              </a:spcAft>
              <a:defRPr/>
            </a:pPr>
            <a:r>
              <a:rPr lang="fr-CA" b="1" dirty="0" smtClean="0">
                <a:solidFill>
                  <a:schemeClr val="tx2">
                    <a:satMod val="130000"/>
                  </a:schemeClr>
                </a:solidFill>
                <a:effectLst>
                  <a:outerShdw blurRad="38100" dist="38100" dir="2700000" algn="tl">
                    <a:srgbClr val="000000">
                      <a:alpha val="43137"/>
                    </a:srgbClr>
                  </a:outerShdw>
                </a:effectLst>
                <a:latin typeface="+mj-lt"/>
              </a:rPr>
              <a:t>Dysorthographie</a:t>
            </a:r>
          </a:p>
        </p:txBody>
      </p:sp>
      <p:sp>
        <p:nvSpPr>
          <p:cNvPr id="27651" name="Rectangle 3"/>
          <p:cNvSpPr>
            <a:spLocks noGrp="1" noChangeArrowheads="1"/>
          </p:cNvSpPr>
          <p:nvPr>
            <p:ph idx="1"/>
            <p:custDataLst>
              <p:tags r:id="rId2"/>
            </p:custDataLst>
          </p:nvPr>
        </p:nvSpPr>
        <p:spPr>
          <a:xfrm>
            <a:off x="0" y="1268760"/>
            <a:ext cx="9144000" cy="4464496"/>
          </a:xfrm>
        </p:spPr>
        <p:txBody>
          <a:bodyPr>
            <a:normAutofit/>
          </a:bodyPr>
          <a:lstStyle/>
          <a:p>
            <a:pPr eaLnBrk="1" hangingPunct="1">
              <a:lnSpc>
                <a:spcPct val="150000"/>
              </a:lnSpc>
              <a:buFont typeface="Wingdings" pitchFamily="2" charset="2"/>
              <a:buNone/>
            </a:pPr>
            <a:r>
              <a:rPr lang="fr-CA" dirty="0" smtClean="0"/>
              <a:t>	</a:t>
            </a:r>
            <a:r>
              <a:rPr lang="fr-CA" sz="1800" dirty="0" smtClean="0">
                <a:latin typeface="+mn-lt"/>
              </a:rPr>
              <a:t>« </a:t>
            </a:r>
            <a:r>
              <a:rPr lang="fr-CA" sz="2800" dirty="0" smtClean="0">
                <a:latin typeface="+mn-lt"/>
              </a:rPr>
              <a:t>La dysorthographie est un </a:t>
            </a:r>
            <a:r>
              <a:rPr lang="fr-CA" sz="2800" b="1" dirty="0" smtClean="0">
                <a:latin typeface="+mn-lt"/>
              </a:rPr>
              <a:t>trouble spécifique de l’orthographe</a:t>
            </a:r>
            <a:r>
              <a:rPr lang="fr-CA" sz="2800" dirty="0" smtClean="0">
                <a:latin typeface="+mn-lt"/>
              </a:rPr>
              <a:t>, qui accompagne la dyslexie. Le dysfonctionnement cognitif à la base des deux troubles est probablement commun. Dans la dysorthographie, l’orthographe des mots est très déficitaire, conséquence directe du trouble phonologique des dyslexiques. »</a:t>
            </a:r>
            <a:endParaRPr lang="fr-CA" sz="1600" dirty="0" smtClean="0">
              <a:latin typeface="+mn-lt"/>
            </a:endParaRPr>
          </a:p>
        </p:txBody>
      </p:sp>
      <p:sp>
        <p:nvSpPr>
          <p:cNvPr id="36868" name="Text Box 4"/>
          <p:cNvSpPr txBox="1">
            <a:spLocks noChangeArrowheads="1"/>
          </p:cNvSpPr>
          <p:nvPr>
            <p:custDataLst>
              <p:tags r:id="rId3"/>
            </p:custDataLst>
          </p:nvPr>
        </p:nvSpPr>
        <p:spPr bwMode="auto">
          <a:xfrm>
            <a:off x="0" y="6453336"/>
            <a:ext cx="9144000" cy="264688"/>
          </a:xfrm>
          <a:prstGeom prst="rect">
            <a:avLst/>
          </a:prstGeom>
          <a:noFill/>
          <a:ln w="9525">
            <a:noFill/>
            <a:miter lim="800000"/>
            <a:headEnd/>
            <a:tailEnd/>
          </a:ln>
          <a:effectLst/>
        </p:spPr>
        <p:txBody>
          <a:bodyPr wrap="square">
            <a:spAutoFit/>
          </a:bodyPr>
          <a:lstStyle/>
          <a:p>
            <a:pPr marL="900113" indent="-900113">
              <a:lnSpc>
                <a:spcPct val="80000"/>
              </a:lnSpc>
              <a:spcBef>
                <a:spcPct val="20000"/>
              </a:spcBef>
              <a:buClr>
                <a:schemeClr val="hlink"/>
              </a:buClr>
              <a:buSzPct val="80000"/>
              <a:buFont typeface="Wingdings" pitchFamily="2" charset="2"/>
              <a:buNone/>
              <a:defRPr/>
            </a:pPr>
            <a:r>
              <a:rPr lang="fr-CA" sz="1400" u="sng" dirty="0" smtClean="0">
                <a:latin typeface="+mn-lt"/>
              </a:rPr>
              <a:t>Source</a:t>
            </a:r>
            <a:r>
              <a:rPr lang="fr-CA" sz="1400" dirty="0" smtClean="0">
                <a:latin typeface="+mn-lt"/>
              </a:rPr>
              <a:t> : INSERM </a:t>
            </a:r>
            <a:r>
              <a:rPr lang="fr-CA" sz="1400" dirty="0">
                <a:latin typeface="+mn-lt"/>
              </a:rPr>
              <a:t>(2007).  Dyslexie, dysorthographie, dyscalculie. Bilan des </a:t>
            </a:r>
            <a:r>
              <a:rPr lang="fr-CA" sz="1400" dirty="0" smtClean="0">
                <a:latin typeface="+mn-lt"/>
              </a:rPr>
              <a:t>données scientifiques</a:t>
            </a:r>
            <a:r>
              <a:rPr lang="fr-CA" sz="1400" dirty="0">
                <a:latin typeface="+mn-lt"/>
              </a:rPr>
              <a:t>, p.165</a:t>
            </a:r>
          </a:p>
        </p:txBody>
      </p:sp>
    </p:spTree>
    <p:extLst>
      <p:ext uri="{BB962C8B-B14F-4D97-AF65-F5344CB8AC3E}">
        <p14:creationId xmlns:p14="http://schemas.microsoft.com/office/powerpoint/2010/main" xmlns="" val="4031718330"/>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custDataLst>
              <p:tags r:id="rId1"/>
            </p:custDataLst>
          </p:nvPr>
        </p:nvSpPr>
        <p:spPr>
          <a:xfrm>
            <a:off x="0" y="260648"/>
            <a:ext cx="9144000" cy="792088"/>
          </a:xfrm>
        </p:spPr>
        <p:txBody>
          <a:bodyPr>
            <a:noAutofit/>
          </a:bodyPr>
          <a:lstStyle/>
          <a:p>
            <a:pPr eaLnBrk="1" fontAlgn="auto" hangingPunct="1">
              <a:spcAft>
                <a:spcPts val="0"/>
              </a:spcAft>
              <a:defRPr/>
            </a:pPr>
            <a:r>
              <a:rPr lang="fr-CA" b="1" dirty="0" smtClean="0">
                <a:solidFill>
                  <a:schemeClr val="tx2">
                    <a:satMod val="130000"/>
                  </a:schemeClr>
                </a:solidFill>
                <a:effectLst>
                  <a:outerShdw blurRad="38100" dist="38100" dir="2700000" algn="tl">
                    <a:srgbClr val="000000">
                      <a:alpha val="43137"/>
                    </a:srgbClr>
                  </a:outerShdw>
                </a:effectLst>
                <a:latin typeface="+mj-lt"/>
              </a:rPr>
              <a:t>Dysorthographie : manifestations</a:t>
            </a:r>
          </a:p>
        </p:txBody>
      </p:sp>
      <p:sp>
        <p:nvSpPr>
          <p:cNvPr id="31747" name="Rectangle 3"/>
          <p:cNvSpPr>
            <a:spLocks noGrp="1" noChangeArrowheads="1"/>
          </p:cNvSpPr>
          <p:nvPr>
            <p:ph idx="1"/>
            <p:custDataLst>
              <p:tags r:id="rId2"/>
            </p:custDataLst>
          </p:nvPr>
        </p:nvSpPr>
        <p:spPr>
          <a:xfrm>
            <a:off x="179512" y="1340768"/>
            <a:ext cx="9144000" cy="4968552"/>
          </a:xfrm>
        </p:spPr>
        <p:txBody>
          <a:bodyPr>
            <a:normAutofit fontScale="77500" lnSpcReduction="20000"/>
          </a:bodyPr>
          <a:lstStyle/>
          <a:p>
            <a:pPr marL="0" indent="0" eaLnBrk="1" hangingPunct="1">
              <a:lnSpc>
                <a:spcPct val="120000"/>
              </a:lnSpc>
              <a:spcBef>
                <a:spcPts val="1200"/>
              </a:spcBef>
              <a:buClr>
                <a:schemeClr val="tx1"/>
              </a:buClr>
              <a:buSzPct val="100000"/>
              <a:buNone/>
              <a:tabLst>
                <a:tab pos="261938" algn="l"/>
              </a:tabLst>
              <a:defRPr/>
            </a:pPr>
            <a:r>
              <a:rPr lang="fr-CA" dirty="0" smtClean="0">
                <a:latin typeface="+mn-lt"/>
              </a:rPr>
              <a:t>L’apprenant atteint de dysorthographie éprouve des difficultés à exprimer ses idées.  Ce trouble peut se manifester de façons suivantes : </a:t>
            </a:r>
          </a:p>
          <a:p>
            <a:pPr marL="0" indent="0" eaLnBrk="1" hangingPunct="1">
              <a:lnSpc>
                <a:spcPct val="120000"/>
              </a:lnSpc>
              <a:buClr>
                <a:schemeClr val="tx1"/>
              </a:buClr>
              <a:buSzPct val="100000"/>
              <a:buFont typeface="Wingdings" pitchFamily="2" charset="2"/>
              <a:buChar char="Ø"/>
              <a:tabLst>
                <a:tab pos="261938" algn="l"/>
              </a:tabLst>
              <a:defRPr/>
            </a:pPr>
            <a:endParaRPr lang="fr-CA" sz="1050" dirty="0" smtClean="0">
              <a:latin typeface="+mn-lt"/>
            </a:endParaRPr>
          </a:p>
          <a:p>
            <a:pPr marL="449263" indent="-274638" eaLnBrk="1" hangingPunct="1">
              <a:lnSpc>
                <a:spcPct val="120000"/>
              </a:lnSpc>
              <a:spcBef>
                <a:spcPts val="600"/>
              </a:spcBef>
              <a:spcAft>
                <a:spcPts val="600"/>
              </a:spcAft>
              <a:buClr>
                <a:schemeClr val="tx1"/>
              </a:buClr>
              <a:buSzPct val="100000"/>
              <a:buFont typeface="Wingdings" pitchFamily="2" charset="2"/>
              <a:buChar char="Ø"/>
              <a:tabLst>
                <a:tab pos="449263" algn="l"/>
              </a:tabLst>
              <a:defRPr/>
            </a:pPr>
            <a:r>
              <a:rPr lang="fr-CA" dirty="0" smtClean="0">
                <a:latin typeface="+mn-lt"/>
              </a:rPr>
              <a:t>l’apprenant présente des déficiences en grammaire, en ponctuation et en orthographe;</a:t>
            </a:r>
          </a:p>
          <a:p>
            <a:pPr marL="449263" indent="-274638" eaLnBrk="1" hangingPunct="1">
              <a:lnSpc>
                <a:spcPct val="120000"/>
              </a:lnSpc>
              <a:spcBef>
                <a:spcPts val="600"/>
              </a:spcBef>
              <a:spcAft>
                <a:spcPts val="600"/>
              </a:spcAft>
              <a:buClr>
                <a:schemeClr val="tx1"/>
              </a:buClr>
              <a:buSzPct val="100000"/>
              <a:buFont typeface="Wingdings" pitchFamily="2" charset="2"/>
              <a:buChar char="Ø"/>
              <a:tabLst>
                <a:tab pos="449263" algn="l"/>
              </a:tabLst>
              <a:defRPr/>
            </a:pPr>
            <a:r>
              <a:rPr lang="fr-CA" dirty="0" smtClean="0">
                <a:latin typeface="+mn-lt"/>
              </a:rPr>
              <a:t>l’apprenant omet des lettres à l’intérieur des mots ou des mots au sein des phrases;</a:t>
            </a:r>
          </a:p>
          <a:p>
            <a:pPr marL="449263" indent="-274638" eaLnBrk="1" hangingPunct="1">
              <a:lnSpc>
                <a:spcPct val="120000"/>
              </a:lnSpc>
              <a:spcBef>
                <a:spcPts val="600"/>
              </a:spcBef>
              <a:spcAft>
                <a:spcPts val="600"/>
              </a:spcAft>
              <a:buClr>
                <a:schemeClr val="tx1"/>
              </a:buClr>
              <a:buSzPct val="100000"/>
              <a:buFont typeface="Wingdings" pitchFamily="2" charset="2"/>
              <a:buChar char="Ø"/>
              <a:tabLst>
                <a:tab pos="449263" algn="l"/>
              </a:tabLst>
              <a:defRPr/>
            </a:pPr>
            <a:r>
              <a:rPr lang="fr-CA" dirty="0" smtClean="0">
                <a:latin typeface="+mn-lt"/>
              </a:rPr>
              <a:t>l’apprenant écrit des phrases interminables ou inachevées;</a:t>
            </a:r>
          </a:p>
          <a:p>
            <a:pPr marL="449263" indent="-274638" eaLnBrk="1" hangingPunct="1">
              <a:lnSpc>
                <a:spcPct val="120000"/>
              </a:lnSpc>
              <a:spcBef>
                <a:spcPts val="600"/>
              </a:spcBef>
              <a:spcAft>
                <a:spcPts val="600"/>
              </a:spcAft>
              <a:buClr>
                <a:schemeClr val="tx1"/>
              </a:buClr>
              <a:buSzPct val="100000"/>
              <a:buFont typeface="Wingdings" pitchFamily="2" charset="2"/>
              <a:buChar char="Ø"/>
              <a:tabLst>
                <a:tab pos="449263" algn="l"/>
              </a:tabLst>
              <a:defRPr/>
            </a:pPr>
            <a:r>
              <a:rPr lang="fr-CA" dirty="0" smtClean="0">
                <a:latin typeface="+mn-lt"/>
              </a:rPr>
              <a:t>l’apprenant a de la difficulté à organiser ses pensées, à construire des paragraphes et à composer des textes.</a:t>
            </a:r>
          </a:p>
        </p:txBody>
      </p:sp>
      <p:sp>
        <p:nvSpPr>
          <p:cNvPr id="28676" name="Text Box 4"/>
          <p:cNvSpPr txBox="1">
            <a:spLocks noChangeArrowheads="1"/>
          </p:cNvSpPr>
          <p:nvPr>
            <p:custDataLst>
              <p:tags r:id="rId3"/>
            </p:custDataLst>
          </p:nvPr>
        </p:nvSpPr>
        <p:spPr bwMode="auto">
          <a:xfrm>
            <a:off x="0" y="6611779"/>
            <a:ext cx="9144000" cy="246221"/>
          </a:xfrm>
          <a:prstGeom prst="rect">
            <a:avLst/>
          </a:prstGeom>
          <a:noFill/>
          <a:ln w="9525">
            <a:noFill/>
            <a:miter lim="800000"/>
            <a:headEnd/>
            <a:tailEnd/>
          </a:ln>
        </p:spPr>
        <p:txBody>
          <a:bodyPr>
            <a:spAutoFit/>
          </a:bodyPr>
          <a:lstStyle/>
          <a:p>
            <a:pPr marL="1800225" indent="-1800225"/>
            <a:r>
              <a:rPr lang="fr-CA" sz="1000" dirty="0">
                <a:latin typeface="+mn-lt"/>
              </a:rPr>
              <a:t>Cooley, Miles L. (2009).  Enseigner aux élèves atteints de troubles de santé mentale et d’apprentissage.  Stratégies pour la classe régulière.  </a:t>
            </a:r>
            <a:r>
              <a:rPr lang="fr-CA" sz="1000" dirty="0" err="1">
                <a:latin typeface="+mn-lt"/>
              </a:rPr>
              <a:t>Chenelière</a:t>
            </a:r>
            <a:r>
              <a:rPr lang="fr-CA" sz="1000" dirty="0">
                <a:latin typeface="+mn-lt"/>
              </a:rPr>
              <a:t> Éducation.</a:t>
            </a:r>
          </a:p>
        </p:txBody>
      </p:sp>
    </p:spTree>
    <p:extLst>
      <p:ext uri="{BB962C8B-B14F-4D97-AF65-F5344CB8AC3E}">
        <p14:creationId xmlns:p14="http://schemas.microsoft.com/office/powerpoint/2010/main" xmlns="" val="2557660234"/>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custDataLst>
              <p:tags r:id="rId1"/>
            </p:custDataLst>
          </p:nvPr>
        </p:nvSpPr>
        <p:spPr>
          <a:xfrm>
            <a:off x="467544" y="548680"/>
            <a:ext cx="8208912" cy="3875087"/>
          </a:xfrm>
        </p:spPr>
        <p:txBody>
          <a:bodyPr anchor="t">
            <a:normAutofit/>
          </a:bodyPr>
          <a:lstStyle/>
          <a:p>
            <a:pPr algn="ctr" eaLnBrk="1" fontAlgn="auto" hangingPunct="1">
              <a:spcAft>
                <a:spcPts val="0"/>
              </a:spcAft>
              <a:defRPr/>
            </a:pPr>
            <a:r>
              <a:rPr lang="fr-CA" sz="5400" b="1" dirty="0" smtClean="0">
                <a:solidFill>
                  <a:schemeClr val="tx2">
                    <a:satMod val="130000"/>
                  </a:schemeClr>
                </a:solidFill>
                <a:latin typeface="+mj-lt"/>
              </a:rPr>
              <a:t>Exemples </a:t>
            </a:r>
            <a:br>
              <a:rPr lang="fr-CA" sz="5400" b="1" dirty="0" smtClean="0">
                <a:solidFill>
                  <a:schemeClr val="tx2">
                    <a:satMod val="130000"/>
                  </a:schemeClr>
                </a:solidFill>
                <a:latin typeface="+mj-lt"/>
              </a:rPr>
            </a:br>
            <a:r>
              <a:rPr lang="fr-CA" sz="5400" b="1" dirty="0" smtClean="0">
                <a:solidFill>
                  <a:schemeClr val="tx2">
                    <a:satMod val="130000"/>
                  </a:schemeClr>
                </a:solidFill>
                <a:latin typeface="+mj-lt"/>
              </a:rPr>
              <a:t>dyslexie-dysorthographie </a:t>
            </a:r>
            <a:r>
              <a:rPr lang="fr-CA" sz="5400" dirty="0" smtClean="0">
                <a:solidFill>
                  <a:schemeClr val="tx2">
                    <a:satMod val="130000"/>
                  </a:schemeClr>
                </a:solidFill>
                <a:latin typeface="+mj-lt"/>
              </a:rPr>
              <a:t/>
            </a:r>
            <a:br>
              <a:rPr lang="fr-CA" sz="5400" dirty="0" smtClean="0">
                <a:solidFill>
                  <a:schemeClr val="tx2">
                    <a:satMod val="130000"/>
                  </a:schemeClr>
                </a:solidFill>
                <a:latin typeface="+mj-lt"/>
              </a:rPr>
            </a:br>
            <a:r>
              <a:rPr lang="fr-CA" sz="4800" dirty="0" smtClean="0">
                <a:solidFill>
                  <a:schemeClr val="tx2">
                    <a:satMod val="130000"/>
                  </a:schemeClr>
                </a:solidFill>
                <a:latin typeface="+mj-lt"/>
              </a:rPr>
              <a:t/>
            </a:r>
            <a:br>
              <a:rPr lang="fr-CA" sz="4800" dirty="0" smtClean="0">
                <a:solidFill>
                  <a:schemeClr val="tx2">
                    <a:satMod val="130000"/>
                  </a:schemeClr>
                </a:solidFill>
                <a:latin typeface="+mj-lt"/>
              </a:rPr>
            </a:br>
            <a:r>
              <a:rPr lang="fr-CA" sz="4800" b="1" i="1" dirty="0" smtClean="0">
                <a:solidFill>
                  <a:schemeClr val="accent3"/>
                </a:solidFill>
                <a:latin typeface="+mj-lt"/>
              </a:rPr>
              <a:t>Que remarquez-vous?</a:t>
            </a:r>
          </a:p>
        </p:txBody>
      </p:sp>
      <p:pic>
        <p:nvPicPr>
          <p:cNvPr id="32775" name="Picture 7" descr="j0299723"/>
          <p:cNvPicPr>
            <a:picLocks noChangeAspect="1" noChangeArrowheads="1"/>
          </p:cNvPicPr>
          <p:nvPr>
            <p:custDataLst>
              <p:tags r:id="rId2"/>
            </p:custDataLst>
          </p:nvPr>
        </p:nvPicPr>
        <p:blipFill>
          <a:blip r:embed="rId5" cstate="print"/>
          <a:srcRect/>
          <a:stretch>
            <a:fillRect/>
          </a:stretch>
        </p:blipFill>
        <p:spPr bwMode="auto">
          <a:xfrm>
            <a:off x="1115616" y="4077072"/>
            <a:ext cx="2376264" cy="2299834"/>
          </a:xfrm>
          <a:prstGeom prst="rect">
            <a:avLst/>
          </a:prstGeom>
          <a:noFill/>
          <a:ln w="9525">
            <a:noFill/>
            <a:miter lim="800000"/>
            <a:headEnd/>
            <a:tailEnd/>
          </a:ln>
        </p:spPr>
      </p:pic>
    </p:spTree>
    <p:extLst>
      <p:ext uri="{BB962C8B-B14F-4D97-AF65-F5344CB8AC3E}">
        <p14:creationId xmlns:p14="http://schemas.microsoft.com/office/powerpoint/2010/main" xmlns="" val="69066513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32775"/>
                                        </p:tgtEl>
                                      </p:cBhvr>
                                    </p:animEffect>
                                    <p:animScale>
                                      <p:cBhvr>
                                        <p:cTn id="7" dur="1000" autoRev="1" fill="hold"/>
                                        <p:tgtEl>
                                          <p:spTgt spid="327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custDataLst>
              <p:tags r:id="rId1"/>
            </p:custDataLst>
          </p:nvPr>
        </p:nvSpPr>
        <p:spPr>
          <a:xfrm>
            <a:off x="467544" y="188641"/>
            <a:ext cx="8208912" cy="1440160"/>
          </a:xfrm>
        </p:spPr>
        <p:txBody>
          <a:bodyPr anchor="t">
            <a:noAutofit/>
          </a:bodyPr>
          <a:lstStyle/>
          <a:p>
            <a:pPr eaLnBrk="1" fontAlgn="auto" hangingPunct="1">
              <a:spcAft>
                <a:spcPts val="0"/>
              </a:spcAft>
              <a:defRPr/>
            </a:pPr>
            <a:r>
              <a:rPr lang="fr-CA" b="1" dirty="0" smtClean="0">
                <a:solidFill>
                  <a:schemeClr val="tx2">
                    <a:satMod val="130000"/>
                  </a:schemeClr>
                </a:solidFill>
                <a:latin typeface="+mj-lt"/>
              </a:rPr>
              <a:t>Exemples </a:t>
            </a:r>
            <a:br>
              <a:rPr lang="fr-CA" b="1" dirty="0" smtClean="0">
                <a:solidFill>
                  <a:schemeClr val="tx2">
                    <a:satMod val="130000"/>
                  </a:schemeClr>
                </a:solidFill>
                <a:latin typeface="+mj-lt"/>
              </a:rPr>
            </a:br>
            <a:r>
              <a:rPr lang="fr-CA" b="1" dirty="0" smtClean="0">
                <a:solidFill>
                  <a:schemeClr val="tx2">
                    <a:satMod val="130000"/>
                  </a:schemeClr>
                </a:solidFill>
                <a:latin typeface="+mj-lt"/>
              </a:rPr>
              <a:t>d’adaptations possibles</a:t>
            </a:r>
            <a:r>
              <a:rPr lang="fr-CA" sz="3600" dirty="0" smtClean="0">
                <a:solidFill>
                  <a:schemeClr val="tx2">
                    <a:satMod val="130000"/>
                  </a:schemeClr>
                </a:solidFill>
                <a:latin typeface="+mj-lt"/>
              </a:rPr>
              <a:t/>
            </a:r>
            <a:br>
              <a:rPr lang="fr-CA" sz="3600" dirty="0" smtClean="0">
                <a:solidFill>
                  <a:schemeClr val="tx2">
                    <a:satMod val="130000"/>
                  </a:schemeClr>
                </a:solidFill>
                <a:latin typeface="+mj-lt"/>
              </a:rPr>
            </a:br>
            <a:endParaRPr lang="fr-CA" sz="3600" b="1" i="1" dirty="0" smtClean="0">
              <a:solidFill>
                <a:schemeClr val="accent3"/>
              </a:solidFill>
              <a:latin typeface="+mj-lt"/>
            </a:endParaRPr>
          </a:p>
        </p:txBody>
      </p:sp>
      <p:sp>
        <p:nvSpPr>
          <p:cNvPr id="3" name="ZoneTexte 2"/>
          <p:cNvSpPr txBox="1"/>
          <p:nvPr>
            <p:custDataLst>
              <p:tags r:id="rId2"/>
            </p:custDataLst>
          </p:nvPr>
        </p:nvSpPr>
        <p:spPr>
          <a:xfrm>
            <a:off x="619001" y="1628800"/>
            <a:ext cx="7920880" cy="4616648"/>
          </a:xfrm>
          <a:prstGeom prst="rect">
            <a:avLst/>
          </a:prstGeom>
          <a:noFill/>
        </p:spPr>
        <p:txBody>
          <a:bodyPr wrap="square" rtlCol="0">
            <a:spAutoFit/>
          </a:bodyPr>
          <a:lstStyle/>
          <a:p>
            <a:pPr marL="342900" indent="-342900">
              <a:buFont typeface="Wingdings" pitchFamily="2" charset="2"/>
              <a:buChar char="Ø"/>
            </a:pPr>
            <a:r>
              <a:rPr lang="fr-FR" dirty="0" smtClean="0"/>
              <a:t>Agrandir les textes à 14 ou 16 points.</a:t>
            </a:r>
          </a:p>
          <a:p>
            <a:pPr marL="342900" indent="-342900">
              <a:buFont typeface="Wingdings" pitchFamily="2" charset="2"/>
              <a:buChar char="Ø"/>
            </a:pPr>
            <a:r>
              <a:rPr lang="fr-FR" dirty="0"/>
              <a:t>Vérifier si </a:t>
            </a:r>
            <a:r>
              <a:rPr lang="fr-FR" dirty="0" smtClean="0"/>
              <a:t>l’apprenant </a:t>
            </a:r>
            <a:r>
              <a:rPr lang="fr-FR" dirty="0"/>
              <a:t>a compris la ou les consignes, lui demander de </a:t>
            </a:r>
            <a:r>
              <a:rPr lang="fr-FR" dirty="0" smtClean="0"/>
              <a:t>reformuler.</a:t>
            </a:r>
          </a:p>
          <a:p>
            <a:pPr marL="342900" indent="-342900">
              <a:buFont typeface="Wingdings" pitchFamily="2" charset="2"/>
              <a:buChar char="Ø"/>
            </a:pPr>
            <a:r>
              <a:rPr lang="fr-FR" dirty="0"/>
              <a:t>Faire en sorte que </a:t>
            </a:r>
            <a:r>
              <a:rPr lang="fr-FR" dirty="0" smtClean="0"/>
              <a:t>l’apprenant </a:t>
            </a:r>
            <a:r>
              <a:rPr lang="fr-FR" dirty="0"/>
              <a:t>ait le moins de choses </a:t>
            </a:r>
            <a:r>
              <a:rPr lang="fr-FR" dirty="0" smtClean="0"/>
              <a:t>possible </a:t>
            </a:r>
            <a:r>
              <a:rPr lang="fr-FR" dirty="0"/>
              <a:t>à copier en lui distribuant l’information </a:t>
            </a:r>
            <a:r>
              <a:rPr lang="fr-FR" dirty="0" smtClean="0"/>
              <a:t>sur </a:t>
            </a:r>
            <a:r>
              <a:rPr lang="fr-FR" dirty="0"/>
              <a:t>des feuilles</a:t>
            </a:r>
            <a:r>
              <a:rPr lang="fr-FR" dirty="0" smtClean="0"/>
              <a:t>.</a:t>
            </a:r>
          </a:p>
          <a:p>
            <a:pPr marL="342900" indent="-342900">
              <a:buFont typeface="Wingdings" pitchFamily="2" charset="2"/>
              <a:buChar char="Ø"/>
            </a:pPr>
            <a:r>
              <a:rPr lang="fr-FR" dirty="0"/>
              <a:t>Faire des copies des notes d’un pair prises en classe.</a:t>
            </a:r>
            <a:endParaRPr lang="fr-FR" dirty="0" smtClean="0"/>
          </a:p>
          <a:p>
            <a:pPr marL="342900" indent="-342900">
              <a:buFont typeface="Wingdings" pitchFamily="2" charset="2"/>
              <a:buChar char="Ø"/>
            </a:pPr>
            <a:r>
              <a:rPr lang="fr-FR" dirty="0"/>
              <a:t>Permettre à </a:t>
            </a:r>
            <a:r>
              <a:rPr lang="fr-FR" dirty="0" smtClean="0"/>
              <a:t>l’apprenant </a:t>
            </a:r>
            <a:r>
              <a:rPr lang="fr-FR" dirty="0"/>
              <a:t>de faire une production orale plutôt qu’écrite</a:t>
            </a:r>
            <a:r>
              <a:rPr lang="fr-FR" dirty="0" smtClean="0"/>
              <a:t>.</a:t>
            </a:r>
          </a:p>
          <a:p>
            <a:pPr marL="342900" indent="-342900">
              <a:buFont typeface="Wingdings" pitchFamily="2" charset="2"/>
              <a:buChar char="Ø"/>
            </a:pPr>
            <a:r>
              <a:rPr lang="fr-FR" dirty="0"/>
              <a:t>Donner le matériel à l’avance</a:t>
            </a:r>
            <a:r>
              <a:rPr lang="fr-FR" dirty="0" smtClean="0"/>
              <a:t>.</a:t>
            </a:r>
          </a:p>
          <a:p>
            <a:pPr marL="342900" indent="-342900">
              <a:buFont typeface="Wingdings" pitchFamily="2" charset="2"/>
              <a:buChar char="Ø"/>
            </a:pPr>
            <a:r>
              <a:rPr lang="fr-FR" dirty="0"/>
              <a:t>Permettre l’utilisation d’un dictionnaire électronique</a:t>
            </a:r>
            <a:r>
              <a:rPr lang="fr-FR" dirty="0" smtClean="0"/>
              <a:t>.</a:t>
            </a:r>
          </a:p>
          <a:p>
            <a:pPr marL="342900" indent="-342900">
              <a:buFont typeface="Wingdings" pitchFamily="2" charset="2"/>
              <a:buChar char="Ø"/>
            </a:pPr>
            <a:r>
              <a:rPr lang="fr-FR" dirty="0" smtClean="0"/>
              <a:t>Permettre l’utilisation des outils d’aide technologique (synthèse vocale, prédicteur de mots, correcteur).</a:t>
            </a:r>
          </a:p>
          <a:p>
            <a:pPr marL="342900" indent="-342900">
              <a:buFont typeface="Wingdings" pitchFamily="2" charset="2"/>
              <a:buChar char="Ø"/>
            </a:pPr>
            <a:r>
              <a:rPr lang="fr-FR" dirty="0"/>
              <a:t>Surligner les points importants dans les manuels</a:t>
            </a:r>
            <a:r>
              <a:rPr lang="fr-FR" dirty="0" smtClean="0"/>
              <a:t>.</a:t>
            </a:r>
          </a:p>
          <a:p>
            <a:pPr marL="342900" indent="-342900">
              <a:buFont typeface="Wingdings" pitchFamily="2" charset="2"/>
              <a:buChar char="Ø"/>
            </a:pPr>
            <a:r>
              <a:rPr lang="fr-FR" dirty="0"/>
              <a:t>Donner une idée générale du texte avant la lecture en discutant avec </a:t>
            </a:r>
            <a:r>
              <a:rPr lang="fr-FR" dirty="0" smtClean="0"/>
              <a:t>l’apprenant. Activer les connaissances.</a:t>
            </a:r>
          </a:p>
          <a:p>
            <a:pPr marL="342900" indent="-342900">
              <a:buFont typeface="Wingdings" pitchFamily="2" charset="2"/>
              <a:buChar char="Ø"/>
            </a:pPr>
            <a:r>
              <a:rPr lang="fr-FR" dirty="0"/>
              <a:t>Donner un plan de travail par écrit</a:t>
            </a:r>
            <a:r>
              <a:rPr lang="fr-FR" dirty="0" smtClean="0"/>
              <a:t>.</a:t>
            </a:r>
          </a:p>
          <a:p>
            <a:pPr marL="342900" indent="-342900">
              <a:buFont typeface="Wingdings" pitchFamily="2" charset="2"/>
              <a:buChar char="Ø"/>
            </a:pPr>
            <a:r>
              <a:rPr lang="fr-FR" sz="2400" b="1" dirty="0" smtClean="0">
                <a:solidFill>
                  <a:schemeClr val="accent5">
                    <a:lumMod val="50000"/>
                  </a:schemeClr>
                </a:solidFill>
              </a:rPr>
              <a:t>Encourager l’apprenant à utiliser les stratégies apprises.</a:t>
            </a:r>
            <a:endParaRPr lang="fr-FR" dirty="0"/>
          </a:p>
        </p:txBody>
      </p:sp>
    </p:spTree>
    <p:extLst>
      <p:ext uri="{BB962C8B-B14F-4D97-AF65-F5344CB8AC3E}">
        <p14:creationId xmlns:p14="http://schemas.microsoft.com/office/powerpoint/2010/main" xmlns="" val="1968474474"/>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467544" y="188641"/>
            <a:ext cx="7772400" cy="1152128"/>
          </a:xfrm>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Des forces à exploiter</a:t>
            </a:r>
            <a:endParaRPr lang="fr-CA" dirty="0">
              <a:latin typeface="+mj-lt"/>
            </a:endParaRPr>
          </a:p>
        </p:txBody>
      </p:sp>
      <p:sp>
        <p:nvSpPr>
          <p:cNvPr id="3" name="Sous-titre 2"/>
          <p:cNvSpPr>
            <a:spLocks noGrp="1"/>
          </p:cNvSpPr>
          <p:nvPr>
            <p:ph type="subTitle" idx="1"/>
            <p:custDataLst>
              <p:tags r:id="rId2"/>
            </p:custDataLst>
          </p:nvPr>
        </p:nvSpPr>
        <p:spPr>
          <a:xfrm>
            <a:off x="611560" y="1268760"/>
            <a:ext cx="7848872" cy="5040560"/>
          </a:xfrm>
        </p:spPr>
        <p:txBody>
          <a:bodyPr>
            <a:noAutofit/>
          </a:bodyPr>
          <a:lstStyle/>
          <a:p>
            <a:pPr marL="342900" indent="-342900" algn="l">
              <a:buFont typeface="Wingdings" pitchFamily="2" charset="2"/>
              <a:buChar char="Ø"/>
            </a:pPr>
            <a:r>
              <a:rPr lang="fr-FR" sz="2400" dirty="0">
                <a:solidFill>
                  <a:schemeClr val="tx1"/>
                </a:solidFill>
                <a:latin typeface="+mn-lt"/>
              </a:rPr>
              <a:t>Leur QI varie de moyen à doué. </a:t>
            </a:r>
            <a:endParaRPr lang="fr-FR" sz="2400" dirty="0" smtClean="0">
              <a:solidFill>
                <a:schemeClr val="tx1"/>
              </a:solidFill>
              <a:latin typeface="+mn-lt"/>
            </a:endParaRPr>
          </a:p>
          <a:p>
            <a:pPr marL="342900" indent="-342900" algn="l">
              <a:buFont typeface="Wingdings" pitchFamily="2" charset="2"/>
              <a:buChar char="Ø"/>
            </a:pPr>
            <a:r>
              <a:rPr lang="fr-FR" sz="2400" dirty="0" smtClean="0">
                <a:solidFill>
                  <a:schemeClr val="tx1"/>
                </a:solidFill>
                <a:latin typeface="+mn-lt"/>
              </a:rPr>
              <a:t>Ils </a:t>
            </a:r>
            <a:r>
              <a:rPr lang="fr-FR" sz="2400" dirty="0">
                <a:solidFill>
                  <a:schemeClr val="tx1"/>
                </a:solidFill>
                <a:latin typeface="+mn-lt"/>
              </a:rPr>
              <a:t>apprennent différemment.  </a:t>
            </a:r>
            <a:endParaRPr lang="fr-FR" sz="2400" dirty="0" smtClean="0">
              <a:solidFill>
                <a:schemeClr val="tx1"/>
              </a:solidFill>
              <a:latin typeface="+mn-lt"/>
            </a:endParaRPr>
          </a:p>
          <a:p>
            <a:pPr marL="342900" indent="-342900" algn="l">
              <a:buFont typeface="Wingdings" pitchFamily="2" charset="2"/>
              <a:buChar char="Ø"/>
            </a:pPr>
            <a:r>
              <a:rPr lang="fr-FR" sz="2400" dirty="0" smtClean="0">
                <a:solidFill>
                  <a:schemeClr val="tx1"/>
                </a:solidFill>
                <a:latin typeface="+mn-lt"/>
              </a:rPr>
              <a:t>On </a:t>
            </a:r>
            <a:r>
              <a:rPr lang="fr-FR" sz="2400" dirty="0">
                <a:solidFill>
                  <a:schemeClr val="tx1"/>
                </a:solidFill>
                <a:latin typeface="+mn-lt"/>
              </a:rPr>
              <a:t>les qualifie souvent d’apprenants </a:t>
            </a:r>
            <a:r>
              <a:rPr lang="fr-FR" sz="2400" dirty="0" err="1" smtClean="0">
                <a:solidFill>
                  <a:schemeClr val="tx1"/>
                </a:solidFill>
                <a:latin typeface="+mn-lt"/>
              </a:rPr>
              <a:t>spatiovisuels</a:t>
            </a:r>
            <a:r>
              <a:rPr lang="fr-FR" sz="2400" dirty="0" smtClean="0">
                <a:solidFill>
                  <a:schemeClr val="tx1"/>
                </a:solidFill>
                <a:latin typeface="+mn-lt"/>
              </a:rPr>
              <a:t>, </a:t>
            </a:r>
            <a:r>
              <a:rPr lang="fr-FR" sz="2400" dirty="0">
                <a:solidFill>
                  <a:schemeClr val="tx1"/>
                </a:solidFill>
                <a:latin typeface="+mn-lt"/>
              </a:rPr>
              <a:t>c’est-à-dire qu’ils apprennent de façon globale plutôt que par étape. </a:t>
            </a:r>
            <a:endParaRPr lang="fr-FR" sz="2400" dirty="0" smtClean="0">
              <a:solidFill>
                <a:schemeClr val="tx1"/>
              </a:solidFill>
              <a:latin typeface="+mn-lt"/>
            </a:endParaRPr>
          </a:p>
          <a:p>
            <a:pPr marL="342900" indent="-342900" algn="l">
              <a:buFont typeface="Wingdings" pitchFamily="2" charset="2"/>
              <a:buChar char="Ø"/>
            </a:pPr>
            <a:r>
              <a:rPr lang="fr-FR" sz="2400" dirty="0" smtClean="0">
                <a:solidFill>
                  <a:schemeClr val="tx1"/>
                </a:solidFill>
                <a:latin typeface="+mn-lt"/>
              </a:rPr>
              <a:t>Ils ont souvent de bonnes aptitudes </a:t>
            </a:r>
            <a:r>
              <a:rPr lang="fr-FR" sz="2400" dirty="0" err="1" smtClean="0">
                <a:solidFill>
                  <a:schemeClr val="tx1"/>
                </a:solidFill>
                <a:latin typeface="+mn-lt"/>
              </a:rPr>
              <a:t>spatiovisuelles</a:t>
            </a:r>
            <a:r>
              <a:rPr lang="fr-FR" sz="2400" dirty="0" smtClean="0">
                <a:solidFill>
                  <a:schemeClr val="tx1"/>
                </a:solidFill>
                <a:latin typeface="+mn-lt"/>
              </a:rPr>
              <a:t>.</a:t>
            </a:r>
          </a:p>
          <a:p>
            <a:pPr marL="342900" indent="-342900" algn="l">
              <a:buFont typeface="Wingdings" pitchFamily="2" charset="2"/>
              <a:buChar char="Ø"/>
            </a:pPr>
            <a:r>
              <a:rPr lang="fr-FR" sz="2400" dirty="0" smtClean="0">
                <a:solidFill>
                  <a:schemeClr val="tx1"/>
                </a:solidFill>
                <a:latin typeface="+mn-lt"/>
              </a:rPr>
              <a:t>Ils ont une façon différente d’aborder les problèmes et donc de les résoudre. </a:t>
            </a:r>
          </a:p>
          <a:p>
            <a:pPr marL="342900" indent="-342900" algn="l">
              <a:buFont typeface="Wingdings" pitchFamily="2" charset="2"/>
              <a:buChar char="Ø"/>
            </a:pPr>
            <a:r>
              <a:rPr lang="fr-FR" sz="2400" dirty="0" smtClean="0">
                <a:solidFill>
                  <a:schemeClr val="tx1"/>
                </a:solidFill>
                <a:latin typeface="+mn-lt"/>
              </a:rPr>
              <a:t>Ils ont souvent une grande créativité. </a:t>
            </a:r>
          </a:p>
          <a:p>
            <a:pPr marL="342900" indent="-342900" algn="l">
              <a:buFont typeface="Wingdings" pitchFamily="2" charset="2"/>
              <a:buChar char="Ø"/>
            </a:pPr>
            <a:r>
              <a:rPr lang="fr-FR" sz="2400" dirty="0" smtClean="0">
                <a:solidFill>
                  <a:schemeClr val="tx1"/>
                </a:solidFill>
                <a:latin typeface="+mn-lt"/>
              </a:rPr>
              <a:t>Ils possèdent de bonnes </a:t>
            </a:r>
            <a:r>
              <a:rPr lang="fr-FR" sz="2400" dirty="0">
                <a:solidFill>
                  <a:schemeClr val="tx1"/>
                </a:solidFill>
                <a:latin typeface="+mn-lt"/>
              </a:rPr>
              <a:t>habiletés </a:t>
            </a:r>
            <a:r>
              <a:rPr lang="fr-FR" sz="2400" dirty="0" smtClean="0">
                <a:solidFill>
                  <a:schemeClr val="tx1"/>
                </a:solidFill>
                <a:latin typeface="+mn-lt"/>
              </a:rPr>
              <a:t>mécaniques.</a:t>
            </a:r>
          </a:p>
          <a:p>
            <a:pPr marL="342900" indent="-342900" algn="l">
              <a:buFont typeface="Wingdings" pitchFamily="2" charset="2"/>
              <a:buChar char="Ø"/>
            </a:pPr>
            <a:r>
              <a:rPr lang="fr-FR" sz="2400" dirty="0" smtClean="0">
                <a:solidFill>
                  <a:schemeClr val="tx1"/>
                </a:solidFill>
                <a:latin typeface="+mn-lt"/>
              </a:rPr>
              <a:t>Ils possèdent également une bonne intuition.</a:t>
            </a:r>
          </a:p>
        </p:txBody>
      </p:sp>
    </p:spTree>
    <p:extLst>
      <p:ext uri="{BB962C8B-B14F-4D97-AF65-F5344CB8AC3E}">
        <p14:creationId xmlns:p14="http://schemas.microsoft.com/office/powerpoint/2010/main" xmlns="" val="466149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ZoneTexte 2"/>
          <p:cNvSpPr txBox="1">
            <a:spLocks noChangeArrowheads="1"/>
          </p:cNvSpPr>
          <p:nvPr>
            <p:custDataLst>
              <p:tags r:id="rId1"/>
            </p:custDataLst>
          </p:nvPr>
        </p:nvSpPr>
        <p:spPr bwMode="auto">
          <a:xfrm>
            <a:off x="539552" y="1439198"/>
            <a:ext cx="7344816" cy="4370427"/>
          </a:xfrm>
          <a:prstGeom prst="rect">
            <a:avLst/>
          </a:prstGeom>
          <a:noFill/>
          <a:ln w="9525">
            <a:noFill/>
            <a:miter lim="800000"/>
            <a:headEnd/>
            <a:tailEnd/>
          </a:ln>
        </p:spPr>
        <p:txBody>
          <a:bodyPr wrap="square" anchor="ctr">
            <a:spAutoFit/>
          </a:bodyPr>
          <a:lstStyle/>
          <a:p>
            <a:pPr marL="514350" indent="-514350" fontAlgn="base">
              <a:spcBef>
                <a:spcPts val="1200"/>
              </a:spcBef>
              <a:spcAft>
                <a:spcPts val="1200"/>
              </a:spcAft>
              <a:buSzPct val="80000"/>
              <a:buFont typeface="Wingdings" pitchFamily="2" charset="2"/>
              <a:buChar char="Ø"/>
              <a:defRPr/>
            </a:pPr>
            <a:r>
              <a:rPr lang="fr-CA" sz="3400" b="1" dirty="0">
                <a:solidFill>
                  <a:prstClr val="black"/>
                </a:solidFill>
              </a:rPr>
              <a:t>Se familiariser avec les concepts liés aux </a:t>
            </a:r>
            <a:r>
              <a:rPr lang="fr-CA" sz="3400" b="1" dirty="0" smtClean="0">
                <a:solidFill>
                  <a:prstClr val="black"/>
                </a:solidFill>
              </a:rPr>
              <a:t>troubles </a:t>
            </a:r>
            <a:r>
              <a:rPr lang="fr-CA" sz="3400" b="1" dirty="0">
                <a:solidFill>
                  <a:prstClr val="black"/>
                </a:solidFill>
              </a:rPr>
              <a:t>d’apprentissage </a:t>
            </a:r>
            <a:r>
              <a:rPr lang="fr-CA" sz="3400" b="1" dirty="0" smtClean="0">
                <a:solidFill>
                  <a:prstClr val="black"/>
                </a:solidFill>
              </a:rPr>
              <a:t>spécifiques</a:t>
            </a:r>
            <a:endParaRPr lang="fr-CA" sz="3400" b="1" dirty="0">
              <a:solidFill>
                <a:prstClr val="black"/>
              </a:solidFill>
            </a:endParaRPr>
          </a:p>
          <a:p>
            <a:pPr marL="514350" indent="-514350" fontAlgn="base">
              <a:spcBef>
                <a:spcPts val="1200"/>
              </a:spcBef>
              <a:spcAft>
                <a:spcPts val="1200"/>
              </a:spcAft>
              <a:buSzPct val="80000"/>
              <a:buFont typeface="Wingdings" pitchFamily="2" charset="2"/>
              <a:buChar char="Ø"/>
              <a:defRPr/>
            </a:pPr>
            <a:r>
              <a:rPr lang="fr-CA" sz="3400" b="1" dirty="0"/>
              <a:t>Se familiariser </a:t>
            </a:r>
            <a:r>
              <a:rPr lang="fr-CA" sz="3400" b="1" dirty="0" smtClean="0"/>
              <a:t>avec les différentes pistes d’intervention </a:t>
            </a:r>
          </a:p>
          <a:p>
            <a:pPr marL="514350" indent="-514350" fontAlgn="base">
              <a:spcBef>
                <a:spcPts val="1200"/>
              </a:spcBef>
              <a:spcAft>
                <a:spcPts val="1200"/>
              </a:spcAft>
              <a:buSzPct val="80000"/>
              <a:buFont typeface="Wingdings" pitchFamily="2" charset="2"/>
              <a:buChar char="Ø"/>
              <a:defRPr/>
            </a:pPr>
            <a:r>
              <a:rPr lang="fr-CA" sz="3400" b="1" dirty="0" smtClean="0"/>
              <a:t>Comprendre les adaptations autorisées par le MELS</a:t>
            </a:r>
            <a:endParaRPr lang="fr-CA" sz="3400" b="1" dirty="0"/>
          </a:p>
        </p:txBody>
      </p:sp>
      <p:sp>
        <p:nvSpPr>
          <p:cNvPr id="2" name="Titre 1"/>
          <p:cNvSpPr>
            <a:spLocks noGrp="1"/>
          </p:cNvSpPr>
          <p:nvPr>
            <p:ph type="title"/>
            <p:custDataLst>
              <p:tags r:id="rId2"/>
            </p:custDataLst>
          </p:nvPr>
        </p:nvSpPr>
        <p:spPr>
          <a:xfrm>
            <a:off x="0" y="260648"/>
            <a:ext cx="9144000" cy="792088"/>
          </a:xfrm>
        </p:spPr>
        <p:txBody>
          <a:bodyPr>
            <a:noAutofit/>
          </a:bodyPr>
          <a:lstStyle/>
          <a:p>
            <a:pPr eaLnBrk="1" fontAlgn="auto" hangingPunct="1">
              <a:spcAft>
                <a:spcPts val="0"/>
              </a:spcAft>
              <a:defRPr/>
            </a:pPr>
            <a:r>
              <a:rPr lang="fr-CA" sz="4800" b="1" dirty="0" smtClean="0">
                <a:solidFill>
                  <a:schemeClr val="tx2"/>
                </a:solidFill>
                <a:effectLst>
                  <a:outerShdw blurRad="38100" dist="38100" dir="2700000" algn="tl">
                    <a:srgbClr val="000000">
                      <a:alpha val="43137"/>
                    </a:srgbClr>
                  </a:outerShdw>
                </a:effectLst>
                <a:latin typeface="+mj-lt"/>
              </a:rPr>
              <a:t>Objectifs de la rencontre</a:t>
            </a:r>
            <a:endParaRPr lang="fr-CA" sz="4800" b="1" dirty="0">
              <a:solidFill>
                <a:schemeClr val="tx2"/>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505014263"/>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39552" y="404664"/>
            <a:ext cx="8229600" cy="1143000"/>
          </a:xfrm>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Quelques grands dyslexiques</a:t>
            </a:r>
            <a:endParaRPr lang="fr-CA" dirty="0">
              <a:latin typeface="+mj-lt"/>
            </a:endParaRPr>
          </a:p>
        </p:txBody>
      </p:sp>
      <p:pic>
        <p:nvPicPr>
          <p:cNvPr id="4" name="Image 3"/>
          <p:cNvPicPr>
            <a:picLocks noChangeAspect="1"/>
          </p:cNvPicPr>
          <p:nvPr>
            <p:custDataLst>
              <p:tags r:id="rId2"/>
            </p:custDataLst>
          </p:nvPr>
        </p:nvPicPr>
        <p:blipFill>
          <a:blip r:embed="rId10" cstate="print">
            <a:extLst>
              <a:ext uri="{28A0092B-C50C-407E-A947-70E740481C1C}">
                <a14:useLocalDpi xmlns:a14="http://schemas.microsoft.com/office/drawing/2010/main" xmlns="" val="0"/>
              </a:ext>
            </a:extLst>
          </a:blip>
          <a:stretch>
            <a:fillRect/>
          </a:stretch>
        </p:blipFill>
        <p:spPr>
          <a:xfrm rot="20357325">
            <a:off x="614477" y="1893781"/>
            <a:ext cx="2210263" cy="1326157"/>
          </a:xfrm>
          <a:prstGeom prst="rect">
            <a:avLst/>
          </a:prstGeom>
          <a:ln>
            <a:noFill/>
          </a:ln>
          <a:effectLst>
            <a:softEdge rad="112500"/>
          </a:effectLst>
        </p:spPr>
      </p:pic>
      <p:pic>
        <p:nvPicPr>
          <p:cNvPr id="5" name="Image 4"/>
          <p:cNvPicPr>
            <a:picLocks noChangeAspect="1"/>
          </p:cNvPicPr>
          <p:nvPr>
            <p:custDataLst>
              <p:tags r:id="rId3"/>
            </p:custDataLst>
          </p:nvPr>
        </p:nvPicPr>
        <p:blipFill>
          <a:blip r:embed="rId11" cstate="print">
            <a:extLst>
              <a:ext uri="{28A0092B-C50C-407E-A947-70E740481C1C}">
                <a14:useLocalDpi xmlns:a14="http://schemas.microsoft.com/office/drawing/2010/main" xmlns="" val="0"/>
              </a:ext>
            </a:extLst>
          </a:blip>
          <a:stretch>
            <a:fillRect/>
          </a:stretch>
        </p:blipFill>
        <p:spPr>
          <a:xfrm rot="939045">
            <a:off x="5504979" y="1636269"/>
            <a:ext cx="1857143" cy="1266667"/>
          </a:xfrm>
          <a:prstGeom prst="rect">
            <a:avLst/>
          </a:prstGeom>
          <a:ln>
            <a:noFill/>
          </a:ln>
          <a:effectLst>
            <a:softEdge rad="112500"/>
          </a:effectLst>
        </p:spPr>
      </p:pic>
      <p:pic>
        <p:nvPicPr>
          <p:cNvPr id="6" name="Image 5"/>
          <p:cNvPicPr>
            <a:picLocks noChangeAspect="1"/>
          </p:cNvPicPr>
          <p:nvPr>
            <p:custDataLst>
              <p:tags r:id="rId4"/>
            </p:custDataLst>
          </p:nvPr>
        </p:nvPicPr>
        <p:blipFill>
          <a:blip r:embed="rId12" cstate="print">
            <a:extLst>
              <a:ext uri="{28A0092B-C50C-407E-A947-70E740481C1C}">
                <a14:useLocalDpi xmlns:a14="http://schemas.microsoft.com/office/drawing/2010/main" xmlns="" val="0"/>
              </a:ext>
            </a:extLst>
          </a:blip>
          <a:stretch>
            <a:fillRect/>
          </a:stretch>
        </p:blipFill>
        <p:spPr>
          <a:xfrm rot="1079148">
            <a:off x="4748789" y="3520707"/>
            <a:ext cx="1935088" cy="1451316"/>
          </a:xfrm>
          <a:prstGeom prst="rect">
            <a:avLst/>
          </a:prstGeom>
          <a:ln>
            <a:noFill/>
          </a:ln>
          <a:effectLst>
            <a:softEdge rad="112500"/>
          </a:effectLst>
        </p:spPr>
      </p:pic>
      <p:pic>
        <p:nvPicPr>
          <p:cNvPr id="8" name="Image 7"/>
          <p:cNvPicPr>
            <a:picLocks noChangeAspect="1"/>
          </p:cNvPicPr>
          <p:nvPr>
            <p:custDataLst>
              <p:tags r:id="rId5"/>
            </p:custDataLst>
          </p:nvPr>
        </p:nvPicPr>
        <p:blipFill>
          <a:blip r:embed="rId13" cstate="print">
            <a:extLst>
              <a:ext uri="{28A0092B-C50C-407E-A947-70E740481C1C}">
                <a14:useLocalDpi xmlns:a14="http://schemas.microsoft.com/office/drawing/2010/main" xmlns="" val="0"/>
              </a:ext>
            </a:extLst>
          </a:blip>
          <a:stretch>
            <a:fillRect/>
          </a:stretch>
        </p:blipFill>
        <p:spPr>
          <a:xfrm>
            <a:off x="3192996" y="1545794"/>
            <a:ext cx="1379004" cy="1637567"/>
          </a:xfrm>
          <a:prstGeom prst="rect">
            <a:avLst/>
          </a:prstGeom>
          <a:ln>
            <a:noFill/>
          </a:ln>
          <a:effectLst>
            <a:softEdge rad="112500"/>
          </a:effectLst>
        </p:spPr>
      </p:pic>
      <p:pic>
        <p:nvPicPr>
          <p:cNvPr id="9" name="Image 8"/>
          <p:cNvPicPr>
            <a:picLocks noChangeAspect="1"/>
          </p:cNvPicPr>
          <p:nvPr>
            <p:custDataLst>
              <p:tags r:id="rId6"/>
            </p:custDataLst>
          </p:nvPr>
        </p:nvPicPr>
        <p:blipFill>
          <a:blip r:embed="rId14" cstate="print">
            <a:extLst>
              <a:ext uri="{28A0092B-C50C-407E-A947-70E740481C1C}">
                <a14:useLocalDpi xmlns:a14="http://schemas.microsoft.com/office/drawing/2010/main" xmlns="" val="0"/>
              </a:ext>
            </a:extLst>
          </a:blip>
          <a:stretch>
            <a:fillRect/>
          </a:stretch>
        </p:blipFill>
        <p:spPr>
          <a:xfrm rot="21156025">
            <a:off x="857249" y="4437112"/>
            <a:ext cx="1901353" cy="1418702"/>
          </a:xfrm>
          <a:prstGeom prst="rect">
            <a:avLst/>
          </a:prstGeom>
          <a:ln>
            <a:noFill/>
          </a:ln>
          <a:effectLst>
            <a:softEdge rad="112500"/>
          </a:effectLst>
        </p:spPr>
      </p:pic>
      <p:pic>
        <p:nvPicPr>
          <p:cNvPr id="10" name="Image 9"/>
          <p:cNvPicPr>
            <a:picLocks noChangeAspect="1"/>
          </p:cNvPicPr>
          <p:nvPr>
            <p:custDataLst>
              <p:tags r:id="rId7"/>
            </p:custDataLst>
          </p:nvPr>
        </p:nvPicPr>
        <p:blipFill>
          <a:blip r:embed="rId15" cstate="print">
            <a:extLst>
              <a:ext uri="{28A0092B-C50C-407E-A947-70E740481C1C}">
                <a14:useLocalDpi xmlns:a14="http://schemas.microsoft.com/office/drawing/2010/main" xmlns="" val="0"/>
              </a:ext>
            </a:extLst>
          </a:blip>
          <a:stretch>
            <a:fillRect/>
          </a:stretch>
        </p:blipFill>
        <p:spPr>
          <a:xfrm>
            <a:off x="3192996" y="5036042"/>
            <a:ext cx="1740684" cy="1264147"/>
          </a:xfrm>
          <a:prstGeom prst="rect">
            <a:avLst/>
          </a:prstGeom>
          <a:ln>
            <a:noFill/>
          </a:ln>
          <a:effectLst>
            <a:softEdge rad="112500"/>
          </a:effectLst>
        </p:spPr>
      </p:pic>
    </p:spTree>
    <p:extLst>
      <p:ext uri="{BB962C8B-B14F-4D97-AF65-F5344CB8AC3E}">
        <p14:creationId xmlns:p14="http://schemas.microsoft.com/office/powerpoint/2010/main" xmlns="" val="602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nodeType="afterEffect">
                                  <p:stCondLst>
                                    <p:cond delay="15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nodeType="afterEffect">
                                  <p:stCondLst>
                                    <p:cond delay="150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custDataLst>
              <p:tags r:id="rId1"/>
            </p:custDataLst>
          </p:nvPr>
        </p:nvSpPr>
        <p:spPr>
          <a:xfrm>
            <a:off x="467544" y="692696"/>
            <a:ext cx="8316416" cy="2088232"/>
          </a:xfrm>
        </p:spPr>
        <p:txBody>
          <a:bodyPr>
            <a:noAutofit/>
          </a:bodyPr>
          <a:lstStyle/>
          <a:p>
            <a:pPr algn="ctr" eaLnBrk="1" fontAlgn="auto" hangingPunct="1">
              <a:spcAft>
                <a:spcPts val="0"/>
              </a:spcAft>
              <a:defRPr/>
            </a:pPr>
            <a:r>
              <a:rPr lang="fr-CA" sz="4400" b="1" dirty="0" smtClean="0">
                <a:solidFill>
                  <a:schemeClr val="tx2"/>
                </a:solidFill>
                <a:effectLst>
                  <a:outerShdw blurRad="38100" dist="38100" dir="2700000" algn="tl">
                    <a:srgbClr val="000000">
                      <a:alpha val="43137"/>
                    </a:srgbClr>
                  </a:outerShdw>
                </a:effectLst>
                <a:latin typeface="+mj-lt"/>
              </a:rPr>
              <a:t>Trouble du langage</a:t>
            </a:r>
            <a:endParaRPr lang="fr-CA" sz="5400" dirty="0" smtClean="0">
              <a:solidFill>
                <a:schemeClr val="tx2"/>
              </a:solidFill>
              <a:effectLst>
                <a:outerShdw blurRad="38100" dist="38100" dir="2700000" algn="tl">
                  <a:srgbClr val="000000">
                    <a:alpha val="43137"/>
                  </a:srgbClr>
                </a:outerShdw>
              </a:effectLst>
              <a:latin typeface="+mj-lt"/>
            </a:endParaRPr>
          </a:p>
        </p:txBody>
      </p:sp>
      <p:sp>
        <p:nvSpPr>
          <p:cNvPr id="4" name="ZoneTexte 3"/>
          <p:cNvSpPr txBox="1"/>
          <p:nvPr>
            <p:custDataLst>
              <p:tags r:id="rId2"/>
            </p:custDataLst>
          </p:nvPr>
        </p:nvSpPr>
        <p:spPr>
          <a:xfrm>
            <a:off x="1835696" y="2780928"/>
            <a:ext cx="5688632" cy="646331"/>
          </a:xfrm>
          <a:prstGeom prst="rect">
            <a:avLst/>
          </a:prstGeom>
          <a:noFill/>
        </p:spPr>
        <p:txBody>
          <a:bodyPr wrap="square" rtlCol="0">
            <a:spAutoFit/>
          </a:bodyPr>
          <a:lstStyle/>
          <a:p>
            <a:pPr algn="ctr"/>
            <a:r>
              <a:rPr lang="fr-CA" sz="3600" dirty="0" smtClean="0">
                <a:solidFill>
                  <a:schemeClr val="tx2"/>
                </a:solidFill>
              </a:rPr>
              <a:t>Dysphasie</a:t>
            </a:r>
            <a:endParaRPr lang="fr-CA" sz="3200" dirty="0">
              <a:solidFill>
                <a:schemeClr val="tx2"/>
              </a:solidFill>
            </a:endParaRPr>
          </a:p>
        </p:txBody>
      </p:sp>
      <p:pic>
        <p:nvPicPr>
          <p:cNvPr id="1026" name="Picture 2"/>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57625" y="3432175"/>
            <a:ext cx="1427163"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a:spLocks noGrp="1" noChangeArrowheads="1"/>
          </p:cNvSpPr>
          <p:nvPr>
            <p:ph type="body" idx="1"/>
            <p:custDataLst>
              <p:tags r:id="rId4"/>
            </p:custDataLst>
          </p:nvPr>
        </p:nvSpPr>
        <p:spPr>
          <a:xfrm>
            <a:off x="1118455" y="5151411"/>
            <a:ext cx="7123113" cy="1673225"/>
          </a:xfrm>
        </p:spPr>
        <p:txBody>
          <a:bodyPr anchor="ctr">
            <a:normAutofit/>
          </a:bodyPr>
          <a:lstStyle/>
          <a:p>
            <a:pPr eaLnBrk="1" hangingPunct="1">
              <a:buFont typeface="Wingdings 2" pitchFamily="18" charset="2"/>
              <a:buNone/>
            </a:pPr>
            <a:r>
              <a:rPr lang="fr-CA" sz="1600" b="1" dirty="0" smtClean="0"/>
              <a:t>Tiré de:</a:t>
            </a:r>
          </a:p>
          <a:p>
            <a:pPr marL="27432" lvl="0">
              <a:spcBef>
                <a:spcPts val="0"/>
              </a:spcBef>
              <a:buClr>
                <a:srgbClr val="727CA3"/>
              </a:buClr>
              <a:buSzPct val="80000"/>
              <a:defRPr/>
            </a:pPr>
            <a:r>
              <a:rPr lang="fr-CA" sz="1400" b="1" dirty="0" smtClean="0">
                <a:solidFill>
                  <a:srgbClr val="464653">
                    <a:shade val="30000"/>
                    <a:satMod val="150000"/>
                  </a:srgbClr>
                </a:solidFill>
                <a:latin typeface="Gill Sans MT"/>
              </a:rPr>
              <a:t>Marie-Andrée </a:t>
            </a:r>
            <a:r>
              <a:rPr lang="fr-CA" sz="1400" b="1" dirty="0" err="1" smtClean="0">
                <a:solidFill>
                  <a:srgbClr val="464653">
                    <a:shade val="30000"/>
                    <a:satMod val="150000"/>
                  </a:srgbClr>
                </a:solidFill>
                <a:latin typeface="Gill Sans MT"/>
              </a:rPr>
              <a:t>Létourneau</a:t>
            </a:r>
            <a:r>
              <a:rPr lang="fr-CA" sz="1400" b="1" dirty="0" smtClean="0">
                <a:solidFill>
                  <a:srgbClr val="464653">
                    <a:shade val="30000"/>
                    <a:satMod val="150000"/>
                  </a:srgbClr>
                </a:solidFill>
                <a:latin typeface="Gill Sans MT"/>
              </a:rPr>
              <a:t>, </a:t>
            </a:r>
            <a:r>
              <a:rPr lang="fr-CA" sz="1400" b="1" dirty="0">
                <a:solidFill>
                  <a:srgbClr val="464653">
                    <a:shade val="30000"/>
                    <a:satMod val="150000"/>
                  </a:srgbClr>
                </a:solidFill>
                <a:latin typeface="Gill Sans MT"/>
              </a:rPr>
              <a:t>ressource régionale en déficience </a:t>
            </a:r>
            <a:r>
              <a:rPr lang="fr-CA" sz="1400" b="1" dirty="0" smtClean="0">
                <a:solidFill>
                  <a:srgbClr val="464653">
                    <a:shade val="30000"/>
                    <a:satMod val="150000"/>
                  </a:srgbClr>
                </a:solidFill>
                <a:latin typeface="Gill Sans MT"/>
              </a:rPr>
              <a:t>langagière</a:t>
            </a:r>
            <a:endParaRPr lang="fr-CA" sz="1400" dirty="0">
              <a:solidFill>
                <a:srgbClr val="464653">
                  <a:shade val="30000"/>
                  <a:satMod val="150000"/>
                </a:srgbClr>
              </a:solidFill>
              <a:latin typeface="Gill Sans MT"/>
            </a:endParaRPr>
          </a:p>
          <a:p>
            <a:pPr eaLnBrk="1" hangingPunct="1">
              <a:buFont typeface="Wingdings 2" pitchFamily="18" charset="2"/>
              <a:buNone/>
            </a:pPr>
            <a:endParaRPr lang="fr-CA" sz="4000" b="1" dirty="0" smtClean="0"/>
          </a:p>
        </p:txBody>
      </p:sp>
    </p:spTree>
    <p:extLst>
      <p:ext uri="{BB962C8B-B14F-4D97-AF65-F5344CB8AC3E}">
        <p14:creationId xmlns:p14="http://schemas.microsoft.com/office/powerpoint/2010/main" xmlns="" val="1124228000"/>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19100" y="116632"/>
            <a:ext cx="8229600" cy="1143000"/>
          </a:xfrm>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Les composantes du langage</a:t>
            </a:r>
            <a:endParaRPr lang="fr-CA" dirty="0"/>
          </a:p>
        </p:txBody>
      </p:sp>
      <p:sp>
        <p:nvSpPr>
          <p:cNvPr id="3" name="Espace réservé du contenu 2"/>
          <p:cNvSpPr>
            <a:spLocks noGrp="1"/>
          </p:cNvSpPr>
          <p:nvPr>
            <p:ph idx="1"/>
            <p:custDataLst>
              <p:tags r:id="rId2"/>
            </p:custDataLst>
          </p:nvPr>
        </p:nvSpPr>
        <p:spPr/>
        <p:txBody>
          <a:bodyPr/>
          <a:lstStyle/>
          <a:p>
            <a:endParaRPr lang="fr-CA" dirty="0"/>
          </a:p>
        </p:txBody>
      </p:sp>
      <p:pic>
        <p:nvPicPr>
          <p:cNvPr id="4" name="Picture 7"/>
          <p:cNvPicPr preferRelativeResize="0">
            <a:picLocks noChangeAspect="1" noChangeArrowheads="1"/>
          </p:cNvPicPr>
          <p:nvPr>
            <p:custDataLst>
              <p:tags r:id="rId3"/>
            </p:custDataLst>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1052513"/>
            <a:ext cx="9067800" cy="580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8"/>
          <p:cNvSpPr txBox="1">
            <a:spLocks noChangeArrowheads="1"/>
          </p:cNvSpPr>
          <p:nvPr>
            <p:custDataLst>
              <p:tags r:id="rId4"/>
            </p:custDataLst>
          </p:nvPr>
        </p:nvSpPr>
        <p:spPr bwMode="auto">
          <a:xfrm>
            <a:off x="1984322" y="1568623"/>
            <a:ext cx="1536862" cy="575775"/>
          </a:xfrm>
          <a:prstGeom prst="rect">
            <a:avLst/>
          </a:prstGeom>
          <a:noFill/>
          <a:ln>
            <a:noFill/>
          </a:ln>
          <a:extLst>
            <a:ext uri="{909E8E84-426E-40DD-AFC4-6F175D3DCCD1}">
              <a14:hiddenFill xmlns:a14="http://schemas.microsoft.com/office/drawing/2010/main" xmlns="">
                <a:solidFill>
                  <a:srgbClr val="FFCC66">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Kidprint" pitchFamily="66" charset="0"/>
              </a:defRPr>
            </a:lvl1pPr>
            <a:lvl2pPr marL="742950" indent="-285750" eaLnBrk="0" hangingPunct="0">
              <a:defRPr sz="2800">
                <a:solidFill>
                  <a:schemeClr val="tx1"/>
                </a:solidFill>
                <a:latin typeface="Kidprint" pitchFamily="66" charset="0"/>
              </a:defRPr>
            </a:lvl2pPr>
            <a:lvl3pPr marL="1143000" indent="-228600" eaLnBrk="0" hangingPunct="0">
              <a:defRPr sz="2800">
                <a:solidFill>
                  <a:schemeClr val="tx1"/>
                </a:solidFill>
                <a:latin typeface="Kidprint" pitchFamily="66" charset="0"/>
              </a:defRPr>
            </a:lvl3pPr>
            <a:lvl4pPr marL="1600200" indent="-228600" eaLnBrk="0" hangingPunct="0">
              <a:defRPr sz="2800">
                <a:solidFill>
                  <a:schemeClr val="tx1"/>
                </a:solidFill>
                <a:latin typeface="Kidprint" pitchFamily="66" charset="0"/>
              </a:defRPr>
            </a:lvl4pPr>
            <a:lvl5pPr marL="2057400" indent="-228600" eaLnBrk="0" hangingPunct="0">
              <a:defRPr sz="2800">
                <a:solidFill>
                  <a:schemeClr val="tx1"/>
                </a:solidFill>
                <a:latin typeface="Kidprint" pitchFamily="66" charset="0"/>
              </a:defRPr>
            </a:lvl5pPr>
            <a:lvl6pPr marL="2514600" indent="-228600" algn="ctr" eaLnBrk="0" fontAlgn="base" hangingPunct="0">
              <a:spcBef>
                <a:spcPct val="0"/>
              </a:spcBef>
              <a:spcAft>
                <a:spcPct val="0"/>
              </a:spcAft>
              <a:defRPr sz="2800">
                <a:solidFill>
                  <a:schemeClr val="tx1"/>
                </a:solidFill>
                <a:latin typeface="Kidprint" pitchFamily="66" charset="0"/>
              </a:defRPr>
            </a:lvl6pPr>
            <a:lvl7pPr marL="2971800" indent="-228600" algn="ctr" eaLnBrk="0" fontAlgn="base" hangingPunct="0">
              <a:spcBef>
                <a:spcPct val="0"/>
              </a:spcBef>
              <a:spcAft>
                <a:spcPct val="0"/>
              </a:spcAft>
              <a:defRPr sz="2800">
                <a:solidFill>
                  <a:schemeClr val="tx1"/>
                </a:solidFill>
                <a:latin typeface="Kidprint" pitchFamily="66" charset="0"/>
              </a:defRPr>
            </a:lvl7pPr>
            <a:lvl8pPr marL="3429000" indent="-228600" algn="ctr" eaLnBrk="0" fontAlgn="base" hangingPunct="0">
              <a:spcBef>
                <a:spcPct val="0"/>
              </a:spcBef>
              <a:spcAft>
                <a:spcPct val="0"/>
              </a:spcAft>
              <a:defRPr sz="2800">
                <a:solidFill>
                  <a:schemeClr val="tx1"/>
                </a:solidFill>
                <a:latin typeface="Kidprint" pitchFamily="66" charset="0"/>
              </a:defRPr>
            </a:lvl8pPr>
            <a:lvl9pPr marL="3886200" indent="-228600" algn="ctr" eaLnBrk="0" fontAlgn="base" hangingPunct="0">
              <a:spcBef>
                <a:spcPct val="0"/>
              </a:spcBef>
              <a:spcAft>
                <a:spcPct val="0"/>
              </a:spcAft>
              <a:defRPr sz="2800">
                <a:solidFill>
                  <a:schemeClr val="tx1"/>
                </a:solidFill>
                <a:latin typeface="Kidprint" pitchFamily="66" charset="0"/>
              </a:defRPr>
            </a:lvl9pPr>
          </a:lstStyle>
          <a:p>
            <a:pPr algn="l"/>
            <a:r>
              <a:rPr lang="fr-FR" sz="1400" b="1">
                <a:solidFill>
                  <a:srgbClr val="000099"/>
                </a:solidFill>
                <a:latin typeface="Maiandra GD" pitchFamily="34" charset="0"/>
              </a:rPr>
              <a:t>Forme</a:t>
            </a:r>
          </a:p>
        </p:txBody>
      </p:sp>
      <p:sp>
        <p:nvSpPr>
          <p:cNvPr id="6" name="Text Box 9"/>
          <p:cNvSpPr txBox="1">
            <a:spLocks noChangeArrowheads="1"/>
          </p:cNvSpPr>
          <p:nvPr>
            <p:custDataLst>
              <p:tags r:id="rId5"/>
            </p:custDataLst>
          </p:nvPr>
        </p:nvSpPr>
        <p:spPr bwMode="auto">
          <a:xfrm>
            <a:off x="1540024" y="1866952"/>
            <a:ext cx="2302130" cy="277446"/>
          </a:xfrm>
          <a:prstGeom prst="rect">
            <a:avLst/>
          </a:prstGeom>
          <a:noFill/>
          <a:ln>
            <a:noFill/>
          </a:ln>
          <a:extLst>
            <a:ext uri="{909E8E84-426E-40DD-AFC4-6F175D3DCCD1}">
              <a14:hiddenFill xmlns:a14="http://schemas.microsoft.com/office/drawing/2010/main" xmlns="">
                <a:solidFill>
                  <a:srgbClr val="FFCC66">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Kidprint" pitchFamily="66" charset="0"/>
              </a:defRPr>
            </a:lvl1pPr>
            <a:lvl2pPr marL="742950" indent="-285750" eaLnBrk="0" hangingPunct="0">
              <a:defRPr sz="2800">
                <a:solidFill>
                  <a:schemeClr val="tx1"/>
                </a:solidFill>
                <a:latin typeface="Kidprint" pitchFamily="66" charset="0"/>
              </a:defRPr>
            </a:lvl2pPr>
            <a:lvl3pPr marL="1143000" indent="-228600" eaLnBrk="0" hangingPunct="0">
              <a:defRPr sz="2800">
                <a:solidFill>
                  <a:schemeClr val="tx1"/>
                </a:solidFill>
                <a:latin typeface="Kidprint" pitchFamily="66" charset="0"/>
              </a:defRPr>
            </a:lvl3pPr>
            <a:lvl4pPr marL="1600200" indent="-228600" eaLnBrk="0" hangingPunct="0">
              <a:defRPr sz="2800">
                <a:solidFill>
                  <a:schemeClr val="tx1"/>
                </a:solidFill>
                <a:latin typeface="Kidprint" pitchFamily="66" charset="0"/>
              </a:defRPr>
            </a:lvl4pPr>
            <a:lvl5pPr marL="2057400" indent="-228600" eaLnBrk="0" hangingPunct="0">
              <a:defRPr sz="2800">
                <a:solidFill>
                  <a:schemeClr val="tx1"/>
                </a:solidFill>
                <a:latin typeface="Kidprint" pitchFamily="66" charset="0"/>
              </a:defRPr>
            </a:lvl5pPr>
            <a:lvl6pPr marL="2514600" indent="-228600" algn="ctr" eaLnBrk="0" fontAlgn="base" hangingPunct="0">
              <a:spcBef>
                <a:spcPct val="0"/>
              </a:spcBef>
              <a:spcAft>
                <a:spcPct val="0"/>
              </a:spcAft>
              <a:defRPr sz="2800">
                <a:solidFill>
                  <a:schemeClr val="tx1"/>
                </a:solidFill>
                <a:latin typeface="Kidprint" pitchFamily="66" charset="0"/>
              </a:defRPr>
            </a:lvl6pPr>
            <a:lvl7pPr marL="2971800" indent="-228600" algn="ctr" eaLnBrk="0" fontAlgn="base" hangingPunct="0">
              <a:spcBef>
                <a:spcPct val="0"/>
              </a:spcBef>
              <a:spcAft>
                <a:spcPct val="0"/>
              </a:spcAft>
              <a:defRPr sz="2800">
                <a:solidFill>
                  <a:schemeClr val="tx1"/>
                </a:solidFill>
                <a:latin typeface="Kidprint" pitchFamily="66" charset="0"/>
              </a:defRPr>
            </a:lvl7pPr>
            <a:lvl8pPr marL="3429000" indent="-228600" algn="ctr" eaLnBrk="0" fontAlgn="base" hangingPunct="0">
              <a:spcBef>
                <a:spcPct val="0"/>
              </a:spcBef>
              <a:spcAft>
                <a:spcPct val="0"/>
              </a:spcAft>
              <a:defRPr sz="2800">
                <a:solidFill>
                  <a:schemeClr val="tx1"/>
                </a:solidFill>
                <a:latin typeface="Kidprint" pitchFamily="66" charset="0"/>
              </a:defRPr>
            </a:lvl8pPr>
            <a:lvl9pPr marL="3886200" indent="-228600" algn="ctr" eaLnBrk="0" fontAlgn="base" hangingPunct="0">
              <a:spcBef>
                <a:spcPct val="0"/>
              </a:spcBef>
              <a:spcAft>
                <a:spcPct val="0"/>
              </a:spcAft>
              <a:defRPr sz="2800">
                <a:solidFill>
                  <a:schemeClr val="tx1"/>
                </a:solidFill>
                <a:latin typeface="Kidprint" pitchFamily="66" charset="0"/>
              </a:defRPr>
            </a:lvl9pPr>
          </a:lstStyle>
          <a:p>
            <a:pPr algn="l"/>
            <a:r>
              <a:rPr lang="fr-FR" sz="1400" b="1" i="1" dirty="0">
                <a:solidFill>
                  <a:srgbClr val="000099"/>
                </a:solidFill>
                <a:latin typeface="Maiandra GD" pitchFamily="34" charset="0"/>
              </a:rPr>
              <a:t>Le Comment</a:t>
            </a:r>
          </a:p>
        </p:txBody>
      </p:sp>
      <p:sp>
        <p:nvSpPr>
          <p:cNvPr id="7" name="Text Box 10"/>
          <p:cNvSpPr txBox="1">
            <a:spLocks noChangeArrowheads="1"/>
          </p:cNvSpPr>
          <p:nvPr>
            <p:custDataLst>
              <p:tags r:id="rId6"/>
            </p:custDataLst>
          </p:nvPr>
        </p:nvSpPr>
        <p:spPr bwMode="auto">
          <a:xfrm>
            <a:off x="1053035" y="2348880"/>
            <a:ext cx="3045263" cy="1964498"/>
          </a:xfrm>
          <a:prstGeom prst="rect">
            <a:avLst/>
          </a:prstGeom>
          <a:noFill/>
          <a:ln>
            <a:noFill/>
          </a:ln>
          <a:extLst>
            <a:ext uri="{909E8E84-426E-40DD-AFC4-6F175D3DCCD1}">
              <a14:hiddenFill xmlns:a14="http://schemas.microsoft.com/office/drawing/2010/main" xmlns="">
                <a:solidFill>
                  <a:srgbClr val="FFCC66">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tabLst>
                <a:tab pos="0" algn="l"/>
              </a:tabLst>
              <a:defRPr sz="2800">
                <a:solidFill>
                  <a:schemeClr val="tx1"/>
                </a:solidFill>
                <a:latin typeface="Kidprint" pitchFamily="66" charset="0"/>
              </a:defRPr>
            </a:lvl1pPr>
            <a:lvl2pPr marL="742950" indent="-285750" eaLnBrk="0" hangingPunct="0">
              <a:tabLst>
                <a:tab pos="0" algn="l"/>
              </a:tabLst>
              <a:defRPr sz="2800">
                <a:solidFill>
                  <a:schemeClr val="tx1"/>
                </a:solidFill>
                <a:latin typeface="Kidprint" pitchFamily="66" charset="0"/>
              </a:defRPr>
            </a:lvl2pPr>
            <a:lvl3pPr marL="1143000" indent="-228600" eaLnBrk="0" hangingPunct="0">
              <a:tabLst>
                <a:tab pos="0" algn="l"/>
              </a:tabLst>
              <a:defRPr sz="2800">
                <a:solidFill>
                  <a:schemeClr val="tx1"/>
                </a:solidFill>
                <a:latin typeface="Kidprint" pitchFamily="66" charset="0"/>
              </a:defRPr>
            </a:lvl3pPr>
            <a:lvl4pPr marL="1600200" indent="-228600" eaLnBrk="0" hangingPunct="0">
              <a:tabLst>
                <a:tab pos="0" algn="l"/>
              </a:tabLst>
              <a:defRPr sz="2800">
                <a:solidFill>
                  <a:schemeClr val="tx1"/>
                </a:solidFill>
                <a:latin typeface="Kidprint" pitchFamily="66" charset="0"/>
              </a:defRPr>
            </a:lvl4pPr>
            <a:lvl5pPr marL="2057400" indent="-228600" eaLnBrk="0" hangingPunct="0">
              <a:tabLst>
                <a:tab pos="0" algn="l"/>
              </a:tabLst>
              <a:defRPr sz="2800">
                <a:solidFill>
                  <a:schemeClr val="tx1"/>
                </a:solidFill>
                <a:latin typeface="Kidprint" pitchFamily="66" charset="0"/>
              </a:defRPr>
            </a:lvl5pPr>
            <a:lvl6pPr marL="2514600" indent="-228600" algn="ctr" eaLnBrk="0" fontAlgn="base" hangingPunct="0">
              <a:spcBef>
                <a:spcPct val="0"/>
              </a:spcBef>
              <a:spcAft>
                <a:spcPct val="0"/>
              </a:spcAft>
              <a:tabLst>
                <a:tab pos="0" algn="l"/>
              </a:tabLst>
              <a:defRPr sz="2800">
                <a:solidFill>
                  <a:schemeClr val="tx1"/>
                </a:solidFill>
                <a:latin typeface="Kidprint" pitchFamily="66" charset="0"/>
              </a:defRPr>
            </a:lvl6pPr>
            <a:lvl7pPr marL="2971800" indent="-228600" algn="ctr" eaLnBrk="0" fontAlgn="base" hangingPunct="0">
              <a:spcBef>
                <a:spcPct val="0"/>
              </a:spcBef>
              <a:spcAft>
                <a:spcPct val="0"/>
              </a:spcAft>
              <a:tabLst>
                <a:tab pos="0" algn="l"/>
              </a:tabLst>
              <a:defRPr sz="2800">
                <a:solidFill>
                  <a:schemeClr val="tx1"/>
                </a:solidFill>
                <a:latin typeface="Kidprint" pitchFamily="66" charset="0"/>
              </a:defRPr>
            </a:lvl7pPr>
            <a:lvl8pPr marL="3429000" indent="-228600" algn="ctr" eaLnBrk="0" fontAlgn="base" hangingPunct="0">
              <a:spcBef>
                <a:spcPct val="0"/>
              </a:spcBef>
              <a:spcAft>
                <a:spcPct val="0"/>
              </a:spcAft>
              <a:tabLst>
                <a:tab pos="0" algn="l"/>
              </a:tabLst>
              <a:defRPr sz="2800">
                <a:solidFill>
                  <a:schemeClr val="tx1"/>
                </a:solidFill>
                <a:latin typeface="Kidprint" pitchFamily="66" charset="0"/>
              </a:defRPr>
            </a:lvl8pPr>
            <a:lvl9pPr marL="3886200" indent="-228600" algn="ctr" eaLnBrk="0" fontAlgn="base" hangingPunct="0">
              <a:spcBef>
                <a:spcPct val="0"/>
              </a:spcBef>
              <a:spcAft>
                <a:spcPct val="0"/>
              </a:spcAft>
              <a:tabLst>
                <a:tab pos="0" algn="l"/>
              </a:tabLst>
              <a:defRPr sz="2800">
                <a:solidFill>
                  <a:schemeClr val="tx1"/>
                </a:solidFill>
                <a:latin typeface="Kidprint" pitchFamily="66" charset="0"/>
              </a:defRPr>
            </a:lvl9pPr>
          </a:lstStyle>
          <a:p>
            <a:pPr algn="l"/>
            <a:r>
              <a:rPr lang="fr-FR" sz="1000" dirty="0">
                <a:solidFill>
                  <a:srgbClr val="000099"/>
                </a:solidFill>
                <a:latin typeface="Maiandra GD" pitchFamily="34" charset="0"/>
              </a:rPr>
              <a:t>–</a:t>
            </a:r>
            <a:r>
              <a:rPr lang="fr-FR" sz="1000" dirty="0">
                <a:latin typeface="Maiandra GD" pitchFamily="34" charset="0"/>
              </a:rPr>
              <a:t> </a:t>
            </a:r>
            <a:r>
              <a:rPr lang="fr-FR" sz="1200" b="1" dirty="0">
                <a:solidFill>
                  <a:srgbClr val="000099"/>
                </a:solidFill>
                <a:latin typeface="Maiandra GD" pitchFamily="34" charset="0"/>
              </a:rPr>
              <a:t>Phonologie :</a:t>
            </a:r>
          </a:p>
          <a:p>
            <a:pPr algn="l"/>
            <a:r>
              <a:rPr lang="fr-FR" sz="1200" dirty="0">
                <a:solidFill>
                  <a:srgbClr val="000099"/>
                </a:solidFill>
                <a:latin typeface="Maiandra GD" pitchFamily="34" charset="0"/>
              </a:rPr>
              <a:t>organisation des phonèmes (sons)</a:t>
            </a:r>
          </a:p>
          <a:p>
            <a:pPr algn="l">
              <a:spcBef>
                <a:spcPts val="600"/>
              </a:spcBef>
            </a:pPr>
            <a:r>
              <a:rPr lang="fr-FR" sz="1200" dirty="0">
                <a:solidFill>
                  <a:srgbClr val="000099"/>
                </a:solidFill>
                <a:latin typeface="Maiandra GD" pitchFamily="34" charset="0"/>
              </a:rPr>
              <a:t>– </a:t>
            </a:r>
            <a:r>
              <a:rPr lang="fr-FR" sz="1200" b="1" dirty="0" smtClean="0">
                <a:solidFill>
                  <a:srgbClr val="000099"/>
                </a:solidFill>
                <a:latin typeface="Maiandra GD" pitchFamily="34" charset="0"/>
              </a:rPr>
              <a:t>Morphosyntaxe</a:t>
            </a:r>
            <a:r>
              <a:rPr lang="fr-FR" sz="1200" b="1" dirty="0">
                <a:solidFill>
                  <a:srgbClr val="000099"/>
                </a:solidFill>
                <a:latin typeface="Maiandra GD" pitchFamily="34" charset="0"/>
              </a:rPr>
              <a:t> :</a:t>
            </a:r>
          </a:p>
          <a:p>
            <a:pPr algn="l"/>
            <a:r>
              <a:rPr lang="fr-FR" sz="1200" dirty="0" smtClean="0">
                <a:solidFill>
                  <a:srgbClr val="000099"/>
                </a:solidFill>
                <a:latin typeface="Maiandra GD" pitchFamily="34" charset="0"/>
              </a:rPr>
              <a:t>organisation </a:t>
            </a:r>
            <a:r>
              <a:rPr lang="fr-FR" sz="1200" dirty="0">
                <a:solidFill>
                  <a:srgbClr val="000099"/>
                </a:solidFill>
                <a:latin typeface="Maiandra GD" pitchFamily="34" charset="0"/>
              </a:rPr>
              <a:t>des mots dans la phrase</a:t>
            </a:r>
          </a:p>
          <a:p>
            <a:pPr algn="l">
              <a:spcBef>
                <a:spcPts val="600"/>
              </a:spcBef>
            </a:pPr>
            <a:endParaRPr lang="fr-FR" sz="1200" dirty="0">
              <a:solidFill>
                <a:srgbClr val="000099"/>
              </a:solidFill>
              <a:latin typeface="Maiandra GD" pitchFamily="34" charset="0"/>
            </a:endParaRPr>
          </a:p>
        </p:txBody>
      </p:sp>
    </p:spTree>
    <p:extLst>
      <p:ext uri="{BB962C8B-B14F-4D97-AF65-F5344CB8AC3E}">
        <p14:creationId xmlns:p14="http://schemas.microsoft.com/office/powerpoint/2010/main" xmlns="" val="3806712246"/>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19100" y="116632"/>
            <a:ext cx="8229600" cy="1143000"/>
          </a:xfrm>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Les composantes du langage</a:t>
            </a:r>
            <a:endParaRPr lang="fr-CA" dirty="0"/>
          </a:p>
        </p:txBody>
      </p:sp>
      <p:sp>
        <p:nvSpPr>
          <p:cNvPr id="3" name="Espace réservé du contenu 2"/>
          <p:cNvSpPr>
            <a:spLocks noGrp="1"/>
          </p:cNvSpPr>
          <p:nvPr>
            <p:ph idx="1"/>
            <p:custDataLst>
              <p:tags r:id="rId2"/>
            </p:custDataLst>
          </p:nvPr>
        </p:nvSpPr>
        <p:spPr/>
        <p:txBody>
          <a:bodyPr/>
          <a:lstStyle/>
          <a:p>
            <a:endParaRPr lang="fr-CA" dirty="0"/>
          </a:p>
        </p:txBody>
      </p:sp>
      <p:pic>
        <p:nvPicPr>
          <p:cNvPr id="4" name="Picture 7"/>
          <p:cNvPicPr preferRelativeResize="0">
            <a:picLocks noChangeAspect="1" noChangeArrowheads="1"/>
          </p:cNvPicPr>
          <p:nvPr>
            <p:custDataLst>
              <p:tags r:id="rId3"/>
            </p:custDataLst>
          </p:nvPr>
        </p:nvPicPr>
        <p:blipFill>
          <a:blip r:embed="rId11" cstate="print">
            <a:extLst>
              <a:ext uri="{28A0092B-C50C-407E-A947-70E740481C1C}">
                <a14:useLocalDpi xmlns:a14="http://schemas.microsoft.com/office/drawing/2010/main" xmlns="" val="0"/>
              </a:ext>
            </a:extLst>
          </a:blip>
          <a:srcRect/>
          <a:stretch>
            <a:fillRect/>
          </a:stretch>
        </p:blipFill>
        <p:spPr bwMode="auto">
          <a:xfrm>
            <a:off x="0" y="1052513"/>
            <a:ext cx="9067800" cy="580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4"/>
          <p:cNvSpPr txBox="1">
            <a:spLocks noChangeArrowheads="1"/>
          </p:cNvSpPr>
          <p:nvPr>
            <p:custDataLst>
              <p:tags r:id="rId4"/>
            </p:custDataLst>
          </p:nvPr>
        </p:nvSpPr>
        <p:spPr bwMode="auto">
          <a:xfrm>
            <a:off x="6076950" y="1917668"/>
            <a:ext cx="1695450" cy="311754"/>
          </a:xfrm>
          <a:prstGeom prst="rect">
            <a:avLst/>
          </a:prstGeom>
          <a:noFill/>
          <a:ln>
            <a:noFill/>
          </a:ln>
          <a:extLst>
            <a:ext uri="{909E8E84-426E-40DD-AFC4-6F175D3DCCD1}">
              <a14:hiddenFill xmlns:a14="http://schemas.microsoft.com/office/drawing/2010/main" xmlns="">
                <a:solidFill>
                  <a:srgbClr val="0099CC">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800">
                <a:solidFill>
                  <a:schemeClr val="tx1"/>
                </a:solidFill>
                <a:latin typeface="Kidprint" pitchFamily="66" charset="0"/>
              </a:defRPr>
            </a:lvl1pPr>
            <a:lvl2pPr marL="742950" indent="-285750" eaLnBrk="0" hangingPunct="0">
              <a:defRPr sz="2800">
                <a:solidFill>
                  <a:schemeClr val="tx1"/>
                </a:solidFill>
                <a:latin typeface="Kidprint" pitchFamily="66" charset="0"/>
              </a:defRPr>
            </a:lvl2pPr>
            <a:lvl3pPr marL="1143000" indent="-228600" eaLnBrk="0" hangingPunct="0">
              <a:defRPr sz="2800">
                <a:solidFill>
                  <a:schemeClr val="tx1"/>
                </a:solidFill>
                <a:latin typeface="Kidprint" pitchFamily="66" charset="0"/>
              </a:defRPr>
            </a:lvl3pPr>
            <a:lvl4pPr marL="1600200" indent="-228600" eaLnBrk="0" hangingPunct="0">
              <a:defRPr sz="2800">
                <a:solidFill>
                  <a:schemeClr val="tx1"/>
                </a:solidFill>
                <a:latin typeface="Kidprint" pitchFamily="66" charset="0"/>
              </a:defRPr>
            </a:lvl4pPr>
            <a:lvl5pPr marL="2057400" indent="-228600" eaLnBrk="0" hangingPunct="0">
              <a:defRPr sz="2800">
                <a:solidFill>
                  <a:schemeClr val="tx1"/>
                </a:solidFill>
                <a:latin typeface="Kidprint" pitchFamily="66" charset="0"/>
              </a:defRPr>
            </a:lvl5pPr>
            <a:lvl6pPr marL="2514600" indent="-228600" algn="ctr" eaLnBrk="0" fontAlgn="base" hangingPunct="0">
              <a:spcBef>
                <a:spcPct val="0"/>
              </a:spcBef>
              <a:spcAft>
                <a:spcPct val="0"/>
              </a:spcAft>
              <a:defRPr sz="2800">
                <a:solidFill>
                  <a:schemeClr val="tx1"/>
                </a:solidFill>
                <a:latin typeface="Kidprint" pitchFamily="66" charset="0"/>
              </a:defRPr>
            </a:lvl6pPr>
            <a:lvl7pPr marL="2971800" indent="-228600" algn="ctr" eaLnBrk="0" fontAlgn="base" hangingPunct="0">
              <a:spcBef>
                <a:spcPct val="0"/>
              </a:spcBef>
              <a:spcAft>
                <a:spcPct val="0"/>
              </a:spcAft>
              <a:defRPr sz="2800">
                <a:solidFill>
                  <a:schemeClr val="tx1"/>
                </a:solidFill>
                <a:latin typeface="Kidprint" pitchFamily="66" charset="0"/>
              </a:defRPr>
            </a:lvl7pPr>
            <a:lvl8pPr marL="3429000" indent="-228600" algn="ctr" eaLnBrk="0" fontAlgn="base" hangingPunct="0">
              <a:spcBef>
                <a:spcPct val="0"/>
              </a:spcBef>
              <a:spcAft>
                <a:spcPct val="0"/>
              </a:spcAft>
              <a:defRPr sz="2800">
                <a:solidFill>
                  <a:schemeClr val="tx1"/>
                </a:solidFill>
                <a:latin typeface="Kidprint" pitchFamily="66" charset="0"/>
              </a:defRPr>
            </a:lvl8pPr>
            <a:lvl9pPr marL="3886200" indent="-228600" algn="ctr" eaLnBrk="0" fontAlgn="base" hangingPunct="0">
              <a:spcBef>
                <a:spcPct val="0"/>
              </a:spcBef>
              <a:spcAft>
                <a:spcPct val="0"/>
              </a:spcAft>
              <a:defRPr sz="2800">
                <a:solidFill>
                  <a:schemeClr val="tx1"/>
                </a:solidFill>
                <a:latin typeface="Kidprint" pitchFamily="66" charset="0"/>
              </a:defRPr>
            </a:lvl9pPr>
          </a:lstStyle>
          <a:p>
            <a:pPr algn="l"/>
            <a:r>
              <a:rPr lang="fr-FR" sz="1200" b="1" i="1">
                <a:solidFill>
                  <a:srgbClr val="000099"/>
                </a:solidFill>
                <a:latin typeface="AvantGarde Bk BT" pitchFamily="34" charset="0"/>
              </a:rPr>
              <a:t>Le </a:t>
            </a:r>
            <a:r>
              <a:rPr lang="fr-FR" sz="1200" b="1" i="1">
                <a:solidFill>
                  <a:srgbClr val="000099"/>
                </a:solidFill>
                <a:latin typeface="Maiandra GD" pitchFamily="34" charset="0"/>
              </a:rPr>
              <a:t>Quoi</a:t>
            </a:r>
          </a:p>
        </p:txBody>
      </p:sp>
      <p:sp>
        <p:nvSpPr>
          <p:cNvPr id="9" name="Text Box 15"/>
          <p:cNvSpPr txBox="1">
            <a:spLocks noChangeArrowheads="1"/>
          </p:cNvSpPr>
          <p:nvPr>
            <p:custDataLst>
              <p:tags r:id="rId5"/>
            </p:custDataLst>
          </p:nvPr>
        </p:nvSpPr>
        <p:spPr bwMode="auto">
          <a:xfrm>
            <a:off x="5719763" y="2201081"/>
            <a:ext cx="2473325" cy="522076"/>
          </a:xfrm>
          <a:prstGeom prst="rect">
            <a:avLst/>
          </a:prstGeom>
          <a:noFill/>
          <a:ln>
            <a:noFill/>
          </a:ln>
          <a:extLst>
            <a:ext uri="{909E8E84-426E-40DD-AFC4-6F175D3DCCD1}">
              <a14:hiddenFill xmlns:a14="http://schemas.microsoft.com/office/drawing/2010/main" xmlns="">
                <a:solidFill>
                  <a:srgbClr val="0099CC">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tabLst>
                <a:tab pos="95250" algn="l"/>
              </a:tabLst>
              <a:defRPr sz="2800">
                <a:solidFill>
                  <a:schemeClr val="tx1"/>
                </a:solidFill>
                <a:latin typeface="Kidprint" pitchFamily="66" charset="0"/>
              </a:defRPr>
            </a:lvl1pPr>
            <a:lvl2pPr marL="742950" indent="-285750" eaLnBrk="0" hangingPunct="0">
              <a:tabLst>
                <a:tab pos="95250" algn="l"/>
              </a:tabLst>
              <a:defRPr sz="2800">
                <a:solidFill>
                  <a:schemeClr val="tx1"/>
                </a:solidFill>
                <a:latin typeface="Kidprint" pitchFamily="66" charset="0"/>
              </a:defRPr>
            </a:lvl2pPr>
            <a:lvl3pPr marL="1143000" indent="-228600" eaLnBrk="0" hangingPunct="0">
              <a:tabLst>
                <a:tab pos="95250" algn="l"/>
              </a:tabLst>
              <a:defRPr sz="2800">
                <a:solidFill>
                  <a:schemeClr val="tx1"/>
                </a:solidFill>
                <a:latin typeface="Kidprint" pitchFamily="66" charset="0"/>
              </a:defRPr>
            </a:lvl3pPr>
            <a:lvl4pPr marL="1600200" indent="-228600" eaLnBrk="0" hangingPunct="0">
              <a:tabLst>
                <a:tab pos="95250" algn="l"/>
              </a:tabLst>
              <a:defRPr sz="2800">
                <a:solidFill>
                  <a:schemeClr val="tx1"/>
                </a:solidFill>
                <a:latin typeface="Kidprint" pitchFamily="66" charset="0"/>
              </a:defRPr>
            </a:lvl4pPr>
            <a:lvl5pPr marL="2057400" indent="-228600" eaLnBrk="0" hangingPunct="0">
              <a:tabLst>
                <a:tab pos="95250" algn="l"/>
              </a:tabLst>
              <a:defRPr sz="2800">
                <a:solidFill>
                  <a:schemeClr val="tx1"/>
                </a:solidFill>
                <a:latin typeface="Kidprint" pitchFamily="66" charset="0"/>
              </a:defRPr>
            </a:lvl5pPr>
            <a:lvl6pPr marL="2514600" indent="-228600" algn="ctr" eaLnBrk="0" fontAlgn="base" hangingPunct="0">
              <a:spcBef>
                <a:spcPct val="0"/>
              </a:spcBef>
              <a:spcAft>
                <a:spcPct val="0"/>
              </a:spcAft>
              <a:tabLst>
                <a:tab pos="95250" algn="l"/>
              </a:tabLst>
              <a:defRPr sz="2800">
                <a:solidFill>
                  <a:schemeClr val="tx1"/>
                </a:solidFill>
                <a:latin typeface="Kidprint" pitchFamily="66" charset="0"/>
              </a:defRPr>
            </a:lvl6pPr>
            <a:lvl7pPr marL="2971800" indent="-228600" algn="ctr" eaLnBrk="0" fontAlgn="base" hangingPunct="0">
              <a:spcBef>
                <a:spcPct val="0"/>
              </a:spcBef>
              <a:spcAft>
                <a:spcPct val="0"/>
              </a:spcAft>
              <a:tabLst>
                <a:tab pos="95250" algn="l"/>
              </a:tabLst>
              <a:defRPr sz="2800">
                <a:solidFill>
                  <a:schemeClr val="tx1"/>
                </a:solidFill>
                <a:latin typeface="Kidprint" pitchFamily="66" charset="0"/>
              </a:defRPr>
            </a:lvl7pPr>
            <a:lvl8pPr marL="3429000" indent="-228600" algn="ctr" eaLnBrk="0" fontAlgn="base" hangingPunct="0">
              <a:spcBef>
                <a:spcPct val="0"/>
              </a:spcBef>
              <a:spcAft>
                <a:spcPct val="0"/>
              </a:spcAft>
              <a:tabLst>
                <a:tab pos="95250" algn="l"/>
              </a:tabLst>
              <a:defRPr sz="2800">
                <a:solidFill>
                  <a:schemeClr val="tx1"/>
                </a:solidFill>
                <a:latin typeface="Kidprint" pitchFamily="66" charset="0"/>
              </a:defRPr>
            </a:lvl8pPr>
            <a:lvl9pPr marL="3886200" indent="-228600" algn="ctr" eaLnBrk="0" fontAlgn="base" hangingPunct="0">
              <a:spcBef>
                <a:spcPct val="0"/>
              </a:spcBef>
              <a:spcAft>
                <a:spcPct val="0"/>
              </a:spcAft>
              <a:tabLst>
                <a:tab pos="95250" algn="l"/>
              </a:tabLst>
              <a:defRPr sz="2800">
                <a:solidFill>
                  <a:schemeClr val="tx1"/>
                </a:solidFill>
                <a:latin typeface="Kidprint" pitchFamily="66" charset="0"/>
              </a:defRPr>
            </a:lvl9pPr>
          </a:lstStyle>
          <a:p>
            <a:pPr algn="l"/>
            <a:r>
              <a:rPr lang="fr-FR" sz="1000" b="1">
                <a:solidFill>
                  <a:srgbClr val="000099"/>
                </a:solidFill>
                <a:latin typeface="Maiandra GD" pitchFamily="34" charset="0"/>
              </a:rPr>
              <a:t> –</a:t>
            </a:r>
            <a:r>
              <a:rPr lang="fr-FR" sz="1000">
                <a:solidFill>
                  <a:srgbClr val="000099"/>
                </a:solidFill>
                <a:latin typeface="Maiandra GD" pitchFamily="34" charset="0"/>
              </a:rPr>
              <a:t> </a:t>
            </a:r>
            <a:r>
              <a:rPr lang="fr-FR" sz="1200">
                <a:solidFill>
                  <a:srgbClr val="000099"/>
                </a:solidFill>
                <a:latin typeface="Maiandra GD" pitchFamily="34" charset="0"/>
              </a:rPr>
              <a:t>Différentes idées que l’on peut exprimer ou comprendre</a:t>
            </a:r>
          </a:p>
        </p:txBody>
      </p:sp>
      <p:sp>
        <p:nvSpPr>
          <p:cNvPr id="10" name="Text Box 16"/>
          <p:cNvSpPr txBox="1">
            <a:spLocks noChangeArrowheads="1"/>
          </p:cNvSpPr>
          <p:nvPr>
            <p:custDataLst>
              <p:tags r:id="rId6"/>
            </p:custDataLst>
          </p:nvPr>
        </p:nvSpPr>
        <p:spPr bwMode="auto">
          <a:xfrm>
            <a:off x="6149975" y="2582942"/>
            <a:ext cx="1814512" cy="830847"/>
          </a:xfrm>
          <a:prstGeom prst="rect">
            <a:avLst/>
          </a:prstGeom>
          <a:noFill/>
          <a:ln>
            <a:noFill/>
          </a:ln>
          <a:extLst>
            <a:ext uri="{909E8E84-426E-40DD-AFC4-6F175D3DCCD1}">
              <a14:hiddenFill xmlns:a14="http://schemas.microsoft.com/office/drawing/2010/main" xmlns="">
                <a:solidFill>
                  <a:srgbClr val="0099CC">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tabLst>
                <a:tab pos="95250" algn="l"/>
              </a:tabLst>
              <a:defRPr sz="2800">
                <a:solidFill>
                  <a:schemeClr val="tx1"/>
                </a:solidFill>
                <a:latin typeface="Kidprint" pitchFamily="66" charset="0"/>
              </a:defRPr>
            </a:lvl1pPr>
            <a:lvl2pPr marL="742950" indent="-285750" eaLnBrk="0" hangingPunct="0">
              <a:tabLst>
                <a:tab pos="95250" algn="l"/>
              </a:tabLst>
              <a:defRPr sz="2800">
                <a:solidFill>
                  <a:schemeClr val="tx1"/>
                </a:solidFill>
                <a:latin typeface="Kidprint" pitchFamily="66" charset="0"/>
              </a:defRPr>
            </a:lvl2pPr>
            <a:lvl3pPr marL="1143000" indent="-228600" eaLnBrk="0" hangingPunct="0">
              <a:tabLst>
                <a:tab pos="95250" algn="l"/>
              </a:tabLst>
              <a:defRPr sz="2800">
                <a:solidFill>
                  <a:schemeClr val="tx1"/>
                </a:solidFill>
                <a:latin typeface="Kidprint" pitchFamily="66" charset="0"/>
              </a:defRPr>
            </a:lvl3pPr>
            <a:lvl4pPr marL="1600200" indent="-228600" eaLnBrk="0" hangingPunct="0">
              <a:tabLst>
                <a:tab pos="95250" algn="l"/>
              </a:tabLst>
              <a:defRPr sz="2800">
                <a:solidFill>
                  <a:schemeClr val="tx1"/>
                </a:solidFill>
                <a:latin typeface="Kidprint" pitchFamily="66" charset="0"/>
              </a:defRPr>
            </a:lvl4pPr>
            <a:lvl5pPr marL="2057400" indent="-228600" eaLnBrk="0" hangingPunct="0">
              <a:tabLst>
                <a:tab pos="95250" algn="l"/>
              </a:tabLst>
              <a:defRPr sz="2800">
                <a:solidFill>
                  <a:schemeClr val="tx1"/>
                </a:solidFill>
                <a:latin typeface="Kidprint" pitchFamily="66" charset="0"/>
              </a:defRPr>
            </a:lvl5pPr>
            <a:lvl6pPr marL="2514600" indent="-228600" algn="ctr" eaLnBrk="0" fontAlgn="base" hangingPunct="0">
              <a:spcBef>
                <a:spcPct val="0"/>
              </a:spcBef>
              <a:spcAft>
                <a:spcPct val="0"/>
              </a:spcAft>
              <a:tabLst>
                <a:tab pos="95250" algn="l"/>
              </a:tabLst>
              <a:defRPr sz="2800">
                <a:solidFill>
                  <a:schemeClr val="tx1"/>
                </a:solidFill>
                <a:latin typeface="Kidprint" pitchFamily="66" charset="0"/>
              </a:defRPr>
            </a:lvl6pPr>
            <a:lvl7pPr marL="2971800" indent="-228600" algn="ctr" eaLnBrk="0" fontAlgn="base" hangingPunct="0">
              <a:spcBef>
                <a:spcPct val="0"/>
              </a:spcBef>
              <a:spcAft>
                <a:spcPct val="0"/>
              </a:spcAft>
              <a:tabLst>
                <a:tab pos="95250" algn="l"/>
              </a:tabLst>
              <a:defRPr sz="2800">
                <a:solidFill>
                  <a:schemeClr val="tx1"/>
                </a:solidFill>
                <a:latin typeface="Kidprint" pitchFamily="66" charset="0"/>
              </a:defRPr>
            </a:lvl7pPr>
            <a:lvl8pPr marL="3429000" indent="-228600" algn="ctr" eaLnBrk="0" fontAlgn="base" hangingPunct="0">
              <a:spcBef>
                <a:spcPct val="0"/>
              </a:spcBef>
              <a:spcAft>
                <a:spcPct val="0"/>
              </a:spcAft>
              <a:tabLst>
                <a:tab pos="95250" algn="l"/>
              </a:tabLst>
              <a:defRPr sz="2800">
                <a:solidFill>
                  <a:schemeClr val="tx1"/>
                </a:solidFill>
                <a:latin typeface="Kidprint" pitchFamily="66" charset="0"/>
              </a:defRPr>
            </a:lvl8pPr>
            <a:lvl9pPr marL="3886200" indent="-228600" algn="ctr" eaLnBrk="0" fontAlgn="base" hangingPunct="0">
              <a:spcBef>
                <a:spcPct val="0"/>
              </a:spcBef>
              <a:spcAft>
                <a:spcPct val="0"/>
              </a:spcAft>
              <a:tabLst>
                <a:tab pos="95250" algn="l"/>
              </a:tabLst>
              <a:defRPr sz="2800">
                <a:solidFill>
                  <a:schemeClr val="tx1"/>
                </a:solidFill>
                <a:latin typeface="Kidprint" pitchFamily="66" charset="0"/>
              </a:defRPr>
            </a:lvl9pPr>
          </a:lstStyle>
          <a:p>
            <a:pPr algn="l">
              <a:buFontTx/>
              <a:buChar char="•"/>
            </a:pPr>
            <a:r>
              <a:rPr lang="fr-FR" sz="1000" dirty="0">
                <a:solidFill>
                  <a:srgbClr val="000099"/>
                </a:solidFill>
                <a:latin typeface="Maiandra GD" pitchFamily="34" charset="0"/>
              </a:rPr>
              <a:t>	</a:t>
            </a:r>
            <a:r>
              <a:rPr lang="fr-FR" sz="1200" dirty="0">
                <a:solidFill>
                  <a:srgbClr val="000099"/>
                </a:solidFill>
                <a:latin typeface="Maiandra GD" pitchFamily="34" charset="0"/>
              </a:rPr>
              <a:t>idée d’état</a:t>
            </a:r>
          </a:p>
          <a:p>
            <a:pPr algn="l">
              <a:buFontTx/>
              <a:buChar char="•"/>
            </a:pPr>
            <a:r>
              <a:rPr lang="fr-FR" sz="1200" dirty="0">
                <a:solidFill>
                  <a:srgbClr val="000099"/>
                </a:solidFill>
                <a:latin typeface="Maiandra GD" pitchFamily="34" charset="0"/>
              </a:rPr>
              <a:t>	idée d’action</a:t>
            </a:r>
          </a:p>
          <a:p>
            <a:pPr algn="l">
              <a:buFontTx/>
              <a:buChar char="•"/>
            </a:pPr>
            <a:r>
              <a:rPr lang="fr-FR" sz="1200" dirty="0">
                <a:solidFill>
                  <a:srgbClr val="000099"/>
                </a:solidFill>
                <a:latin typeface="Maiandra GD" pitchFamily="34" charset="0"/>
              </a:rPr>
              <a:t>	idée d’espace</a:t>
            </a:r>
          </a:p>
          <a:p>
            <a:pPr algn="l">
              <a:buFontTx/>
              <a:buChar char="•"/>
            </a:pPr>
            <a:r>
              <a:rPr lang="fr-FR" sz="1200" dirty="0">
                <a:solidFill>
                  <a:srgbClr val="000099"/>
                </a:solidFill>
                <a:latin typeface="Maiandra GD" pitchFamily="34" charset="0"/>
              </a:rPr>
              <a:t>	idée de temps</a:t>
            </a:r>
          </a:p>
        </p:txBody>
      </p:sp>
      <p:sp>
        <p:nvSpPr>
          <p:cNvPr id="11" name="Text Box 17"/>
          <p:cNvSpPr txBox="1">
            <a:spLocks noChangeArrowheads="1"/>
          </p:cNvSpPr>
          <p:nvPr>
            <p:custDataLst>
              <p:tags r:id="rId7"/>
            </p:custDataLst>
          </p:nvPr>
        </p:nvSpPr>
        <p:spPr bwMode="auto">
          <a:xfrm>
            <a:off x="6011863" y="1658121"/>
            <a:ext cx="1814512" cy="311754"/>
          </a:xfrm>
          <a:prstGeom prst="rect">
            <a:avLst/>
          </a:prstGeom>
          <a:noFill/>
          <a:ln>
            <a:noFill/>
          </a:ln>
          <a:extLst>
            <a:ext uri="{909E8E84-426E-40DD-AFC4-6F175D3DCCD1}">
              <a14:hiddenFill xmlns:a14="http://schemas.microsoft.com/office/drawing/2010/main" xmlns="">
                <a:solidFill>
                  <a:srgbClr val="0099CC">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800">
                <a:solidFill>
                  <a:schemeClr val="tx1"/>
                </a:solidFill>
                <a:latin typeface="Kidprint" pitchFamily="66" charset="0"/>
              </a:defRPr>
            </a:lvl1pPr>
            <a:lvl2pPr marL="742950" indent="-285750" eaLnBrk="0" hangingPunct="0">
              <a:defRPr sz="2800">
                <a:solidFill>
                  <a:schemeClr val="tx1"/>
                </a:solidFill>
                <a:latin typeface="Kidprint" pitchFamily="66" charset="0"/>
              </a:defRPr>
            </a:lvl2pPr>
            <a:lvl3pPr marL="1143000" indent="-228600" eaLnBrk="0" hangingPunct="0">
              <a:defRPr sz="2800">
                <a:solidFill>
                  <a:schemeClr val="tx1"/>
                </a:solidFill>
                <a:latin typeface="Kidprint" pitchFamily="66" charset="0"/>
              </a:defRPr>
            </a:lvl3pPr>
            <a:lvl4pPr marL="1600200" indent="-228600" eaLnBrk="0" hangingPunct="0">
              <a:defRPr sz="2800">
                <a:solidFill>
                  <a:schemeClr val="tx1"/>
                </a:solidFill>
                <a:latin typeface="Kidprint" pitchFamily="66" charset="0"/>
              </a:defRPr>
            </a:lvl4pPr>
            <a:lvl5pPr marL="2057400" indent="-228600" eaLnBrk="0" hangingPunct="0">
              <a:defRPr sz="2800">
                <a:solidFill>
                  <a:schemeClr val="tx1"/>
                </a:solidFill>
                <a:latin typeface="Kidprint" pitchFamily="66" charset="0"/>
              </a:defRPr>
            </a:lvl5pPr>
            <a:lvl6pPr marL="2514600" indent="-228600" algn="ctr" eaLnBrk="0" fontAlgn="base" hangingPunct="0">
              <a:spcBef>
                <a:spcPct val="0"/>
              </a:spcBef>
              <a:spcAft>
                <a:spcPct val="0"/>
              </a:spcAft>
              <a:defRPr sz="2800">
                <a:solidFill>
                  <a:schemeClr val="tx1"/>
                </a:solidFill>
                <a:latin typeface="Kidprint" pitchFamily="66" charset="0"/>
              </a:defRPr>
            </a:lvl6pPr>
            <a:lvl7pPr marL="2971800" indent="-228600" algn="ctr" eaLnBrk="0" fontAlgn="base" hangingPunct="0">
              <a:spcBef>
                <a:spcPct val="0"/>
              </a:spcBef>
              <a:spcAft>
                <a:spcPct val="0"/>
              </a:spcAft>
              <a:defRPr sz="2800">
                <a:solidFill>
                  <a:schemeClr val="tx1"/>
                </a:solidFill>
                <a:latin typeface="Kidprint" pitchFamily="66" charset="0"/>
              </a:defRPr>
            </a:lvl7pPr>
            <a:lvl8pPr marL="3429000" indent="-228600" algn="ctr" eaLnBrk="0" fontAlgn="base" hangingPunct="0">
              <a:spcBef>
                <a:spcPct val="0"/>
              </a:spcBef>
              <a:spcAft>
                <a:spcPct val="0"/>
              </a:spcAft>
              <a:defRPr sz="2800">
                <a:solidFill>
                  <a:schemeClr val="tx1"/>
                </a:solidFill>
                <a:latin typeface="Kidprint" pitchFamily="66" charset="0"/>
              </a:defRPr>
            </a:lvl8pPr>
            <a:lvl9pPr marL="3886200" indent="-228600" algn="ctr" eaLnBrk="0" fontAlgn="base" hangingPunct="0">
              <a:spcBef>
                <a:spcPct val="0"/>
              </a:spcBef>
              <a:spcAft>
                <a:spcPct val="0"/>
              </a:spcAft>
              <a:defRPr sz="2800">
                <a:solidFill>
                  <a:schemeClr val="tx1"/>
                </a:solidFill>
                <a:latin typeface="Kidprint" pitchFamily="66" charset="0"/>
              </a:defRPr>
            </a:lvl9pPr>
          </a:lstStyle>
          <a:p>
            <a:r>
              <a:rPr lang="fr-FR" sz="1400" b="1" dirty="0" smtClean="0">
                <a:solidFill>
                  <a:srgbClr val="000099"/>
                </a:solidFill>
                <a:latin typeface="Maiandra GD" pitchFamily="34" charset="0"/>
              </a:rPr>
              <a:t>Sémantique  (contenu)</a:t>
            </a:r>
            <a:endParaRPr lang="fr-FR" sz="1400" b="1" dirty="0">
              <a:solidFill>
                <a:srgbClr val="000099"/>
              </a:solidFill>
              <a:latin typeface="Maiandra GD" pitchFamily="34" charset="0"/>
            </a:endParaRPr>
          </a:p>
        </p:txBody>
      </p:sp>
      <p:sp>
        <p:nvSpPr>
          <p:cNvPr id="12" name="Text Box 18"/>
          <p:cNvSpPr txBox="1">
            <a:spLocks noChangeArrowheads="1"/>
          </p:cNvSpPr>
          <p:nvPr>
            <p:custDataLst>
              <p:tags r:id="rId8"/>
            </p:custDataLst>
          </p:nvPr>
        </p:nvSpPr>
        <p:spPr bwMode="auto">
          <a:xfrm>
            <a:off x="6745288" y="3270591"/>
            <a:ext cx="2079625" cy="277446"/>
          </a:xfrm>
          <a:prstGeom prst="rect">
            <a:avLst/>
          </a:prstGeom>
          <a:noFill/>
          <a:ln>
            <a:noFill/>
          </a:ln>
          <a:effectLst/>
          <a:extLst>
            <a:ext uri="{909E8E84-426E-40DD-AFC4-6F175D3DCCD1}">
              <a14:hiddenFill xmlns:a14="http://schemas.microsoft.com/office/drawing/2010/main" xmlns="">
                <a:solidFill>
                  <a:schemeClr val="accent1">
                    <a:alpha val="50195"/>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Kidprint" pitchFamily="66" charset="0"/>
              </a:defRPr>
            </a:lvl1pPr>
            <a:lvl2pPr marL="742950" indent="-285750" eaLnBrk="0" hangingPunct="0">
              <a:defRPr sz="2800">
                <a:solidFill>
                  <a:schemeClr val="tx1"/>
                </a:solidFill>
                <a:latin typeface="Kidprint" pitchFamily="66" charset="0"/>
              </a:defRPr>
            </a:lvl2pPr>
            <a:lvl3pPr marL="1143000" indent="-228600" eaLnBrk="0" hangingPunct="0">
              <a:defRPr sz="2800">
                <a:solidFill>
                  <a:schemeClr val="tx1"/>
                </a:solidFill>
                <a:latin typeface="Kidprint" pitchFamily="66" charset="0"/>
              </a:defRPr>
            </a:lvl3pPr>
            <a:lvl4pPr marL="1600200" indent="-228600" eaLnBrk="0" hangingPunct="0">
              <a:defRPr sz="2800">
                <a:solidFill>
                  <a:schemeClr val="tx1"/>
                </a:solidFill>
                <a:latin typeface="Kidprint" pitchFamily="66" charset="0"/>
              </a:defRPr>
            </a:lvl4pPr>
            <a:lvl5pPr marL="2057400" indent="-228600" eaLnBrk="0" hangingPunct="0">
              <a:defRPr sz="2800">
                <a:solidFill>
                  <a:schemeClr val="tx1"/>
                </a:solidFill>
                <a:latin typeface="Kidprint" pitchFamily="66" charset="0"/>
              </a:defRPr>
            </a:lvl5pPr>
            <a:lvl6pPr marL="2514600" indent="-228600" algn="ctr" eaLnBrk="0" fontAlgn="base" hangingPunct="0">
              <a:spcBef>
                <a:spcPct val="0"/>
              </a:spcBef>
              <a:spcAft>
                <a:spcPct val="0"/>
              </a:spcAft>
              <a:defRPr sz="2800">
                <a:solidFill>
                  <a:schemeClr val="tx1"/>
                </a:solidFill>
                <a:latin typeface="Kidprint" pitchFamily="66" charset="0"/>
              </a:defRPr>
            </a:lvl6pPr>
            <a:lvl7pPr marL="2971800" indent="-228600" algn="ctr" eaLnBrk="0" fontAlgn="base" hangingPunct="0">
              <a:spcBef>
                <a:spcPct val="0"/>
              </a:spcBef>
              <a:spcAft>
                <a:spcPct val="0"/>
              </a:spcAft>
              <a:defRPr sz="2800">
                <a:solidFill>
                  <a:schemeClr val="tx1"/>
                </a:solidFill>
                <a:latin typeface="Kidprint" pitchFamily="66" charset="0"/>
              </a:defRPr>
            </a:lvl7pPr>
            <a:lvl8pPr marL="3429000" indent="-228600" algn="ctr" eaLnBrk="0" fontAlgn="base" hangingPunct="0">
              <a:spcBef>
                <a:spcPct val="0"/>
              </a:spcBef>
              <a:spcAft>
                <a:spcPct val="0"/>
              </a:spcAft>
              <a:defRPr sz="2800">
                <a:solidFill>
                  <a:schemeClr val="tx1"/>
                </a:solidFill>
                <a:latin typeface="Kidprint" pitchFamily="66" charset="0"/>
              </a:defRPr>
            </a:lvl8pPr>
            <a:lvl9pPr marL="3886200" indent="-228600" algn="ctr" eaLnBrk="0" fontAlgn="base" hangingPunct="0">
              <a:spcBef>
                <a:spcPct val="0"/>
              </a:spcBef>
              <a:spcAft>
                <a:spcPct val="0"/>
              </a:spcAft>
              <a:defRPr sz="2800">
                <a:solidFill>
                  <a:schemeClr val="tx1"/>
                </a:solidFill>
                <a:latin typeface="Kidprint" pitchFamily="66" charset="0"/>
              </a:defRPr>
            </a:lvl9pPr>
          </a:lstStyle>
          <a:p>
            <a:pPr algn="l" eaLnBrk="1" hangingPunct="1">
              <a:spcBef>
                <a:spcPct val="15000"/>
              </a:spcBef>
            </a:pPr>
            <a:r>
              <a:rPr lang="fr-FR" sz="1200" b="1" dirty="0" smtClean="0">
                <a:solidFill>
                  <a:srgbClr val="000099"/>
                </a:solidFill>
                <a:latin typeface="Maiandra GD" pitchFamily="34" charset="0"/>
              </a:rPr>
              <a:t>–</a:t>
            </a:r>
            <a:r>
              <a:rPr lang="fr-FR" sz="1200" dirty="0" smtClean="0">
                <a:solidFill>
                  <a:srgbClr val="000099"/>
                </a:solidFill>
                <a:latin typeface="Maiandra GD" pitchFamily="34" charset="0"/>
              </a:rPr>
              <a:t> </a:t>
            </a:r>
            <a:r>
              <a:rPr lang="fr-CA" sz="1200" dirty="0">
                <a:solidFill>
                  <a:srgbClr val="000099"/>
                </a:solidFill>
                <a:latin typeface="Maiandra GD" pitchFamily="34" charset="0"/>
              </a:rPr>
              <a:t>Lexique </a:t>
            </a:r>
            <a:r>
              <a:rPr lang="fr-FR" sz="1200" dirty="0">
                <a:solidFill>
                  <a:srgbClr val="000099"/>
                </a:solidFill>
                <a:latin typeface="Maiandra GD" pitchFamily="34" charset="0"/>
              </a:rPr>
              <a:t>/</a:t>
            </a:r>
            <a:r>
              <a:rPr lang="fr-CA" sz="1200" dirty="0">
                <a:solidFill>
                  <a:srgbClr val="000099"/>
                </a:solidFill>
                <a:latin typeface="Maiandra GD" pitchFamily="34" charset="0"/>
              </a:rPr>
              <a:t> Vocabulaire</a:t>
            </a:r>
          </a:p>
        </p:txBody>
      </p:sp>
    </p:spTree>
    <p:extLst>
      <p:ext uri="{BB962C8B-B14F-4D97-AF65-F5344CB8AC3E}">
        <p14:creationId xmlns:p14="http://schemas.microsoft.com/office/powerpoint/2010/main" xmlns="" val="1351986488"/>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19100" y="116632"/>
            <a:ext cx="8229600" cy="1143000"/>
          </a:xfrm>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Les composantes du langage</a:t>
            </a:r>
            <a:endParaRPr lang="fr-CA" dirty="0"/>
          </a:p>
        </p:txBody>
      </p:sp>
      <p:sp>
        <p:nvSpPr>
          <p:cNvPr id="3" name="Espace réservé du contenu 2"/>
          <p:cNvSpPr>
            <a:spLocks noGrp="1"/>
          </p:cNvSpPr>
          <p:nvPr>
            <p:ph idx="1"/>
            <p:custDataLst>
              <p:tags r:id="rId2"/>
            </p:custDataLst>
          </p:nvPr>
        </p:nvSpPr>
        <p:spPr/>
        <p:txBody>
          <a:bodyPr/>
          <a:lstStyle/>
          <a:p>
            <a:endParaRPr lang="fr-CA" dirty="0"/>
          </a:p>
        </p:txBody>
      </p:sp>
      <p:pic>
        <p:nvPicPr>
          <p:cNvPr id="4" name="Picture 7"/>
          <p:cNvPicPr preferRelativeResize="0">
            <a:picLocks noChangeAspect="1" noChangeArrowheads="1"/>
          </p:cNvPicPr>
          <p:nvPr>
            <p:custDataLst>
              <p:tags r:id="rId3"/>
            </p:custDataLst>
          </p:nvPr>
        </p:nvPicPr>
        <p:blipFill>
          <a:blip r:embed="rId11" cstate="print">
            <a:extLst>
              <a:ext uri="{28A0092B-C50C-407E-A947-70E740481C1C}">
                <a14:useLocalDpi xmlns:a14="http://schemas.microsoft.com/office/drawing/2010/main" xmlns="" val="0"/>
              </a:ext>
            </a:extLst>
          </a:blip>
          <a:srcRect/>
          <a:stretch>
            <a:fillRect/>
          </a:stretch>
        </p:blipFill>
        <p:spPr bwMode="auto">
          <a:xfrm>
            <a:off x="0" y="1052513"/>
            <a:ext cx="9067800" cy="580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4"/>
          <p:cNvSpPr txBox="1">
            <a:spLocks noChangeArrowheads="1"/>
          </p:cNvSpPr>
          <p:nvPr>
            <p:custDataLst>
              <p:tags r:id="rId4"/>
            </p:custDataLst>
          </p:nvPr>
        </p:nvSpPr>
        <p:spPr bwMode="auto">
          <a:xfrm>
            <a:off x="6076950" y="1917668"/>
            <a:ext cx="1695450" cy="311754"/>
          </a:xfrm>
          <a:prstGeom prst="rect">
            <a:avLst/>
          </a:prstGeom>
          <a:noFill/>
          <a:ln>
            <a:noFill/>
          </a:ln>
          <a:extLst>
            <a:ext uri="{909E8E84-426E-40DD-AFC4-6F175D3DCCD1}">
              <a14:hiddenFill xmlns:a14="http://schemas.microsoft.com/office/drawing/2010/main" xmlns="">
                <a:solidFill>
                  <a:srgbClr val="0099CC">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800">
                <a:solidFill>
                  <a:schemeClr val="tx1"/>
                </a:solidFill>
                <a:latin typeface="Kidprint" pitchFamily="66" charset="0"/>
              </a:defRPr>
            </a:lvl1pPr>
            <a:lvl2pPr marL="742950" indent="-285750" eaLnBrk="0" hangingPunct="0">
              <a:defRPr sz="2800">
                <a:solidFill>
                  <a:schemeClr val="tx1"/>
                </a:solidFill>
                <a:latin typeface="Kidprint" pitchFamily="66" charset="0"/>
              </a:defRPr>
            </a:lvl2pPr>
            <a:lvl3pPr marL="1143000" indent="-228600" eaLnBrk="0" hangingPunct="0">
              <a:defRPr sz="2800">
                <a:solidFill>
                  <a:schemeClr val="tx1"/>
                </a:solidFill>
                <a:latin typeface="Kidprint" pitchFamily="66" charset="0"/>
              </a:defRPr>
            </a:lvl3pPr>
            <a:lvl4pPr marL="1600200" indent="-228600" eaLnBrk="0" hangingPunct="0">
              <a:defRPr sz="2800">
                <a:solidFill>
                  <a:schemeClr val="tx1"/>
                </a:solidFill>
                <a:latin typeface="Kidprint" pitchFamily="66" charset="0"/>
              </a:defRPr>
            </a:lvl4pPr>
            <a:lvl5pPr marL="2057400" indent="-228600" eaLnBrk="0" hangingPunct="0">
              <a:defRPr sz="2800">
                <a:solidFill>
                  <a:schemeClr val="tx1"/>
                </a:solidFill>
                <a:latin typeface="Kidprint" pitchFamily="66" charset="0"/>
              </a:defRPr>
            </a:lvl5pPr>
            <a:lvl6pPr marL="2514600" indent="-228600" algn="ctr" eaLnBrk="0" fontAlgn="base" hangingPunct="0">
              <a:spcBef>
                <a:spcPct val="0"/>
              </a:spcBef>
              <a:spcAft>
                <a:spcPct val="0"/>
              </a:spcAft>
              <a:defRPr sz="2800">
                <a:solidFill>
                  <a:schemeClr val="tx1"/>
                </a:solidFill>
                <a:latin typeface="Kidprint" pitchFamily="66" charset="0"/>
              </a:defRPr>
            </a:lvl6pPr>
            <a:lvl7pPr marL="2971800" indent="-228600" algn="ctr" eaLnBrk="0" fontAlgn="base" hangingPunct="0">
              <a:spcBef>
                <a:spcPct val="0"/>
              </a:spcBef>
              <a:spcAft>
                <a:spcPct val="0"/>
              </a:spcAft>
              <a:defRPr sz="2800">
                <a:solidFill>
                  <a:schemeClr val="tx1"/>
                </a:solidFill>
                <a:latin typeface="Kidprint" pitchFamily="66" charset="0"/>
              </a:defRPr>
            </a:lvl7pPr>
            <a:lvl8pPr marL="3429000" indent="-228600" algn="ctr" eaLnBrk="0" fontAlgn="base" hangingPunct="0">
              <a:spcBef>
                <a:spcPct val="0"/>
              </a:spcBef>
              <a:spcAft>
                <a:spcPct val="0"/>
              </a:spcAft>
              <a:defRPr sz="2800">
                <a:solidFill>
                  <a:schemeClr val="tx1"/>
                </a:solidFill>
                <a:latin typeface="Kidprint" pitchFamily="66" charset="0"/>
              </a:defRPr>
            </a:lvl8pPr>
            <a:lvl9pPr marL="3886200" indent="-228600" algn="ctr" eaLnBrk="0" fontAlgn="base" hangingPunct="0">
              <a:spcBef>
                <a:spcPct val="0"/>
              </a:spcBef>
              <a:spcAft>
                <a:spcPct val="0"/>
              </a:spcAft>
              <a:defRPr sz="2800">
                <a:solidFill>
                  <a:schemeClr val="tx1"/>
                </a:solidFill>
                <a:latin typeface="Kidprint" pitchFamily="66" charset="0"/>
              </a:defRPr>
            </a:lvl9pPr>
          </a:lstStyle>
          <a:p>
            <a:pPr algn="l"/>
            <a:r>
              <a:rPr lang="fr-FR" sz="1200" b="1" i="1">
                <a:solidFill>
                  <a:srgbClr val="000099"/>
                </a:solidFill>
                <a:latin typeface="AvantGarde Bk BT" pitchFamily="34" charset="0"/>
              </a:rPr>
              <a:t>Le </a:t>
            </a:r>
            <a:r>
              <a:rPr lang="fr-FR" sz="1200" b="1" i="1">
                <a:solidFill>
                  <a:srgbClr val="000099"/>
                </a:solidFill>
                <a:latin typeface="Maiandra GD" pitchFamily="34" charset="0"/>
              </a:rPr>
              <a:t>Quoi</a:t>
            </a:r>
          </a:p>
        </p:txBody>
      </p:sp>
      <p:sp>
        <p:nvSpPr>
          <p:cNvPr id="9" name="Text Box 15"/>
          <p:cNvSpPr txBox="1">
            <a:spLocks noChangeArrowheads="1"/>
          </p:cNvSpPr>
          <p:nvPr>
            <p:custDataLst>
              <p:tags r:id="rId5"/>
            </p:custDataLst>
          </p:nvPr>
        </p:nvSpPr>
        <p:spPr bwMode="auto">
          <a:xfrm>
            <a:off x="5719763" y="2201081"/>
            <a:ext cx="2473325" cy="522076"/>
          </a:xfrm>
          <a:prstGeom prst="rect">
            <a:avLst/>
          </a:prstGeom>
          <a:noFill/>
          <a:ln>
            <a:noFill/>
          </a:ln>
          <a:extLst>
            <a:ext uri="{909E8E84-426E-40DD-AFC4-6F175D3DCCD1}">
              <a14:hiddenFill xmlns:a14="http://schemas.microsoft.com/office/drawing/2010/main" xmlns="">
                <a:solidFill>
                  <a:srgbClr val="0099CC">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tabLst>
                <a:tab pos="95250" algn="l"/>
              </a:tabLst>
              <a:defRPr sz="2800">
                <a:solidFill>
                  <a:schemeClr val="tx1"/>
                </a:solidFill>
                <a:latin typeface="Kidprint" pitchFamily="66" charset="0"/>
              </a:defRPr>
            </a:lvl1pPr>
            <a:lvl2pPr marL="742950" indent="-285750" eaLnBrk="0" hangingPunct="0">
              <a:tabLst>
                <a:tab pos="95250" algn="l"/>
              </a:tabLst>
              <a:defRPr sz="2800">
                <a:solidFill>
                  <a:schemeClr val="tx1"/>
                </a:solidFill>
                <a:latin typeface="Kidprint" pitchFamily="66" charset="0"/>
              </a:defRPr>
            </a:lvl2pPr>
            <a:lvl3pPr marL="1143000" indent="-228600" eaLnBrk="0" hangingPunct="0">
              <a:tabLst>
                <a:tab pos="95250" algn="l"/>
              </a:tabLst>
              <a:defRPr sz="2800">
                <a:solidFill>
                  <a:schemeClr val="tx1"/>
                </a:solidFill>
                <a:latin typeface="Kidprint" pitchFamily="66" charset="0"/>
              </a:defRPr>
            </a:lvl3pPr>
            <a:lvl4pPr marL="1600200" indent="-228600" eaLnBrk="0" hangingPunct="0">
              <a:tabLst>
                <a:tab pos="95250" algn="l"/>
              </a:tabLst>
              <a:defRPr sz="2800">
                <a:solidFill>
                  <a:schemeClr val="tx1"/>
                </a:solidFill>
                <a:latin typeface="Kidprint" pitchFamily="66" charset="0"/>
              </a:defRPr>
            </a:lvl4pPr>
            <a:lvl5pPr marL="2057400" indent="-228600" eaLnBrk="0" hangingPunct="0">
              <a:tabLst>
                <a:tab pos="95250" algn="l"/>
              </a:tabLst>
              <a:defRPr sz="2800">
                <a:solidFill>
                  <a:schemeClr val="tx1"/>
                </a:solidFill>
                <a:latin typeface="Kidprint" pitchFamily="66" charset="0"/>
              </a:defRPr>
            </a:lvl5pPr>
            <a:lvl6pPr marL="2514600" indent="-228600" algn="ctr" eaLnBrk="0" fontAlgn="base" hangingPunct="0">
              <a:spcBef>
                <a:spcPct val="0"/>
              </a:spcBef>
              <a:spcAft>
                <a:spcPct val="0"/>
              </a:spcAft>
              <a:tabLst>
                <a:tab pos="95250" algn="l"/>
              </a:tabLst>
              <a:defRPr sz="2800">
                <a:solidFill>
                  <a:schemeClr val="tx1"/>
                </a:solidFill>
                <a:latin typeface="Kidprint" pitchFamily="66" charset="0"/>
              </a:defRPr>
            </a:lvl6pPr>
            <a:lvl7pPr marL="2971800" indent="-228600" algn="ctr" eaLnBrk="0" fontAlgn="base" hangingPunct="0">
              <a:spcBef>
                <a:spcPct val="0"/>
              </a:spcBef>
              <a:spcAft>
                <a:spcPct val="0"/>
              </a:spcAft>
              <a:tabLst>
                <a:tab pos="95250" algn="l"/>
              </a:tabLst>
              <a:defRPr sz="2800">
                <a:solidFill>
                  <a:schemeClr val="tx1"/>
                </a:solidFill>
                <a:latin typeface="Kidprint" pitchFamily="66" charset="0"/>
              </a:defRPr>
            </a:lvl7pPr>
            <a:lvl8pPr marL="3429000" indent="-228600" algn="ctr" eaLnBrk="0" fontAlgn="base" hangingPunct="0">
              <a:spcBef>
                <a:spcPct val="0"/>
              </a:spcBef>
              <a:spcAft>
                <a:spcPct val="0"/>
              </a:spcAft>
              <a:tabLst>
                <a:tab pos="95250" algn="l"/>
              </a:tabLst>
              <a:defRPr sz="2800">
                <a:solidFill>
                  <a:schemeClr val="tx1"/>
                </a:solidFill>
                <a:latin typeface="Kidprint" pitchFamily="66" charset="0"/>
              </a:defRPr>
            </a:lvl8pPr>
            <a:lvl9pPr marL="3886200" indent="-228600" algn="ctr" eaLnBrk="0" fontAlgn="base" hangingPunct="0">
              <a:spcBef>
                <a:spcPct val="0"/>
              </a:spcBef>
              <a:spcAft>
                <a:spcPct val="0"/>
              </a:spcAft>
              <a:tabLst>
                <a:tab pos="95250" algn="l"/>
              </a:tabLst>
              <a:defRPr sz="2800">
                <a:solidFill>
                  <a:schemeClr val="tx1"/>
                </a:solidFill>
                <a:latin typeface="Kidprint" pitchFamily="66" charset="0"/>
              </a:defRPr>
            </a:lvl9pPr>
          </a:lstStyle>
          <a:p>
            <a:pPr algn="l"/>
            <a:r>
              <a:rPr lang="fr-FR" sz="1000" b="1">
                <a:solidFill>
                  <a:srgbClr val="000099"/>
                </a:solidFill>
                <a:latin typeface="Maiandra GD" pitchFamily="34" charset="0"/>
              </a:rPr>
              <a:t> –</a:t>
            </a:r>
            <a:r>
              <a:rPr lang="fr-FR" sz="1000">
                <a:solidFill>
                  <a:srgbClr val="000099"/>
                </a:solidFill>
                <a:latin typeface="Maiandra GD" pitchFamily="34" charset="0"/>
              </a:rPr>
              <a:t> </a:t>
            </a:r>
            <a:r>
              <a:rPr lang="fr-FR" sz="1200">
                <a:solidFill>
                  <a:srgbClr val="000099"/>
                </a:solidFill>
                <a:latin typeface="Maiandra GD" pitchFamily="34" charset="0"/>
              </a:rPr>
              <a:t>Différentes idées que l’on peut exprimer ou comprendre</a:t>
            </a:r>
          </a:p>
        </p:txBody>
      </p:sp>
      <p:sp>
        <p:nvSpPr>
          <p:cNvPr id="10" name="Text Box 16"/>
          <p:cNvSpPr txBox="1">
            <a:spLocks noChangeArrowheads="1"/>
          </p:cNvSpPr>
          <p:nvPr>
            <p:custDataLst>
              <p:tags r:id="rId6"/>
            </p:custDataLst>
          </p:nvPr>
        </p:nvSpPr>
        <p:spPr bwMode="auto">
          <a:xfrm>
            <a:off x="6149975" y="2582942"/>
            <a:ext cx="1814512" cy="830847"/>
          </a:xfrm>
          <a:prstGeom prst="rect">
            <a:avLst/>
          </a:prstGeom>
          <a:noFill/>
          <a:ln>
            <a:noFill/>
          </a:ln>
          <a:extLst>
            <a:ext uri="{909E8E84-426E-40DD-AFC4-6F175D3DCCD1}">
              <a14:hiddenFill xmlns:a14="http://schemas.microsoft.com/office/drawing/2010/main" xmlns="">
                <a:solidFill>
                  <a:srgbClr val="0099CC">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tabLst>
                <a:tab pos="95250" algn="l"/>
              </a:tabLst>
              <a:defRPr sz="2800">
                <a:solidFill>
                  <a:schemeClr val="tx1"/>
                </a:solidFill>
                <a:latin typeface="Kidprint" pitchFamily="66" charset="0"/>
              </a:defRPr>
            </a:lvl1pPr>
            <a:lvl2pPr marL="742950" indent="-285750" eaLnBrk="0" hangingPunct="0">
              <a:tabLst>
                <a:tab pos="95250" algn="l"/>
              </a:tabLst>
              <a:defRPr sz="2800">
                <a:solidFill>
                  <a:schemeClr val="tx1"/>
                </a:solidFill>
                <a:latin typeface="Kidprint" pitchFamily="66" charset="0"/>
              </a:defRPr>
            </a:lvl2pPr>
            <a:lvl3pPr marL="1143000" indent="-228600" eaLnBrk="0" hangingPunct="0">
              <a:tabLst>
                <a:tab pos="95250" algn="l"/>
              </a:tabLst>
              <a:defRPr sz="2800">
                <a:solidFill>
                  <a:schemeClr val="tx1"/>
                </a:solidFill>
                <a:latin typeface="Kidprint" pitchFamily="66" charset="0"/>
              </a:defRPr>
            </a:lvl3pPr>
            <a:lvl4pPr marL="1600200" indent="-228600" eaLnBrk="0" hangingPunct="0">
              <a:tabLst>
                <a:tab pos="95250" algn="l"/>
              </a:tabLst>
              <a:defRPr sz="2800">
                <a:solidFill>
                  <a:schemeClr val="tx1"/>
                </a:solidFill>
                <a:latin typeface="Kidprint" pitchFamily="66" charset="0"/>
              </a:defRPr>
            </a:lvl4pPr>
            <a:lvl5pPr marL="2057400" indent="-228600" eaLnBrk="0" hangingPunct="0">
              <a:tabLst>
                <a:tab pos="95250" algn="l"/>
              </a:tabLst>
              <a:defRPr sz="2800">
                <a:solidFill>
                  <a:schemeClr val="tx1"/>
                </a:solidFill>
                <a:latin typeface="Kidprint" pitchFamily="66" charset="0"/>
              </a:defRPr>
            </a:lvl5pPr>
            <a:lvl6pPr marL="2514600" indent="-228600" algn="ctr" eaLnBrk="0" fontAlgn="base" hangingPunct="0">
              <a:spcBef>
                <a:spcPct val="0"/>
              </a:spcBef>
              <a:spcAft>
                <a:spcPct val="0"/>
              </a:spcAft>
              <a:tabLst>
                <a:tab pos="95250" algn="l"/>
              </a:tabLst>
              <a:defRPr sz="2800">
                <a:solidFill>
                  <a:schemeClr val="tx1"/>
                </a:solidFill>
                <a:latin typeface="Kidprint" pitchFamily="66" charset="0"/>
              </a:defRPr>
            </a:lvl6pPr>
            <a:lvl7pPr marL="2971800" indent="-228600" algn="ctr" eaLnBrk="0" fontAlgn="base" hangingPunct="0">
              <a:spcBef>
                <a:spcPct val="0"/>
              </a:spcBef>
              <a:spcAft>
                <a:spcPct val="0"/>
              </a:spcAft>
              <a:tabLst>
                <a:tab pos="95250" algn="l"/>
              </a:tabLst>
              <a:defRPr sz="2800">
                <a:solidFill>
                  <a:schemeClr val="tx1"/>
                </a:solidFill>
                <a:latin typeface="Kidprint" pitchFamily="66" charset="0"/>
              </a:defRPr>
            </a:lvl7pPr>
            <a:lvl8pPr marL="3429000" indent="-228600" algn="ctr" eaLnBrk="0" fontAlgn="base" hangingPunct="0">
              <a:spcBef>
                <a:spcPct val="0"/>
              </a:spcBef>
              <a:spcAft>
                <a:spcPct val="0"/>
              </a:spcAft>
              <a:tabLst>
                <a:tab pos="95250" algn="l"/>
              </a:tabLst>
              <a:defRPr sz="2800">
                <a:solidFill>
                  <a:schemeClr val="tx1"/>
                </a:solidFill>
                <a:latin typeface="Kidprint" pitchFamily="66" charset="0"/>
              </a:defRPr>
            </a:lvl8pPr>
            <a:lvl9pPr marL="3886200" indent="-228600" algn="ctr" eaLnBrk="0" fontAlgn="base" hangingPunct="0">
              <a:spcBef>
                <a:spcPct val="0"/>
              </a:spcBef>
              <a:spcAft>
                <a:spcPct val="0"/>
              </a:spcAft>
              <a:tabLst>
                <a:tab pos="95250" algn="l"/>
              </a:tabLst>
              <a:defRPr sz="2800">
                <a:solidFill>
                  <a:schemeClr val="tx1"/>
                </a:solidFill>
                <a:latin typeface="Kidprint" pitchFamily="66" charset="0"/>
              </a:defRPr>
            </a:lvl9pPr>
          </a:lstStyle>
          <a:p>
            <a:pPr algn="l">
              <a:buFontTx/>
              <a:buChar char="•"/>
            </a:pPr>
            <a:r>
              <a:rPr lang="fr-FR" sz="1000" dirty="0">
                <a:solidFill>
                  <a:srgbClr val="000099"/>
                </a:solidFill>
                <a:latin typeface="Maiandra GD" pitchFamily="34" charset="0"/>
              </a:rPr>
              <a:t>	</a:t>
            </a:r>
            <a:r>
              <a:rPr lang="fr-FR" sz="1200" dirty="0">
                <a:solidFill>
                  <a:srgbClr val="000099"/>
                </a:solidFill>
                <a:latin typeface="Maiandra GD" pitchFamily="34" charset="0"/>
              </a:rPr>
              <a:t>idée d’état</a:t>
            </a:r>
          </a:p>
          <a:p>
            <a:pPr algn="l">
              <a:buFontTx/>
              <a:buChar char="•"/>
            </a:pPr>
            <a:r>
              <a:rPr lang="fr-FR" sz="1200" dirty="0">
                <a:solidFill>
                  <a:srgbClr val="000099"/>
                </a:solidFill>
                <a:latin typeface="Maiandra GD" pitchFamily="34" charset="0"/>
              </a:rPr>
              <a:t>	idée d’action</a:t>
            </a:r>
          </a:p>
          <a:p>
            <a:pPr algn="l">
              <a:buFontTx/>
              <a:buChar char="•"/>
            </a:pPr>
            <a:r>
              <a:rPr lang="fr-FR" sz="1200" dirty="0">
                <a:solidFill>
                  <a:srgbClr val="000099"/>
                </a:solidFill>
                <a:latin typeface="Maiandra GD" pitchFamily="34" charset="0"/>
              </a:rPr>
              <a:t>	idée d’espace</a:t>
            </a:r>
          </a:p>
          <a:p>
            <a:pPr algn="l">
              <a:buFontTx/>
              <a:buChar char="•"/>
            </a:pPr>
            <a:r>
              <a:rPr lang="fr-FR" sz="1200" dirty="0">
                <a:solidFill>
                  <a:srgbClr val="000099"/>
                </a:solidFill>
                <a:latin typeface="Maiandra GD" pitchFamily="34" charset="0"/>
              </a:rPr>
              <a:t>	idée de temps</a:t>
            </a:r>
          </a:p>
        </p:txBody>
      </p:sp>
      <p:sp>
        <p:nvSpPr>
          <p:cNvPr id="11" name="Text Box 17"/>
          <p:cNvSpPr txBox="1">
            <a:spLocks noChangeArrowheads="1"/>
          </p:cNvSpPr>
          <p:nvPr>
            <p:custDataLst>
              <p:tags r:id="rId7"/>
            </p:custDataLst>
          </p:nvPr>
        </p:nvSpPr>
        <p:spPr bwMode="auto">
          <a:xfrm>
            <a:off x="6011863" y="1658121"/>
            <a:ext cx="1814512" cy="311754"/>
          </a:xfrm>
          <a:prstGeom prst="rect">
            <a:avLst/>
          </a:prstGeom>
          <a:noFill/>
          <a:ln>
            <a:noFill/>
          </a:ln>
          <a:extLst>
            <a:ext uri="{909E8E84-426E-40DD-AFC4-6F175D3DCCD1}">
              <a14:hiddenFill xmlns:a14="http://schemas.microsoft.com/office/drawing/2010/main" xmlns="">
                <a:solidFill>
                  <a:srgbClr val="0099CC">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800">
                <a:solidFill>
                  <a:schemeClr val="tx1"/>
                </a:solidFill>
                <a:latin typeface="Kidprint" pitchFamily="66" charset="0"/>
              </a:defRPr>
            </a:lvl1pPr>
            <a:lvl2pPr marL="742950" indent="-285750" eaLnBrk="0" hangingPunct="0">
              <a:defRPr sz="2800">
                <a:solidFill>
                  <a:schemeClr val="tx1"/>
                </a:solidFill>
                <a:latin typeface="Kidprint" pitchFamily="66" charset="0"/>
              </a:defRPr>
            </a:lvl2pPr>
            <a:lvl3pPr marL="1143000" indent="-228600" eaLnBrk="0" hangingPunct="0">
              <a:defRPr sz="2800">
                <a:solidFill>
                  <a:schemeClr val="tx1"/>
                </a:solidFill>
                <a:latin typeface="Kidprint" pitchFamily="66" charset="0"/>
              </a:defRPr>
            </a:lvl3pPr>
            <a:lvl4pPr marL="1600200" indent="-228600" eaLnBrk="0" hangingPunct="0">
              <a:defRPr sz="2800">
                <a:solidFill>
                  <a:schemeClr val="tx1"/>
                </a:solidFill>
                <a:latin typeface="Kidprint" pitchFamily="66" charset="0"/>
              </a:defRPr>
            </a:lvl4pPr>
            <a:lvl5pPr marL="2057400" indent="-228600" eaLnBrk="0" hangingPunct="0">
              <a:defRPr sz="2800">
                <a:solidFill>
                  <a:schemeClr val="tx1"/>
                </a:solidFill>
                <a:latin typeface="Kidprint" pitchFamily="66" charset="0"/>
              </a:defRPr>
            </a:lvl5pPr>
            <a:lvl6pPr marL="2514600" indent="-228600" algn="ctr" eaLnBrk="0" fontAlgn="base" hangingPunct="0">
              <a:spcBef>
                <a:spcPct val="0"/>
              </a:spcBef>
              <a:spcAft>
                <a:spcPct val="0"/>
              </a:spcAft>
              <a:defRPr sz="2800">
                <a:solidFill>
                  <a:schemeClr val="tx1"/>
                </a:solidFill>
                <a:latin typeface="Kidprint" pitchFamily="66" charset="0"/>
              </a:defRPr>
            </a:lvl6pPr>
            <a:lvl7pPr marL="2971800" indent="-228600" algn="ctr" eaLnBrk="0" fontAlgn="base" hangingPunct="0">
              <a:spcBef>
                <a:spcPct val="0"/>
              </a:spcBef>
              <a:spcAft>
                <a:spcPct val="0"/>
              </a:spcAft>
              <a:defRPr sz="2800">
                <a:solidFill>
                  <a:schemeClr val="tx1"/>
                </a:solidFill>
                <a:latin typeface="Kidprint" pitchFamily="66" charset="0"/>
              </a:defRPr>
            </a:lvl7pPr>
            <a:lvl8pPr marL="3429000" indent="-228600" algn="ctr" eaLnBrk="0" fontAlgn="base" hangingPunct="0">
              <a:spcBef>
                <a:spcPct val="0"/>
              </a:spcBef>
              <a:spcAft>
                <a:spcPct val="0"/>
              </a:spcAft>
              <a:defRPr sz="2800">
                <a:solidFill>
                  <a:schemeClr val="tx1"/>
                </a:solidFill>
                <a:latin typeface="Kidprint" pitchFamily="66" charset="0"/>
              </a:defRPr>
            </a:lvl8pPr>
            <a:lvl9pPr marL="3886200" indent="-228600" algn="ctr" eaLnBrk="0" fontAlgn="base" hangingPunct="0">
              <a:spcBef>
                <a:spcPct val="0"/>
              </a:spcBef>
              <a:spcAft>
                <a:spcPct val="0"/>
              </a:spcAft>
              <a:defRPr sz="2800">
                <a:solidFill>
                  <a:schemeClr val="tx1"/>
                </a:solidFill>
                <a:latin typeface="Kidprint" pitchFamily="66" charset="0"/>
              </a:defRPr>
            </a:lvl9pPr>
          </a:lstStyle>
          <a:p>
            <a:r>
              <a:rPr lang="fr-FR" sz="1400" b="1" dirty="0" smtClean="0">
                <a:solidFill>
                  <a:srgbClr val="000099"/>
                </a:solidFill>
                <a:latin typeface="Maiandra GD" pitchFamily="34" charset="0"/>
              </a:rPr>
              <a:t>Sémantique  (contenu)</a:t>
            </a:r>
            <a:endParaRPr lang="fr-FR" sz="1400" b="1" dirty="0">
              <a:solidFill>
                <a:srgbClr val="000099"/>
              </a:solidFill>
              <a:latin typeface="Maiandra GD" pitchFamily="34" charset="0"/>
            </a:endParaRPr>
          </a:p>
        </p:txBody>
      </p:sp>
      <p:sp>
        <p:nvSpPr>
          <p:cNvPr id="12" name="Text Box 18"/>
          <p:cNvSpPr txBox="1">
            <a:spLocks noChangeArrowheads="1"/>
          </p:cNvSpPr>
          <p:nvPr>
            <p:custDataLst>
              <p:tags r:id="rId8"/>
            </p:custDataLst>
          </p:nvPr>
        </p:nvSpPr>
        <p:spPr bwMode="auto">
          <a:xfrm>
            <a:off x="6745288" y="3270591"/>
            <a:ext cx="2079625" cy="277446"/>
          </a:xfrm>
          <a:prstGeom prst="rect">
            <a:avLst/>
          </a:prstGeom>
          <a:noFill/>
          <a:ln>
            <a:noFill/>
          </a:ln>
          <a:effectLst/>
          <a:extLst>
            <a:ext uri="{909E8E84-426E-40DD-AFC4-6F175D3DCCD1}">
              <a14:hiddenFill xmlns:a14="http://schemas.microsoft.com/office/drawing/2010/main" xmlns="">
                <a:solidFill>
                  <a:schemeClr val="accent1">
                    <a:alpha val="50195"/>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Kidprint" pitchFamily="66" charset="0"/>
              </a:defRPr>
            </a:lvl1pPr>
            <a:lvl2pPr marL="742950" indent="-285750" eaLnBrk="0" hangingPunct="0">
              <a:defRPr sz="2800">
                <a:solidFill>
                  <a:schemeClr val="tx1"/>
                </a:solidFill>
                <a:latin typeface="Kidprint" pitchFamily="66" charset="0"/>
              </a:defRPr>
            </a:lvl2pPr>
            <a:lvl3pPr marL="1143000" indent="-228600" eaLnBrk="0" hangingPunct="0">
              <a:defRPr sz="2800">
                <a:solidFill>
                  <a:schemeClr val="tx1"/>
                </a:solidFill>
                <a:latin typeface="Kidprint" pitchFamily="66" charset="0"/>
              </a:defRPr>
            </a:lvl3pPr>
            <a:lvl4pPr marL="1600200" indent="-228600" eaLnBrk="0" hangingPunct="0">
              <a:defRPr sz="2800">
                <a:solidFill>
                  <a:schemeClr val="tx1"/>
                </a:solidFill>
                <a:latin typeface="Kidprint" pitchFamily="66" charset="0"/>
              </a:defRPr>
            </a:lvl4pPr>
            <a:lvl5pPr marL="2057400" indent="-228600" eaLnBrk="0" hangingPunct="0">
              <a:defRPr sz="2800">
                <a:solidFill>
                  <a:schemeClr val="tx1"/>
                </a:solidFill>
                <a:latin typeface="Kidprint" pitchFamily="66" charset="0"/>
              </a:defRPr>
            </a:lvl5pPr>
            <a:lvl6pPr marL="2514600" indent="-228600" algn="ctr" eaLnBrk="0" fontAlgn="base" hangingPunct="0">
              <a:spcBef>
                <a:spcPct val="0"/>
              </a:spcBef>
              <a:spcAft>
                <a:spcPct val="0"/>
              </a:spcAft>
              <a:defRPr sz="2800">
                <a:solidFill>
                  <a:schemeClr val="tx1"/>
                </a:solidFill>
                <a:latin typeface="Kidprint" pitchFamily="66" charset="0"/>
              </a:defRPr>
            </a:lvl6pPr>
            <a:lvl7pPr marL="2971800" indent="-228600" algn="ctr" eaLnBrk="0" fontAlgn="base" hangingPunct="0">
              <a:spcBef>
                <a:spcPct val="0"/>
              </a:spcBef>
              <a:spcAft>
                <a:spcPct val="0"/>
              </a:spcAft>
              <a:defRPr sz="2800">
                <a:solidFill>
                  <a:schemeClr val="tx1"/>
                </a:solidFill>
                <a:latin typeface="Kidprint" pitchFamily="66" charset="0"/>
              </a:defRPr>
            </a:lvl7pPr>
            <a:lvl8pPr marL="3429000" indent="-228600" algn="ctr" eaLnBrk="0" fontAlgn="base" hangingPunct="0">
              <a:spcBef>
                <a:spcPct val="0"/>
              </a:spcBef>
              <a:spcAft>
                <a:spcPct val="0"/>
              </a:spcAft>
              <a:defRPr sz="2800">
                <a:solidFill>
                  <a:schemeClr val="tx1"/>
                </a:solidFill>
                <a:latin typeface="Kidprint" pitchFamily="66" charset="0"/>
              </a:defRPr>
            </a:lvl8pPr>
            <a:lvl9pPr marL="3886200" indent="-228600" algn="ctr" eaLnBrk="0" fontAlgn="base" hangingPunct="0">
              <a:spcBef>
                <a:spcPct val="0"/>
              </a:spcBef>
              <a:spcAft>
                <a:spcPct val="0"/>
              </a:spcAft>
              <a:defRPr sz="2800">
                <a:solidFill>
                  <a:schemeClr val="tx1"/>
                </a:solidFill>
                <a:latin typeface="Kidprint" pitchFamily="66" charset="0"/>
              </a:defRPr>
            </a:lvl9pPr>
          </a:lstStyle>
          <a:p>
            <a:pPr algn="l" eaLnBrk="1" hangingPunct="1">
              <a:spcBef>
                <a:spcPct val="15000"/>
              </a:spcBef>
            </a:pPr>
            <a:r>
              <a:rPr lang="fr-FR" sz="1200" b="1" dirty="0" smtClean="0">
                <a:solidFill>
                  <a:srgbClr val="000099"/>
                </a:solidFill>
                <a:latin typeface="Maiandra GD" pitchFamily="34" charset="0"/>
              </a:rPr>
              <a:t>–</a:t>
            </a:r>
            <a:r>
              <a:rPr lang="fr-FR" sz="1200" dirty="0" smtClean="0">
                <a:solidFill>
                  <a:srgbClr val="000099"/>
                </a:solidFill>
                <a:latin typeface="Maiandra GD" pitchFamily="34" charset="0"/>
              </a:rPr>
              <a:t> </a:t>
            </a:r>
            <a:r>
              <a:rPr lang="fr-CA" sz="1200" dirty="0">
                <a:solidFill>
                  <a:srgbClr val="000099"/>
                </a:solidFill>
                <a:latin typeface="Maiandra GD" pitchFamily="34" charset="0"/>
              </a:rPr>
              <a:t>Lexique </a:t>
            </a:r>
            <a:r>
              <a:rPr lang="fr-FR" sz="1200" dirty="0">
                <a:solidFill>
                  <a:srgbClr val="000099"/>
                </a:solidFill>
                <a:latin typeface="Maiandra GD" pitchFamily="34" charset="0"/>
              </a:rPr>
              <a:t>/</a:t>
            </a:r>
            <a:r>
              <a:rPr lang="fr-CA" sz="1200" dirty="0">
                <a:solidFill>
                  <a:srgbClr val="000099"/>
                </a:solidFill>
                <a:latin typeface="Maiandra GD" pitchFamily="34" charset="0"/>
              </a:rPr>
              <a:t> Vocabulaire</a:t>
            </a:r>
          </a:p>
        </p:txBody>
      </p:sp>
    </p:spTree>
    <p:extLst>
      <p:ext uri="{BB962C8B-B14F-4D97-AF65-F5344CB8AC3E}">
        <p14:creationId xmlns:p14="http://schemas.microsoft.com/office/powerpoint/2010/main" xmlns="" val="1255011130"/>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Activité </a:t>
            </a:r>
            <a:endParaRPr lang="fr-CA" dirty="0"/>
          </a:p>
        </p:txBody>
      </p:sp>
      <p:sp>
        <p:nvSpPr>
          <p:cNvPr id="3" name="Sous-titre 2"/>
          <p:cNvSpPr>
            <a:spLocks noGrp="1"/>
          </p:cNvSpPr>
          <p:nvPr>
            <p:ph type="subTitle" idx="1"/>
            <p:custDataLst>
              <p:tags r:id="rId2"/>
            </p:custDataLst>
          </p:nvPr>
        </p:nvSpPr>
        <p:spPr>
          <a:xfrm>
            <a:off x="1295400" y="3657600"/>
            <a:ext cx="6248400" cy="1283568"/>
          </a:xfrm>
        </p:spPr>
        <p:txBody>
          <a:bodyPr>
            <a:normAutofit/>
          </a:bodyPr>
          <a:lstStyle/>
          <a:p>
            <a:r>
              <a:rPr lang="fr-CA" dirty="0" smtClean="0"/>
              <a:t>Exemple de difficulté</a:t>
            </a:r>
          </a:p>
          <a:p>
            <a:r>
              <a:rPr lang="fr-CA" dirty="0" smtClean="0"/>
              <a:t>D’accès lexical</a:t>
            </a:r>
          </a:p>
          <a:p>
            <a:endParaRPr lang="fr-CA" dirty="0"/>
          </a:p>
        </p:txBody>
      </p:sp>
    </p:spTree>
    <p:extLst>
      <p:ext uri="{BB962C8B-B14F-4D97-AF65-F5344CB8AC3E}">
        <p14:creationId xmlns:p14="http://schemas.microsoft.com/office/powerpoint/2010/main" xmlns="" val="2986367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19100" y="116632"/>
            <a:ext cx="8229600" cy="1143000"/>
          </a:xfrm>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Les composantes du langage</a:t>
            </a:r>
            <a:endParaRPr lang="fr-CA" dirty="0"/>
          </a:p>
        </p:txBody>
      </p:sp>
      <p:sp>
        <p:nvSpPr>
          <p:cNvPr id="3" name="Espace réservé du contenu 2"/>
          <p:cNvSpPr>
            <a:spLocks noGrp="1"/>
          </p:cNvSpPr>
          <p:nvPr>
            <p:ph idx="1"/>
            <p:custDataLst>
              <p:tags r:id="rId2"/>
            </p:custDataLst>
          </p:nvPr>
        </p:nvSpPr>
        <p:spPr/>
        <p:txBody>
          <a:bodyPr/>
          <a:lstStyle/>
          <a:p>
            <a:endParaRPr lang="fr-CA" dirty="0"/>
          </a:p>
        </p:txBody>
      </p:sp>
      <p:pic>
        <p:nvPicPr>
          <p:cNvPr id="4" name="Picture 7"/>
          <p:cNvPicPr preferRelativeResize="0">
            <a:picLocks noChangeAspect="1" noChangeArrowheads="1"/>
          </p:cNvPicPr>
          <p:nvPr>
            <p:custDataLst>
              <p:tags r:id="rId3"/>
            </p:custDataLst>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1052513"/>
            <a:ext cx="9067800" cy="580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12"/>
          <p:cNvSpPr txBox="1">
            <a:spLocks noChangeArrowheads="1"/>
          </p:cNvSpPr>
          <p:nvPr>
            <p:custDataLst>
              <p:tags r:id="rId4"/>
            </p:custDataLst>
          </p:nvPr>
        </p:nvSpPr>
        <p:spPr bwMode="auto">
          <a:xfrm>
            <a:off x="3408238" y="5126105"/>
            <a:ext cx="2251321" cy="326671"/>
          </a:xfrm>
          <a:prstGeom prst="rect">
            <a:avLst/>
          </a:prstGeom>
          <a:noFill/>
          <a:ln>
            <a:noFill/>
          </a:ln>
          <a:extLst>
            <a:ext uri="{909E8E84-426E-40DD-AFC4-6F175D3DCCD1}">
              <a14:hiddenFill xmlns:a14="http://schemas.microsoft.com/office/drawing/2010/main" xmlns="">
                <a:solidFill>
                  <a:srgbClr val="FFFFFF">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800">
                <a:solidFill>
                  <a:schemeClr val="tx1"/>
                </a:solidFill>
                <a:latin typeface="Kidprint" pitchFamily="66" charset="0"/>
              </a:defRPr>
            </a:lvl1pPr>
            <a:lvl2pPr marL="742950" indent="-285750" eaLnBrk="0" hangingPunct="0">
              <a:defRPr sz="2800">
                <a:solidFill>
                  <a:schemeClr val="tx1"/>
                </a:solidFill>
                <a:latin typeface="Kidprint" pitchFamily="66" charset="0"/>
              </a:defRPr>
            </a:lvl2pPr>
            <a:lvl3pPr marL="1143000" indent="-228600" eaLnBrk="0" hangingPunct="0">
              <a:defRPr sz="2800">
                <a:solidFill>
                  <a:schemeClr val="tx1"/>
                </a:solidFill>
                <a:latin typeface="Kidprint" pitchFamily="66" charset="0"/>
              </a:defRPr>
            </a:lvl3pPr>
            <a:lvl4pPr marL="1600200" indent="-228600" eaLnBrk="0" hangingPunct="0">
              <a:defRPr sz="2800">
                <a:solidFill>
                  <a:schemeClr val="tx1"/>
                </a:solidFill>
                <a:latin typeface="Kidprint" pitchFamily="66" charset="0"/>
              </a:defRPr>
            </a:lvl4pPr>
            <a:lvl5pPr marL="2057400" indent="-228600" eaLnBrk="0" hangingPunct="0">
              <a:defRPr sz="2800">
                <a:solidFill>
                  <a:schemeClr val="tx1"/>
                </a:solidFill>
                <a:latin typeface="Kidprint" pitchFamily="66" charset="0"/>
              </a:defRPr>
            </a:lvl5pPr>
            <a:lvl6pPr marL="2514600" indent="-228600" algn="ctr" eaLnBrk="0" fontAlgn="base" hangingPunct="0">
              <a:spcBef>
                <a:spcPct val="0"/>
              </a:spcBef>
              <a:spcAft>
                <a:spcPct val="0"/>
              </a:spcAft>
              <a:defRPr sz="2800">
                <a:solidFill>
                  <a:schemeClr val="tx1"/>
                </a:solidFill>
                <a:latin typeface="Kidprint" pitchFamily="66" charset="0"/>
              </a:defRPr>
            </a:lvl6pPr>
            <a:lvl7pPr marL="2971800" indent="-228600" algn="ctr" eaLnBrk="0" fontAlgn="base" hangingPunct="0">
              <a:spcBef>
                <a:spcPct val="0"/>
              </a:spcBef>
              <a:spcAft>
                <a:spcPct val="0"/>
              </a:spcAft>
              <a:defRPr sz="2800">
                <a:solidFill>
                  <a:schemeClr val="tx1"/>
                </a:solidFill>
                <a:latin typeface="Kidprint" pitchFamily="66" charset="0"/>
              </a:defRPr>
            </a:lvl7pPr>
            <a:lvl8pPr marL="3429000" indent="-228600" algn="ctr" eaLnBrk="0" fontAlgn="base" hangingPunct="0">
              <a:spcBef>
                <a:spcPct val="0"/>
              </a:spcBef>
              <a:spcAft>
                <a:spcPct val="0"/>
              </a:spcAft>
              <a:defRPr sz="2800">
                <a:solidFill>
                  <a:schemeClr val="tx1"/>
                </a:solidFill>
                <a:latin typeface="Kidprint" pitchFamily="66" charset="0"/>
              </a:defRPr>
            </a:lvl8pPr>
            <a:lvl9pPr marL="3886200" indent="-228600" algn="ctr" eaLnBrk="0" fontAlgn="base" hangingPunct="0">
              <a:spcBef>
                <a:spcPct val="0"/>
              </a:spcBef>
              <a:spcAft>
                <a:spcPct val="0"/>
              </a:spcAft>
              <a:defRPr sz="2800">
                <a:solidFill>
                  <a:schemeClr val="tx1"/>
                </a:solidFill>
                <a:latin typeface="Kidprint" pitchFamily="66" charset="0"/>
              </a:defRPr>
            </a:lvl9pPr>
          </a:lstStyle>
          <a:p>
            <a:pPr algn="l"/>
            <a:r>
              <a:rPr lang="fr-FR" sz="1200" b="1" i="1" dirty="0">
                <a:solidFill>
                  <a:srgbClr val="000099"/>
                </a:solidFill>
                <a:latin typeface="Maiandra GD" pitchFamily="34" charset="0"/>
              </a:rPr>
              <a:t>Le </a:t>
            </a:r>
            <a:r>
              <a:rPr lang="fr-FR" sz="1400" b="1" i="1" dirty="0">
                <a:solidFill>
                  <a:srgbClr val="000099"/>
                </a:solidFill>
                <a:latin typeface="Maiandra GD" pitchFamily="34" charset="0"/>
              </a:rPr>
              <a:t>Pourquoi</a:t>
            </a:r>
          </a:p>
        </p:txBody>
      </p:sp>
      <p:sp>
        <p:nvSpPr>
          <p:cNvPr id="14" name="Text Box 13"/>
          <p:cNvSpPr txBox="1">
            <a:spLocks noChangeArrowheads="1"/>
          </p:cNvSpPr>
          <p:nvPr>
            <p:custDataLst>
              <p:tags r:id="rId5"/>
            </p:custDataLst>
          </p:nvPr>
        </p:nvSpPr>
        <p:spPr bwMode="auto">
          <a:xfrm>
            <a:off x="3525263" y="5473854"/>
            <a:ext cx="3451920" cy="1094868"/>
          </a:xfrm>
          <a:prstGeom prst="rect">
            <a:avLst/>
          </a:prstGeom>
          <a:noFill/>
          <a:ln>
            <a:noFill/>
          </a:ln>
          <a:extLst>
            <a:ext uri="{909E8E84-426E-40DD-AFC4-6F175D3DCCD1}">
              <a14:hiddenFill xmlns:a14="http://schemas.microsoft.com/office/drawing/2010/main" xmlns="">
                <a:solidFill>
                  <a:srgbClr val="FFFFFF">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tabLst>
                <a:tab pos="101600" algn="l"/>
              </a:tabLst>
              <a:defRPr sz="2800">
                <a:solidFill>
                  <a:schemeClr val="tx1"/>
                </a:solidFill>
                <a:latin typeface="Kidprint" pitchFamily="66" charset="0"/>
              </a:defRPr>
            </a:lvl1pPr>
            <a:lvl2pPr marL="742950" indent="-285750" eaLnBrk="0" hangingPunct="0">
              <a:tabLst>
                <a:tab pos="101600" algn="l"/>
              </a:tabLst>
              <a:defRPr sz="2800">
                <a:solidFill>
                  <a:schemeClr val="tx1"/>
                </a:solidFill>
                <a:latin typeface="Kidprint" pitchFamily="66" charset="0"/>
              </a:defRPr>
            </a:lvl2pPr>
            <a:lvl3pPr marL="1143000" indent="-228600" eaLnBrk="0" hangingPunct="0">
              <a:tabLst>
                <a:tab pos="101600" algn="l"/>
              </a:tabLst>
              <a:defRPr sz="2800">
                <a:solidFill>
                  <a:schemeClr val="tx1"/>
                </a:solidFill>
                <a:latin typeface="Kidprint" pitchFamily="66" charset="0"/>
              </a:defRPr>
            </a:lvl3pPr>
            <a:lvl4pPr marL="1600200" indent="-228600" eaLnBrk="0" hangingPunct="0">
              <a:tabLst>
                <a:tab pos="101600" algn="l"/>
              </a:tabLst>
              <a:defRPr sz="2800">
                <a:solidFill>
                  <a:schemeClr val="tx1"/>
                </a:solidFill>
                <a:latin typeface="Kidprint" pitchFamily="66" charset="0"/>
              </a:defRPr>
            </a:lvl4pPr>
            <a:lvl5pPr marL="2057400" indent="-228600" eaLnBrk="0" hangingPunct="0">
              <a:tabLst>
                <a:tab pos="101600" algn="l"/>
              </a:tabLst>
              <a:defRPr sz="2800">
                <a:solidFill>
                  <a:schemeClr val="tx1"/>
                </a:solidFill>
                <a:latin typeface="Kidprint" pitchFamily="66" charset="0"/>
              </a:defRPr>
            </a:lvl5pPr>
            <a:lvl6pPr marL="2514600" indent="-228600" algn="ctr" eaLnBrk="0" fontAlgn="base" hangingPunct="0">
              <a:spcBef>
                <a:spcPct val="0"/>
              </a:spcBef>
              <a:spcAft>
                <a:spcPct val="0"/>
              </a:spcAft>
              <a:tabLst>
                <a:tab pos="101600" algn="l"/>
              </a:tabLst>
              <a:defRPr sz="2800">
                <a:solidFill>
                  <a:schemeClr val="tx1"/>
                </a:solidFill>
                <a:latin typeface="Kidprint" pitchFamily="66" charset="0"/>
              </a:defRPr>
            </a:lvl6pPr>
            <a:lvl7pPr marL="2971800" indent="-228600" algn="ctr" eaLnBrk="0" fontAlgn="base" hangingPunct="0">
              <a:spcBef>
                <a:spcPct val="0"/>
              </a:spcBef>
              <a:spcAft>
                <a:spcPct val="0"/>
              </a:spcAft>
              <a:tabLst>
                <a:tab pos="101600" algn="l"/>
              </a:tabLst>
              <a:defRPr sz="2800">
                <a:solidFill>
                  <a:schemeClr val="tx1"/>
                </a:solidFill>
                <a:latin typeface="Kidprint" pitchFamily="66" charset="0"/>
              </a:defRPr>
            </a:lvl7pPr>
            <a:lvl8pPr marL="3429000" indent="-228600" algn="ctr" eaLnBrk="0" fontAlgn="base" hangingPunct="0">
              <a:spcBef>
                <a:spcPct val="0"/>
              </a:spcBef>
              <a:spcAft>
                <a:spcPct val="0"/>
              </a:spcAft>
              <a:tabLst>
                <a:tab pos="101600" algn="l"/>
              </a:tabLst>
              <a:defRPr sz="2800">
                <a:solidFill>
                  <a:schemeClr val="tx1"/>
                </a:solidFill>
                <a:latin typeface="Kidprint" pitchFamily="66" charset="0"/>
              </a:defRPr>
            </a:lvl8pPr>
            <a:lvl9pPr marL="3886200" indent="-228600" algn="ctr" eaLnBrk="0" fontAlgn="base" hangingPunct="0">
              <a:spcBef>
                <a:spcPct val="0"/>
              </a:spcBef>
              <a:spcAft>
                <a:spcPct val="0"/>
              </a:spcAft>
              <a:tabLst>
                <a:tab pos="101600" algn="l"/>
              </a:tabLst>
              <a:defRPr sz="2800">
                <a:solidFill>
                  <a:schemeClr val="tx1"/>
                </a:solidFill>
                <a:latin typeface="Kidprint" pitchFamily="66" charset="0"/>
              </a:defRPr>
            </a:lvl9pPr>
          </a:lstStyle>
          <a:p>
            <a:pPr algn="l"/>
            <a:r>
              <a:rPr lang="fr-FR" sz="1200" dirty="0">
                <a:solidFill>
                  <a:srgbClr val="000099"/>
                </a:solidFill>
                <a:latin typeface="Maiandra GD" pitchFamily="34" charset="0"/>
              </a:rPr>
              <a:t>– Intentions de communication</a:t>
            </a:r>
          </a:p>
          <a:p>
            <a:pPr algn="l"/>
            <a:r>
              <a:rPr lang="fr-FR" sz="1200" dirty="0">
                <a:solidFill>
                  <a:srgbClr val="000099"/>
                </a:solidFill>
                <a:latin typeface="Maiandra GD" pitchFamily="34" charset="0"/>
              </a:rPr>
              <a:t>– Habiletés conversationnelles</a:t>
            </a:r>
          </a:p>
          <a:p>
            <a:pPr algn="l"/>
            <a:r>
              <a:rPr lang="fr-FR" sz="1200" dirty="0">
                <a:solidFill>
                  <a:srgbClr val="000099"/>
                </a:solidFill>
                <a:latin typeface="Maiandra GD" pitchFamily="34" charset="0"/>
              </a:rPr>
              <a:t>– Types de discours</a:t>
            </a:r>
          </a:p>
          <a:p>
            <a:pPr algn="l"/>
            <a:r>
              <a:rPr lang="fr-FR" sz="1200" dirty="0">
                <a:solidFill>
                  <a:srgbClr val="000099"/>
                </a:solidFill>
                <a:latin typeface="Maiandra GD" pitchFamily="34" charset="0"/>
              </a:rPr>
              <a:t>– Règles du discours</a:t>
            </a:r>
          </a:p>
          <a:p>
            <a:pPr algn="l"/>
            <a:endParaRPr lang="fr-FR" sz="1200" dirty="0">
              <a:solidFill>
                <a:srgbClr val="000099"/>
              </a:solidFill>
              <a:latin typeface="Maiandra GD" pitchFamily="34" charset="0"/>
            </a:endParaRPr>
          </a:p>
        </p:txBody>
      </p:sp>
      <p:sp>
        <p:nvSpPr>
          <p:cNvPr id="15" name="Text Box 11"/>
          <p:cNvSpPr txBox="1">
            <a:spLocks noChangeArrowheads="1"/>
          </p:cNvSpPr>
          <p:nvPr>
            <p:custDataLst>
              <p:tags r:id="rId6"/>
            </p:custDataLst>
          </p:nvPr>
        </p:nvSpPr>
        <p:spPr bwMode="auto">
          <a:xfrm>
            <a:off x="2657267" y="4762143"/>
            <a:ext cx="3753265" cy="363962"/>
          </a:xfrm>
          <a:prstGeom prst="rect">
            <a:avLst/>
          </a:prstGeom>
          <a:noFill/>
          <a:ln>
            <a:noFill/>
          </a:ln>
          <a:extLst>
            <a:ext uri="{909E8E84-426E-40DD-AFC4-6F175D3DCCD1}">
              <a14:hiddenFill xmlns:a14="http://schemas.microsoft.com/office/drawing/2010/main" xmlns="">
                <a:solidFill>
                  <a:srgbClr val="FFFFFF">
                    <a:alpha val="50195"/>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Kidprint" pitchFamily="66" charset="0"/>
              </a:defRPr>
            </a:lvl1pPr>
            <a:lvl2pPr marL="742950" indent="-285750" eaLnBrk="0" hangingPunct="0">
              <a:defRPr sz="2800">
                <a:solidFill>
                  <a:schemeClr val="tx1"/>
                </a:solidFill>
                <a:latin typeface="Kidprint" pitchFamily="66" charset="0"/>
              </a:defRPr>
            </a:lvl2pPr>
            <a:lvl3pPr marL="1143000" indent="-228600" eaLnBrk="0" hangingPunct="0">
              <a:defRPr sz="2800">
                <a:solidFill>
                  <a:schemeClr val="tx1"/>
                </a:solidFill>
                <a:latin typeface="Kidprint" pitchFamily="66" charset="0"/>
              </a:defRPr>
            </a:lvl3pPr>
            <a:lvl4pPr marL="1600200" indent="-228600" eaLnBrk="0" hangingPunct="0">
              <a:defRPr sz="2800">
                <a:solidFill>
                  <a:schemeClr val="tx1"/>
                </a:solidFill>
                <a:latin typeface="Kidprint" pitchFamily="66" charset="0"/>
              </a:defRPr>
            </a:lvl4pPr>
            <a:lvl5pPr marL="2057400" indent="-228600" eaLnBrk="0" hangingPunct="0">
              <a:defRPr sz="2800">
                <a:solidFill>
                  <a:schemeClr val="tx1"/>
                </a:solidFill>
                <a:latin typeface="Kidprint" pitchFamily="66" charset="0"/>
              </a:defRPr>
            </a:lvl5pPr>
            <a:lvl6pPr marL="2514600" indent="-228600" algn="ctr" eaLnBrk="0" fontAlgn="base" hangingPunct="0">
              <a:spcBef>
                <a:spcPct val="0"/>
              </a:spcBef>
              <a:spcAft>
                <a:spcPct val="0"/>
              </a:spcAft>
              <a:defRPr sz="2800">
                <a:solidFill>
                  <a:schemeClr val="tx1"/>
                </a:solidFill>
                <a:latin typeface="Kidprint" pitchFamily="66" charset="0"/>
              </a:defRPr>
            </a:lvl6pPr>
            <a:lvl7pPr marL="2971800" indent="-228600" algn="ctr" eaLnBrk="0" fontAlgn="base" hangingPunct="0">
              <a:spcBef>
                <a:spcPct val="0"/>
              </a:spcBef>
              <a:spcAft>
                <a:spcPct val="0"/>
              </a:spcAft>
              <a:defRPr sz="2800">
                <a:solidFill>
                  <a:schemeClr val="tx1"/>
                </a:solidFill>
                <a:latin typeface="Kidprint" pitchFamily="66" charset="0"/>
              </a:defRPr>
            </a:lvl7pPr>
            <a:lvl8pPr marL="3429000" indent="-228600" algn="ctr" eaLnBrk="0" fontAlgn="base" hangingPunct="0">
              <a:spcBef>
                <a:spcPct val="0"/>
              </a:spcBef>
              <a:spcAft>
                <a:spcPct val="0"/>
              </a:spcAft>
              <a:defRPr sz="2800">
                <a:solidFill>
                  <a:schemeClr val="tx1"/>
                </a:solidFill>
                <a:latin typeface="Kidprint" pitchFamily="66" charset="0"/>
              </a:defRPr>
            </a:lvl8pPr>
            <a:lvl9pPr marL="3886200" indent="-228600" algn="ctr" eaLnBrk="0" fontAlgn="base" hangingPunct="0">
              <a:spcBef>
                <a:spcPct val="0"/>
              </a:spcBef>
              <a:spcAft>
                <a:spcPct val="0"/>
              </a:spcAft>
              <a:defRPr sz="2800">
                <a:solidFill>
                  <a:schemeClr val="tx1"/>
                </a:solidFill>
                <a:latin typeface="Kidprint" pitchFamily="66" charset="0"/>
              </a:defRPr>
            </a:lvl9pPr>
          </a:lstStyle>
          <a:p>
            <a:r>
              <a:rPr lang="fr-FR" sz="1400" b="1" dirty="0" smtClean="0">
                <a:solidFill>
                  <a:srgbClr val="000099"/>
                </a:solidFill>
                <a:latin typeface="Maiandra GD" pitchFamily="34" charset="0"/>
              </a:rPr>
              <a:t>Pragmatique (utilisation)</a:t>
            </a:r>
            <a:endParaRPr lang="fr-FR" sz="1400" b="1" dirty="0">
              <a:solidFill>
                <a:srgbClr val="000099"/>
              </a:solidFill>
              <a:latin typeface="Maiandra GD" pitchFamily="34" charset="0"/>
            </a:endParaRPr>
          </a:p>
        </p:txBody>
      </p:sp>
    </p:spTree>
    <p:extLst>
      <p:ext uri="{BB962C8B-B14F-4D97-AF65-F5344CB8AC3E}">
        <p14:creationId xmlns:p14="http://schemas.microsoft.com/office/powerpoint/2010/main" xmlns="" val="2815806401"/>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Activité </a:t>
            </a:r>
            <a:endParaRPr lang="fr-CA" dirty="0"/>
          </a:p>
        </p:txBody>
      </p:sp>
      <p:sp>
        <p:nvSpPr>
          <p:cNvPr id="3" name="Sous-titre 2"/>
          <p:cNvSpPr>
            <a:spLocks noGrp="1"/>
          </p:cNvSpPr>
          <p:nvPr>
            <p:ph type="subTitle" idx="1"/>
            <p:custDataLst>
              <p:tags r:id="rId2"/>
            </p:custDataLst>
          </p:nvPr>
        </p:nvSpPr>
        <p:spPr>
          <a:xfrm>
            <a:off x="1295400" y="3657600"/>
            <a:ext cx="6248400" cy="1283568"/>
          </a:xfrm>
        </p:spPr>
        <p:txBody>
          <a:bodyPr>
            <a:normAutofit/>
          </a:bodyPr>
          <a:lstStyle/>
          <a:p>
            <a:r>
              <a:rPr lang="fr-CA" dirty="0" smtClean="0"/>
              <a:t>Associer les exemples à la bonne composante</a:t>
            </a:r>
          </a:p>
          <a:p>
            <a:endParaRPr lang="fr-CA" dirty="0"/>
          </a:p>
        </p:txBody>
      </p:sp>
    </p:spTree>
    <p:extLst>
      <p:ext uri="{BB962C8B-B14F-4D97-AF65-F5344CB8AC3E}">
        <p14:creationId xmlns:p14="http://schemas.microsoft.com/office/powerpoint/2010/main" xmlns="" val="1486058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Autres signes, déficiences ou troubles pouvant être associés</a:t>
            </a:r>
            <a:endParaRPr lang="fr-CA" dirty="0"/>
          </a:p>
        </p:txBody>
      </p:sp>
      <p:sp>
        <p:nvSpPr>
          <p:cNvPr id="3" name="Espace réservé du contenu 2"/>
          <p:cNvSpPr>
            <a:spLocks noGrp="1"/>
          </p:cNvSpPr>
          <p:nvPr>
            <p:ph idx="1"/>
            <p:custDataLst>
              <p:tags r:id="rId2"/>
            </p:custDataLst>
          </p:nvPr>
        </p:nvSpPr>
        <p:spPr/>
        <p:txBody>
          <a:bodyPr>
            <a:normAutofit fontScale="77500" lnSpcReduction="20000"/>
          </a:bodyPr>
          <a:lstStyle/>
          <a:p>
            <a:pPr>
              <a:buFont typeface="Wingdings" pitchFamily="2" charset="2"/>
              <a:buChar char="Ø"/>
            </a:pPr>
            <a:r>
              <a:rPr lang="fr-CA" dirty="0">
                <a:latin typeface="+mn-lt"/>
              </a:rPr>
              <a:t>Le langage abstrait et la perception du temps (*généralement présent)</a:t>
            </a:r>
          </a:p>
          <a:p>
            <a:endParaRPr lang="fr-CA" dirty="0">
              <a:latin typeface="+mn-lt"/>
            </a:endParaRPr>
          </a:p>
          <a:p>
            <a:pPr>
              <a:buFont typeface="Wingdings" pitchFamily="2" charset="2"/>
              <a:buChar char="Ø"/>
            </a:pPr>
            <a:r>
              <a:rPr lang="fr-CA" dirty="0">
                <a:latin typeface="+mn-lt"/>
              </a:rPr>
              <a:t>La généralisation (*généralement présent)</a:t>
            </a:r>
          </a:p>
          <a:p>
            <a:pPr>
              <a:buFont typeface="Wingdings" pitchFamily="2" charset="2"/>
              <a:buChar char="Ø"/>
            </a:pPr>
            <a:endParaRPr lang="fr-CA" dirty="0">
              <a:latin typeface="+mn-lt"/>
            </a:endParaRPr>
          </a:p>
          <a:p>
            <a:pPr>
              <a:buFont typeface="Wingdings" pitchFamily="2" charset="2"/>
              <a:buChar char="Ø"/>
            </a:pPr>
            <a:r>
              <a:rPr lang="fr-CA" dirty="0">
                <a:latin typeface="+mn-lt"/>
              </a:rPr>
              <a:t>L’anticipation</a:t>
            </a:r>
          </a:p>
          <a:p>
            <a:pPr>
              <a:buFont typeface="Wingdings" pitchFamily="2" charset="2"/>
              <a:buChar char="Ø"/>
            </a:pPr>
            <a:endParaRPr lang="fr-CA" dirty="0">
              <a:latin typeface="+mn-lt"/>
            </a:endParaRPr>
          </a:p>
          <a:p>
            <a:pPr>
              <a:buFont typeface="Wingdings" pitchFamily="2" charset="2"/>
              <a:buChar char="Ø"/>
            </a:pPr>
            <a:r>
              <a:rPr lang="fr-CA" dirty="0">
                <a:latin typeface="+mn-lt"/>
              </a:rPr>
              <a:t>Le raisonnement analogique</a:t>
            </a:r>
          </a:p>
          <a:p>
            <a:pPr>
              <a:buFont typeface="Wingdings" pitchFamily="2" charset="2"/>
              <a:buChar char="Ø"/>
            </a:pPr>
            <a:endParaRPr lang="fr-CA" dirty="0">
              <a:latin typeface="+mn-lt"/>
            </a:endParaRPr>
          </a:p>
          <a:p>
            <a:pPr>
              <a:buFont typeface="Wingdings" pitchFamily="2" charset="2"/>
              <a:buChar char="Ø"/>
            </a:pPr>
            <a:r>
              <a:rPr lang="fr-CA" dirty="0">
                <a:latin typeface="+mn-lt"/>
              </a:rPr>
              <a:t>L’imagerie mentale</a:t>
            </a:r>
          </a:p>
          <a:p>
            <a:pPr>
              <a:buFont typeface="Wingdings" pitchFamily="2" charset="2"/>
              <a:buChar char="Ø"/>
            </a:pPr>
            <a:endParaRPr lang="fr-CA" dirty="0">
              <a:latin typeface="+mn-lt"/>
            </a:endParaRPr>
          </a:p>
          <a:p>
            <a:pPr>
              <a:buFont typeface="Wingdings" pitchFamily="2" charset="2"/>
              <a:buChar char="Ø"/>
            </a:pPr>
            <a:r>
              <a:rPr lang="fr-CA" dirty="0">
                <a:latin typeface="+mn-lt"/>
              </a:rPr>
              <a:t>Le jeu de rôle et travail d’équipe</a:t>
            </a:r>
          </a:p>
          <a:p>
            <a:pPr marL="0" indent="0">
              <a:buNone/>
            </a:pPr>
            <a:endParaRPr lang="fr-CA" dirty="0">
              <a:latin typeface="+mn-lt"/>
            </a:endParaRPr>
          </a:p>
        </p:txBody>
      </p:sp>
    </p:spTree>
    <p:extLst>
      <p:ext uri="{BB962C8B-B14F-4D97-AF65-F5344CB8AC3E}">
        <p14:creationId xmlns:p14="http://schemas.microsoft.com/office/powerpoint/2010/main" xmlns="" val="4185683063"/>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Impacts de difficultés langagières importantes</a:t>
            </a:r>
            <a:endParaRPr lang="fr-CA" dirty="0"/>
          </a:p>
        </p:txBody>
      </p:sp>
      <p:sp>
        <p:nvSpPr>
          <p:cNvPr id="3" name="Espace réservé du contenu 2"/>
          <p:cNvSpPr>
            <a:spLocks noGrp="1"/>
          </p:cNvSpPr>
          <p:nvPr>
            <p:ph idx="1"/>
            <p:custDataLst>
              <p:tags r:id="rId2"/>
            </p:custDataLst>
          </p:nvPr>
        </p:nvSpPr>
        <p:spPr/>
        <p:txBody>
          <a:bodyPr/>
          <a:lstStyle/>
          <a:p>
            <a:pPr>
              <a:buFont typeface="Wingdings" pitchFamily="2" charset="2"/>
              <a:buChar char="Ø"/>
            </a:pPr>
            <a:r>
              <a:rPr lang="fr-CA" dirty="0">
                <a:latin typeface="+mn-lt"/>
              </a:rPr>
              <a:t>Comportement: frustration, opposition, crises, rigidité, etc.</a:t>
            </a:r>
          </a:p>
          <a:p>
            <a:pPr>
              <a:buFont typeface="Wingdings" pitchFamily="2" charset="2"/>
              <a:buChar char="Ø"/>
            </a:pPr>
            <a:endParaRPr lang="fr-CA" dirty="0">
              <a:latin typeface="+mn-lt"/>
            </a:endParaRPr>
          </a:p>
          <a:p>
            <a:pPr>
              <a:buFont typeface="Wingdings" pitchFamily="2" charset="2"/>
              <a:buChar char="Ø"/>
            </a:pPr>
            <a:r>
              <a:rPr lang="fr-CA" dirty="0">
                <a:latin typeface="+mn-lt"/>
              </a:rPr>
              <a:t>Habiletés sociales / relations: difficulté à entrer en contact de façon adéquate, difficulté à maintenir les amis, à gérer des conflits, à comprendre l’humour, etc.</a:t>
            </a:r>
          </a:p>
          <a:p>
            <a:pPr marL="0" indent="0">
              <a:buNone/>
            </a:pPr>
            <a:endParaRPr lang="fr-CA" dirty="0">
              <a:latin typeface="+mn-lt"/>
            </a:endParaRPr>
          </a:p>
        </p:txBody>
      </p:sp>
    </p:spTree>
    <p:extLst>
      <p:ext uri="{BB962C8B-B14F-4D97-AF65-F5344CB8AC3E}">
        <p14:creationId xmlns:p14="http://schemas.microsoft.com/office/powerpoint/2010/main" xmlns="" val="3952147004"/>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custDataLst>
              <p:tags r:id="rId1"/>
            </p:custDataLst>
          </p:nvPr>
        </p:nvSpPr>
        <p:spPr>
          <a:xfrm>
            <a:off x="0" y="332656"/>
            <a:ext cx="9144000" cy="792088"/>
          </a:xfrm>
        </p:spPr>
        <p:txBody>
          <a:bodyPr>
            <a:noAutofit/>
          </a:bodyPr>
          <a:lstStyle/>
          <a:p>
            <a:pPr eaLnBrk="1" fontAlgn="auto" hangingPunct="1">
              <a:spcAft>
                <a:spcPts val="0"/>
              </a:spcAft>
              <a:defRPr/>
            </a:pPr>
            <a:r>
              <a:rPr lang="fr-CA" sz="4800" b="1" dirty="0" smtClean="0">
                <a:solidFill>
                  <a:schemeClr val="tx2"/>
                </a:solidFill>
                <a:effectLst>
                  <a:outerShdw blurRad="38100" dist="38100" dir="2700000" algn="tl">
                    <a:srgbClr val="000000">
                      <a:alpha val="43137"/>
                    </a:srgbClr>
                  </a:outerShdw>
                </a:effectLst>
                <a:latin typeface="+mj-lt"/>
              </a:rPr>
              <a:t>Plan de la rencontre</a:t>
            </a:r>
          </a:p>
        </p:txBody>
      </p:sp>
      <p:sp>
        <p:nvSpPr>
          <p:cNvPr id="5123" name="Rectangle 3"/>
          <p:cNvSpPr>
            <a:spLocks noGrp="1" noChangeArrowheads="1"/>
          </p:cNvSpPr>
          <p:nvPr>
            <p:ph idx="1"/>
            <p:custDataLst>
              <p:tags r:id="rId2"/>
            </p:custDataLst>
          </p:nvPr>
        </p:nvSpPr>
        <p:spPr>
          <a:xfrm>
            <a:off x="395536" y="1124744"/>
            <a:ext cx="7668344" cy="4725144"/>
          </a:xfrm>
        </p:spPr>
        <p:txBody>
          <a:bodyPr anchor="ctr">
            <a:normAutofit/>
          </a:bodyPr>
          <a:lstStyle/>
          <a:p>
            <a:pPr lvl="1">
              <a:spcAft>
                <a:spcPts val="600"/>
              </a:spcAft>
              <a:buClr>
                <a:schemeClr val="tx1"/>
              </a:buClr>
              <a:buFont typeface="Wingdings" pitchFamily="2" charset="2"/>
              <a:buChar char="Ø"/>
            </a:pPr>
            <a:r>
              <a:rPr lang="fr-CA" dirty="0" smtClean="0">
                <a:latin typeface="+mn-lt"/>
              </a:rPr>
              <a:t>Difficulté d’apprentissage ou trouble d’apprentissage? </a:t>
            </a:r>
          </a:p>
          <a:p>
            <a:pPr lvl="1">
              <a:spcAft>
                <a:spcPts val="600"/>
              </a:spcAft>
              <a:buClr>
                <a:schemeClr val="tx1"/>
              </a:buClr>
              <a:buFont typeface="Wingdings" pitchFamily="2" charset="2"/>
              <a:buChar char="Ø"/>
            </a:pPr>
            <a:r>
              <a:rPr lang="fr-CA" dirty="0" smtClean="0">
                <a:latin typeface="+mn-lt"/>
              </a:rPr>
              <a:t>Les troubles spécifiques d’apprentissage : </a:t>
            </a:r>
          </a:p>
          <a:p>
            <a:pPr marL="812800" lvl="1" indent="-188913" eaLnBrk="1" hangingPunct="1">
              <a:spcAft>
                <a:spcPts val="600"/>
              </a:spcAft>
              <a:buClr>
                <a:schemeClr val="tx1"/>
              </a:buClr>
              <a:buSzPct val="80000"/>
              <a:buFont typeface="Wingdings" pitchFamily="2" charset="2"/>
              <a:buChar char="ü"/>
            </a:pPr>
            <a:r>
              <a:rPr lang="fr-CA" sz="2000" dirty="0" smtClean="0">
                <a:latin typeface="+mn-lt"/>
              </a:rPr>
              <a:t>Dyslexie/Dysorthographie</a:t>
            </a:r>
          </a:p>
          <a:p>
            <a:pPr marL="812800" lvl="1" indent="-188913" eaLnBrk="1" hangingPunct="1">
              <a:spcAft>
                <a:spcPts val="600"/>
              </a:spcAft>
              <a:buClr>
                <a:schemeClr val="tx1"/>
              </a:buClr>
              <a:buSzPct val="80000"/>
              <a:buFont typeface="Wingdings" pitchFamily="2" charset="2"/>
              <a:buChar char="ü"/>
            </a:pPr>
            <a:r>
              <a:rPr lang="fr-CA" sz="2000" dirty="0" smtClean="0">
                <a:latin typeface="+mn-lt"/>
              </a:rPr>
              <a:t>Dysphasie</a:t>
            </a:r>
          </a:p>
          <a:p>
            <a:pPr marL="812800" lvl="1" indent="-188913" eaLnBrk="1" hangingPunct="1">
              <a:spcAft>
                <a:spcPts val="600"/>
              </a:spcAft>
              <a:buClr>
                <a:schemeClr val="tx1"/>
              </a:buClr>
              <a:buSzPct val="80000"/>
              <a:buFont typeface="Wingdings" pitchFamily="2" charset="2"/>
              <a:buChar char="ü"/>
            </a:pPr>
            <a:r>
              <a:rPr lang="fr-CA" sz="2000" dirty="0" smtClean="0">
                <a:latin typeface="+mn-lt"/>
              </a:rPr>
              <a:t>Dyspraxie</a:t>
            </a:r>
          </a:p>
          <a:p>
            <a:pPr marL="812800" lvl="1" indent="-188913" eaLnBrk="1" hangingPunct="1">
              <a:spcAft>
                <a:spcPts val="600"/>
              </a:spcAft>
              <a:buClr>
                <a:schemeClr val="tx1"/>
              </a:buClr>
              <a:buSzPct val="80000"/>
              <a:buFont typeface="Wingdings" pitchFamily="2" charset="2"/>
              <a:buChar char="ü"/>
            </a:pPr>
            <a:r>
              <a:rPr lang="fr-CA" sz="2000" dirty="0" smtClean="0">
                <a:latin typeface="+mn-lt"/>
              </a:rPr>
              <a:t>Dyscalculie </a:t>
            </a:r>
          </a:p>
          <a:p>
            <a:pPr marL="1081087" lvl="1" indent="-457200">
              <a:spcAft>
                <a:spcPts val="600"/>
              </a:spcAft>
              <a:buClr>
                <a:schemeClr val="tx1"/>
              </a:buClr>
              <a:buSzPct val="80000"/>
              <a:buFont typeface="Wingdings" panose="05000000000000000000" pitchFamily="2" charset="2"/>
              <a:buChar char="Ø"/>
            </a:pPr>
            <a:r>
              <a:rPr lang="fr-CA" dirty="0" smtClean="0">
                <a:latin typeface="+mn-lt"/>
              </a:rPr>
              <a:t>Pistes d’intervention possibles</a:t>
            </a:r>
          </a:p>
        </p:txBody>
      </p:sp>
    </p:spTree>
    <p:extLst>
      <p:ext uri="{BB962C8B-B14F-4D97-AF65-F5344CB8AC3E}">
        <p14:creationId xmlns:p14="http://schemas.microsoft.com/office/powerpoint/2010/main" xmlns="" val="2555982609"/>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Impacts…(suite)</a:t>
            </a:r>
            <a:endParaRPr lang="fr-CA" dirty="0"/>
          </a:p>
        </p:txBody>
      </p:sp>
      <p:sp>
        <p:nvSpPr>
          <p:cNvPr id="3" name="Espace réservé du contenu 2"/>
          <p:cNvSpPr>
            <a:spLocks noGrp="1"/>
          </p:cNvSpPr>
          <p:nvPr>
            <p:ph idx="1"/>
            <p:custDataLst>
              <p:tags r:id="rId2"/>
            </p:custDataLst>
          </p:nvPr>
        </p:nvSpPr>
        <p:spPr/>
        <p:txBody>
          <a:bodyPr>
            <a:normAutofit fontScale="92500" lnSpcReduction="10000"/>
          </a:bodyPr>
          <a:lstStyle/>
          <a:p>
            <a:pPr>
              <a:buFont typeface="Wingdings" pitchFamily="2" charset="2"/>
              <a:buChar char="Ø"/>
            </a:pPr>
            <a:r>
              <a:rPr lang="fr-CA" dirty="0">
                <a:latin typeface="+mn-lt"/>
              </a:rPr>
              <a:t>Apprentissages: Le langage est un outil d’enseignement. Chez </a:t>
            </a:r>
            <a:r>
              <a:rPr lang="fr-CA" dirty="0" smtClean="0">
                <a:latin typeface="+mn-lt"/>
              </a:rPr>
              <a:t>l’apprenant, </a:t>
            </a:r>
            <a:r>
              <a:rPr lang="fr-CA" dirty="0">
                <a:latin typeface="+mn-lt"/>
              </a:rPr>
              <a:t>si celui-ci est atteint à l’oral, il y aura des impacts à </a:t>
            </a:r>
            <a:r>
              <a:rPr lang="fr-CA" dirty="0" smtClean="0">
                <a:latin typeface="+mn-lt"/>
              </a:rPr>
              <a:t>l’écrit. </a:t>
            </a:r>
          </a:p>
          <a:p>
            <a:pPr>
              <a:buFont typeface="Wingdings" pitchFamily="2" charset="2"/>
              <a:buChar char="Ø"/>
            </a:pPr>
            <a:r>
              <a:rPr lang="fr-CA" dirty="0" smtClean="0">
                <a:latin typeface="+mn-lt"/>
              </a:rPr>
              <a:t>La personne </a:t>
            </a:r>
            <a:r>
              <a:rPr lang="fr-CA" dirty="0">
                <a:latin typeface="+mn-lt"/>
              </a:rPr>
              <a:t>a besoin d’aide pour construire </a:t>
            </a:r>
            <a:r>
              <a:rPr lang="fr-CA" dirty="0" smtClean="0">
                <a:latin typeface="+mn-lt"/>
              </a:rPr>
              <a:t>sa compréhension </a:t>
            </a:r>
            <a:r>
              <a:rPr lang="fr-CA" dirty="0">
                <a:latin typeface="+mn-lt"/>
              </a:rPr>
              <a:t>du monde.</a:t>
            </a:r>
          </a:p>
          <a:p>
            <a:pPr>
              <a:buFont typeface="Wingdings" pitchFamily="2" charset="2"/>
              <a:buChar char="Ø"/>
            </a:pPr>
            <a:r>
              <a:rPr lang="fr-CA" dirty="0">
                <a:latin typeface="+mn-lt"/>
              </a:rPr>
              <a:t>Estime de soi et confiance: conscient de ses difficultés malgré le fait qu’il veuille communiquer et qu’il a des choses à dire, </a:t>
            </a:r>
            <a:r>
              <a:rPr lang="fr-CA" dirty="0" smtClean="0">
                <a:latin typeface="+mn-lt"/>
              </a:rPr>
              <a:t>problèmes </a:t>
            </a:r>
            <a:r>
              <a:rPr lang="fr-CA" dirty="0">
                <a:latin typeface="+mn-lt"/>
              </a:rPr>
              <a:t>dans </a:t>
            </a:r>
            <a:r>
              <a:rPr lang="fr-CA" dirty="0" smtClean="0">
                <a:latin typeface="+mn-lt"/>
              </a:rPr>
              <a:t>ses </a:t>
            </a:r>
            <a:r>
              <a:rPr lang="fr-CA" dirty="0">
                <a:latin typeface="+mn-lt"/>
              </a:rPr>
              <a:t>cours…</a:t>
            </a:r>
          </a:p>
          <a:p>
            <a:pPr marL="0" indent="0">
              <a:buNone/>
            </a:pPr>
            <a:endParaRPr lang="fr-CA" dirty="0">
              <a:latin typeface="+mn-lt"/>
            </a:endParaRPr>
          </a:p>
        </p:txBody>
      </p:sp>
      <p:sp>
        <p:nvSpPr>
          <p:cNvPr id="4" name="Espace réservé du pied de page 3"/>
          <p:cNvSpPr>
            <a:spLocks noGrp="1"/>
          </p:cNvSpPr>
          <p:nvPr>
            <p:ph type="ftr" sz="quarter" idx="10"/>
            <p:custDataLst>
              <p:tags r:id="rId3"/>
            </p:custDataLst>
          </p:nvPr>
        </p:nvSpPr>
        <p:spPr>
          <a:xfrm>
            <a:off x="395536" y="6093296"/>
            <a:ext cx="8120761" cy="476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vantGarde Bk BT" pitchFamily="34" charset="0"/>
              </a:defRPr>
            </a:lvl1pPr>
            <a:lvl2pPr marL="742950" indent="-285750" eaLnBrk="0" hangingPunct="0">
              <a:defRPr>
                <a:solidFill>
                  <a:schemeClr val="tx1"/>
                </a:solidFill>
                <a:latin typeface="AvantGarde Bk BT" pitchFamily="34" charset="0"/>
              </a:defRPr>
            </a:lvl2pPr>
            <a:lvl3pPr marL="1143000" indent="-228600" eaLnBrk="0" hangingPunct="0">
              <a:defRPr>
                <a:solidFill>
                  <a:schemeClr val="tx1"/>
                </a:solidFill>
                <a:latin typeface="AvantGarde Bk BT" pitchFamily="34" charset="0"/>
              </a:defRPr>
            </a:lvl3pPr>
            <a:lvl4pPr marL="1600200" indent="-228600" eaLnBrk="0" hangingPunct="0">
              <a:defRPr>
                <a:solidFill>
                  <a:schemeClr val="tx1"/>
                </a:solidFill>
                <a:latin typeface="AvantGarde Bk BT" pitchFamily="34" charset="0"/>
              </a:defRPr>
            </a:lvl4pPr>
            <a:lvl5pPr marL="2057400" indent="-228600" eaLnBrk="0" hangingPunct="0">
              <a:defRPr>
                <a:solidFill>
                  <a:schemeClr val="tx1"/>
                </a:solidFill>
                <a:latin typeface="AvantGarde Bk BT" pitchFamily="34" charset="0"/>
              </a:defRPr>
            </a:lvl5pPr>
            <a:lvl6pPr marL="2514600" indent="-228600" eaLnBrk="0" fontAlgn="base" hangingPunct="0">
              <a:spcBef>
                <a:spcPct val="0"/>
              </a:spcBef>
              <a:spcAft>
                <a:spcPct val="0"/>
              </a:spcAft>
              <a:defRPr>
                <a:solidFill>
                  <a:schemeClr val="tx1"/>
                </a:solidFill>
                <a:latin typeface="AvantGarde Bk BT" pitchFamily="34" charset="0"/>
              </a:defRPr>
            </a:lvl6pPr>
            <a:lvl7pPr marL="2971800" indent="-228600" eaLnBrk="0" fontAlgn="base" hangingPunct="0">
              <a:spcBef>
                <a:spcPct val="0"/>
              </a:spcBef>
              <a:spcAft>
                <a:spcPct val="0"/>
              </a:spcAft>
              <a:defRPr>
                <a:solidFill>
                  <a:schemeClr val="tx1"/>
                </a:solidFill>
                <a:latin typeface="AvantGarde Bk BT" pitchFamily="34" charset="0"/>
              </a:defRPr>
            </a:lvl7pPr>
            <a:lvl8pPr marL="3429000" indent="-228600" eaLnBrk="0" fontAlgn="base" hangingPunct="0">
              <a:spcBef>
                <a:spcPct val="0"/>
              </a:spcBef>
              <a:spcAft>
                <a:spcPct val="0"/>
              </a:spcAft>
              <a:defRPr>
                <a:solidFill>
                  <a:schemeClr val="tx1"/>
                </a:solidFill>
                <a:latin typeface="AvantGarde Bk BT" pitchFamily="34" charset="0"/>
              </a:defRPr>
            </a:lvl8pPr>
            <a:lvl9pPr marL="3886200" indent="-228600" eaLnBrk="0" fontAlgn="base" hangingPunct="0">
              <a:spcBef>
                <a:spcPct val="0"/>
              </a:spcBef>
              <a:spcAft>
                <a:spcPct val="0"/>
              </a:spcAft>
              <a:defRPr>
                <a:solidFill>
                  <a:schemeClr val="tx1"/>
                </a:solidFill>
                <a:latin typeface="AvantGarde Bk BT" pitchFamily="34" charset="0"/>
              </a:defRPr>
            </a:lvl9pPr>
          </a:lstStyle>
          <a:p>
            <a:pPr algn="l" eaLnBrk="1" hangingPunct="1"/>
            <a:r>
              <a:rPr lang="fr-CA" dirty="0" smtClean="0">
                <a:latin typeface="Arial" pitchFamily="34" charset="0"/>
              </a:rPr>
              <a:t>Service régional de soutien et d'expertise pour les élèves présentant des difficultés ou une déficience langagières, Régions de la Capitale Nationale et de la Chaudière-Appalaches</a:t>
            </a:r>
          </a:p>
        </p:txBody>
      </p:sp>
    </p:spTree>
    <p:extLst>
      <p:ext uri="{BB962C8B-B14F-4D97-AF65-F5344CB8AC3E}">
        <p14:creationId xmlns:p14="http://schemas.microsoft.com/office/powerpoint/2010/main" xmlns="" val="1797079871"/>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Petits conseils de base</a:t>
            </a:r>
            <a:endParaRPr lang="fr-CA" dirty="0"/>
          </a:p>
        </p:txBody>
      </p:sp>
      <p:sp>
        <p:nvSpPr>
          <p:cNvPr id="3" name="Espace réservé du contenu 2"/>
          <p:cNvSpPr>
            <a:spLocks noGrp="1"/>
          </p:cNvSpPr>
          <p:nvPr>
            <p:ph idx="1"/>
            <p:custDataLst>
              <p:tags r:id="rId2"/>
            </p:custDataLst>
          </p:nvPr>
        </p:nvSpPr>
        <p:spPr/>
        <p:txBody>
          <a:bodyPr/>
          <a:lstStyle/>
          <a:p>
            <a:pPr marL="0" indent="0">
              <a:buNone/>
            </a:pPr>
            <a:r>
              <a:rPr lang="fr-CA" dirty="0">
                <a:latin typeface="+mn-lt"/>
              </a:rPr>
              <a:t>Quand </a:t>
            </a:r>
            <a:r>
              <a:rPr lang="fr-CA" dirty="0" smtClean="0">
                <a:latin typeface="+mn-lt"/>
              </a:rPr>
              <a:t>la personne </a:t>
            </a:r>
            <a:r>
              <a:rPr lang="fr-CA" dirty="0">
                <a:latin typeface="+mn-lt"/>
              </a:rPr>
              <a:t>s’exprime: </a:t>
            </a:r>
          </a:p>
          <a:p>
            <a:endParaRPr lang="fr-CA" dirty="0">
              <a:latin typeface="+mn-lt"/>
            </a:endParaRPr>
          </a:p>
          <a:p>
            <a:pPr>
              <a:buFont typeface="Wingdings" pitchFamily="2" charset="2"/>
              <a:buChar char="Ø"/>
            </a:pPr>
            <a:r>
              <a:rPr lang="fr-CA" dirty="0">
                <a:latin typeface="+mn-lt"/>
              </a:rPr>
              <a:t>Lui donner du temps </a:t>
            </a:r>
          </a:p>
          <a:p>
            <a:pPr>
              <a:buFont typeface="Wingdings" pitchFamily="2" charset="2"/>
              <a:buChar char="Ø"/>
            </a:pPr>
            <a:r>
              <a:rPr lang="fr-CA" dirty="0">
                <a:latin typeface="+mn-lt"/>
              </a:rPr>
              <a:t>Se mettre à la même hauteur </a:t>
            </a:r>
          </a:p>
          <a:p>
            <a:pPr>
              <a:buFont typeface="Wingdings" pitchFamily="2" charset="2"/>
              <a:buChar char="Ø"/>
            </a:pPr>
            <a:r>
              <a:rPr lang="fr-CA" dirty="0">
                <a:latin typeface="+mn-lt"/>
              </a:rPr>
              <a:t>Rechercher le contact visuel</a:t>
            </a:r>
          </a:p>
          <a:p>
            <a:pPr marL="0" indent="0">
              <a:buNone/>
            </a:pPr>
            <a:endParaRPr lang="fr-CA" dirty="0">
              <a:latin typeface="+mn-lt"/>
            </a:endParaRPr>
          </a:p>
        </p:txBody>
      </p:sp>
      <p:sp>
        <p:nvSpPr>
          <p:cNvPr id="4" name="Espace réservé du pied de page 1"/>
          <p:cNvSpPr txBox="1">
            <a:spLocks noGrp="1"/>
          </p:cNvSpPr>
          <p:nvPr>
            <p:custDataLst>
              <p:tags r:id="rId3"/>
            </p:custDataLst>
          </p:nvPr>
        </p:nvSpPr>
        <p:spPr bwMode="auto">
          <a:xfrm>
            <a:off x="395288" y="5927725"/>
            <a:ext cx="835342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Kidprint" pitchFamily="66" charset="0"/>
              </a:defRPr>
            </a:lvl1pPr>
            <a:lvl2pPr marL="742950" indent="-285750" eaLnBrk="0" hangingPunct="0">
              <a:defRPr sz="2800">
                <a:solidFill>
                  <a:schemeClr val="tx1"/>
                </a:solidFill>
                <a:latin typeface="Kidprint" pitchFamily="66" charset="0"/>
              </a:defRPr>
            </a:lvl2pPr>
            <a:lvl3pPr marL="1143000" indent="-228600" eaLnBrk="0" hangingPunct="0">
              <a:defRPr sz="2800">
                <a:solidFill>
                  <a:schemeClr val="tx1"/>
                </a:solidFill>
                <a:latin typeface="Kidprint" pitchFamily="66" charset="0"/>
              </a:defRPr>
            </a:lvl3pPr>
            <a:lvl4pPr marL="1600200" indent="-228600" eaLnBrk="0" hangingPunct="0">
              <a:defRPr sz="2800">
                <a:solidFill>
                  <a:schemeClr val="tx1"/>
                </a:solidFill>
                <a:latin typeface="Kidprint" pitchFamily="66" charset="0"/>
              </a:defRPr>
            </a:lvl4pPr>
            <a:lvl5pPr marL="2057400" indent="-228600" eaLnBrk="0" hangingPunct="0">
              <a:defRPr sz="2800">
                <a:solidFill>
                  <a:schemeClr val="tx1"/>
                </a:solidFill>
                <a:latin typeface="Kidprint" pitchFamily="66" charset="0"/>
              </a:defRPr>
            </a:lvl5pPr>
            <a:lvl6pPr marL="2514600" indent="-228600" algn="ctr" eaLnBrk="0" fontAlgn="base" hangingPunct="0">
              <a:spcBef>
                <a:spcPct val="0"/>
              </a:spcBef>
              <a:spcAft>
                <a:spcPct val="0"/>
              </a:spcAft>
              <a:defRPr sz="2800">
                <a:solidFill>
                  <a:schemeClr val="tx1"/>
                </a:solidFill>
                <a:latin typeface="Kidprint" pitchFamily="66" charset="0"/>
              </a:defRPr>
            </a:lvl6pPr>
            <a:lvl7pPr marL="2971800" indent="-228600" algn="ctr" eaLnBrk="0" fontAlgn="base" hangingPunct="0">
              <a:spcBef>
                <a:spcPct val="0"/>
              </a:spcBef>
              <a:spcAft>
                <a:spcPct val="0"/>
              </a:spcAft>
              <a:defRPr sz="2800">
                <a:solidFill>
                  <a:schemeClr val="tx1"/>
                </a:solidFill>
                <a:latin typeface="Kidprint" pitchFamily="66" charset="0"/>
              </a:defRPr>
            </a:lvl7pPr>
            <a:lvl8pPr marL="3429000" indent="-228600" algn="ctr" eaLnBrk="0" fontAlgn="base" hangingPunct="0">
              <a:spcBef>
                <a:spcPct val="0"/>
              </a:spcBef>
              <a:spcAft>
                <a:spcPct val="0"/>
              </a:spcAft>
              <a:defRPr sz="2800">
                <a:solidFill>
                  <a:schemeClr val="tx1"/>
                </a:solidFill>
                <a:latin typeface="Kidprint" pitchFamily="66" charset="0"/>
              </a:defRPr>
            </a:lvl8pPr>
            <a:lvl9pPr marL="3886200" indent="-228600" algn="ctr" eaLnBrk="0" fontAlgn="base" hangingPunct="0">
              <a:spcBef>
                <a:spcPct val="0"/>
              </a:spcBef>
              <a:spcAft>
                <a:spcPct val="0"/>
              </a:spcAft>
              <a:defRPr sz="2800">
                <a:solidFill>
                  <a:schemeClr val="tx1"/>
                </a:solidFill>
                <a:latin typeface="Kidprint" pitchFamily="66" charset="0"/>
              </a:defRPr>
            </a:lvl9pPr>
          </a:lstStyle>
          <a:p>
            <a:pPr eaLnBrk="1" hangingPunct="1"/>
            <a:r>
              <a:rPr lang="fr-CA" sz="1400" dirty="0">
                <a:latin typeface="Arial" charset="0"/>
              </a:rPr>
              <a:t>Service régional de soutien et d'expertise pour les élèves présentant des difficultés ou une déficience langagières, Régions de la Capitale Nationale et de la Chaudière-Appalaches</a:t>
            </a:r>
          </a:p>
        </p:txBody>
      </p:sp>
    </p:spTree>
    <p:extLst>
      <p:ext uri="{BB962C8B-B14F-4D97-AF65-F5344CB8AC3E}">
        <p14:creationId xmlns:p14="http://schemas.microsoft.com/office/powerpoint/2010/main" xmlns="" val="3029504027"/>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Si problème d’accès lexical (sémantique/contenu)…</a:t>
            </a:r>
            <a:endParaRPr lang="fr-CA" dirty="0"/>
          </a:p>
        </p:txBody>
      </p:sp>
      <p:sp>
        <p:nvSpPr>
          <p:cNvPr id="3" name="Espace réservé du contenu 2"/>
          <p:cNvSpPr>
            <a:spLocks noGrp="1"/>
          </p:cNvSpPr>
          <p:nvPr>
            <p:ph idx="1"/>
            <p:custDataLst>
              <p:tags r:id="rId2"/>
            </p:custDataLst>
          </p:nvPr>
        </p:nvSpPr>
        <p:spPr/>
        <p:txBody>
          <a:bodyPr>
            <a:normAutofit lnSpcReduction="10000"/>
          </a:bodyPr>
          <a:lstStyle/>
          <a:p>
            <a:pPr>
              <a:buFont typeface="Wingdings" pitchFamily="2" charset="2"/>
              <a:buChar char="Ø"/>
            </a:pPr>
            <a:r>
              <a:rPr lang="fr-CA" dirty="0">
                <a:latin typeface="+mn-lt"/>
              </a:rPr>
              <a:t>Laisser un délai (5 secondes)</a:t>
            </a:r>
          </a:p>
          <a:p>
            <a:pPr>
              <a:buFont typeface="Wingdings" pitchFamily="2" charset="2"/>
              <a:buChar char="Ø"/>
            </a:pPr>
            <a:r>
              <a:rPr lang="fr-CA" dirty="0">
                <a:latin typeface="+mn-lt"/>
              </a:rPr>
              <a:t>Proposer un choix de mots</a:t>
            </a:r>
          </a:p>
          <a:p>
            <a:pPr>
              <a:buFont typeface="Wingdings" pitchFamily="2" charset="2"/>
              <a:buChar char="Ø"/>
            </a:pPr>
            <a:r>
              <a:rPr lang="fr-CA" dirty="0">
                <a:latin typeface="+mn-lt"/>
              </a:rPr>
              <a:t>Faire l’ébauche du mot</a:t>
            </a:r>
          </a:p>
          <a:p>
            <a:pPr>
              <a:buFont typeface="Wingdings" pitchFamily="2" charset="2"/>
              <a:buChar char="Ø"/>
            </a:pPr>
            <a:r>
              <a:rPr lang="fr-CA" dirty="0">
                <a:latin typeface="+mn-lt"/>
              </a:rPr>
              <a:t>Proposer des stratégies compensatoires </a:t>
            </a:r>
          </a:p>
          <a:p>
            <a:pPr marL="0" indent="0">
              <a:buNone/>
            </a:pPr>
            <a:r>
              <a:rPr lang="fr-CA" dirty="0">
                <a:latin typeface="+mn-lt"/>
              </a:rPr>
              <a:t>	</a:t>
            </a:r>
            <a:r>
              <a:rPr lang="fr-CA" dirty="0" smtClean="0">
                <a:latin typeface="+mn-lt"/>
              </a:rPr>
              <a:t>*</a:t>
            </a:r>
            <a:r>
              <a:rPr lang="fr-CA" dirty="0">
                <a:latin typeface="+mn-lt"/>
              </a:rPr>
              <a:t>demander de le définir</a:t>
            </a:r>
          </a:p>
          <a:p>
            <a:pPr marL="0" indent="0">
              <a:buNone/>
            </a:pPr>
            <a:r>
              <a:rPr lang="fr-CA" dirty="0" smtClean="0">
                <a:latin typeface="+mn-lt"/>
              </a:rPr>
              <a:t>	*</a:t>
            </a:r>
            <a:r>
              <a:rPr lang="fr-CA" dirty="0">
                <a:latin typeface="+mn-lt"/>
              </a:rPr>
              <a:t>demander de le pointer ou le mimer</a:t>
            </a:r>
          </a:p>
          <a:p>
            <a:pPr marL="0" indent="0">
              <a:buNone/>
            </a:pPr>
            <a:r>
              <a:rPr lang="fr-CA" dirty="0" smtClean="0">
                <a:latin typeface="+mn-lt"/>
              </a:rPr>
              <a:t>	*</a:t>
            </a:r>
            <a:r>
              <a:rPr lang="fr-CA" dirty="0">
                <a:latin typeface="+mn-lt"/>
              </a:rPr>
              <a:t>proposer l’imagerie mentale (décrire </a:t>
            </a:r>
            <a:r>
              <a:rPr lang="fr-CA" dirty="0" smtClean="0">
                <a:latin typeface="+mn-lt"/>
              </a:rPr>
              <a:t>	  ce </a:t>
            </a:r>
            <a:r>
              <a:rPr lang="fr-CA" dirty="0">
                <a:latin typeface="+mn-lt"/>
              </a:rPr>
              <a:t>qu’il voit)</a:t>
            </a:r>
          </a:p>
          <a:p>
            <a:endParaRPr lang="fr-CA" dirty="0">
              <a:latin typeface="+mn-lt"/>
            </a:endParaRPr>
          </a:p>
        </p:txBody>
      </p:sp>
    </p:spTree>
    <p:extLst>
      <p:ext uri="{BB962C8B-B14F-4D97-AF65-F5344CB8AC3E}">
        <p14:creationId xmlns:p14="http://schemas.microsoft.com/office/powerpoint/2010/main" xmlns="" val="4050083860"/>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Si la personne ne comprend pas…</a:t>
            </a:r>
            <a:endParaRPr lang="fr-CA" dirty="0"/>
          </a:p>
        </p:txBody>
      </p:sp>
      <p:sp>
        <p:nvSpPr>
          <p:cNvPr id="3" name="Espace réservé du contenu 2"/>
          <p:cNvSpPr>
            <a:spLocks noGrp="1"/>
          </p:cNvSpPr>
          <p:nvPr>
            <p:ph idx="1"/>
            <p:custDataLst>
              <p:tags r:id="rId2"/>
            </p:custDataLst>
          </p:nvPr>
        </p:nvSpPr>
        <p:spPr>
          <a:xfrm>
            <a:off x="457200" y="1600200"/>
            <a:ext cx="8229600" cy="4853136"/>
          </a:xfrm>
        </p:spPr>
        <p:txBody>
          <a:bodyPr>
            <a:normAutofit fontScale="85000" lnSpcReduction="10000"/>
          </a:bodyPr>
          <a:lstStyle/>
          <a:p>
            <a:pPr>
              <a:buFont typeface="Wingdings" pitchFamily="2" charset="2"/>
              <a:buChar char="Ø"/>
            </a:pPr>
            <a:r>
              <a:rPr lang="fr-CA" dirty="0">
                <a:latin typeface="+mn-lt"/>
              </a:rPr>
              <a:t>S’assurer d’avoir son attention, l’interpeler</a:t>
            </a:r>
          </a:p>
          <a:p>
            <a:pPr>
              <a:buFont typeface="Wingdings" pitchFamily="2" charset="2"/>
              <a:buChar char="Ø"/>
            </a:pPr>
            <a:r>
              <a:rPr lang="fr-CA" dirty="0">
                <a:latin typeface="+mn-lt"/>
              </a:rPr>
              <a:t>Utiliser un support autre que l’oral</a:t>
            </a:r>
          </a:p>
          <a:p>
            <a:pPr>
              <a:buFont typeface="Wingdings" pitchFamily="2" charset="2"/>
              <a:buChar char="Ø"/>
            </a:pPr>
            <a:r>
              <a:rPr lang="fr-CA" dirty="0">
                <a:latin typeface="+mn-lt"/>
              </a:rPr>
              <a:t>Ralentir le débit</a:t>
            </a:r>
          </a:p>
          <a:p>
            <a:pPr>
              <a:buFont typeface="Wingdings" pitchFamily="2" charset="2"/>
              <a:buChar char="Ø"/>
            </a:pPr>
            <a:r>
              <a:rPr lang="fr-CA" dirty="0">
                <a:latin typeface="+mn-lt"/>
              </a:rPr>
              <a:t>Faire des pauses entre les consignes/une consigne à la fois</a:t>
            </a:r>
          </a:p>
          <a:p>
            <a:pPr>
              <a:buFont typeface="Wingdings" pitchFamily="2" charset="2"/>
              <a:buChar char="Ø"/>
            </a:pPr>
            <a:r>
              <a:rPr lang="fr-CA" dirty="0">
                <a:latin typeface="+mn-lt"/>
              </a:rPr>
              <a:t>Simplifier les informations verbales (notions de temps et d’espace)</a:t>
            </a:r>
          </a:p>
          <a:p>
            <a:pPr>
              <a:buFont typeface="Wingdings" pitchFamily="2" charset="2"/>
              <a:buChar char="Ø"/>
            </a:pPr>
            <a:r>
              <a:rPr lang="fr-CA" dirty="0">
                <a:latin typeface="+mn-lt"/>
              </a:rPr>
              <a:t>Démontrer et répéter</a:t>
            </a:r>
          </a:p>
          <a:p>
            <a:pPr>
              <a:buFont typeface="Wingdings" pitchFamily="2" charset="2"/>
              <a:buChar char="Ø"/>
            </a:pPr>
            <a:r>
              <a:rPr lang="fr-CA" dirty="0">
                <a:latin typeface="+mn-lt"/>
              </a:rPr>
              <a:t>Utiliser l’imagerie mentale</a:t>
            </a:r>
          </a:p>
          <a:p>
            <a:pPr>
              <a:buFont typeface="Wingdings" pitchFamily="2" charset="2"/>
              <a:buChar char="Ø"/>
            </a:pPr>
            <a:r>
              <a:rPr lang="fr-CA" dirty="0">
                <a:latin typeface="+mn-lt"/>
              </a:rPr>
              <a:t>Favoriser le pairage</a:t>
            </a:r>
          </a:p>
          <a:p>
            <a:pPr>
              <a:buFont typeface="Wingdings" pitchFamily="2" charset="2"/>
              <a:buChar char="Ø"/>
            </a:pPr>
            <a:r>
              <a:rPr lang="fr-CA" dirty="0">
                <a:latin typeface="+mn-lt"/>
              </a:rPr>
              <a:t>L’encourager à manifester son incompréhension</a:t>
            </a:r>
          </a:p>
          <a:p>
            <a:pPr marL="0" indent="0">
              <a:buNone/>
            </a:pPr>
            <a:endParaRPr lang="fr-CA" dirty="0">
              <a:latin typeface="+mn-lt"/>
            </a:endParaRPr>
          </a:p>
        </p:txBody>
      </p:sp>
    </p:spTree>
    <p:extLst>
      <p:ext uri="{BB962C8B-B14F-4D97-AF65-F5344CB8AC3E}">
        <p14:creationId xmlns:p14="http://schemas.microsoft.com/office/powerpoint/2010/main" xmlns="" val="1030950210"/>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Lien utile pour en savoir plus</a:t>
            </a:r>
            <a:endParaRPr lang="fr-CA" dirty="0"/>
          </a:p>
        </p:txBody>
      </p:sp>
      <p:sp>
        <p:nvSpPr>
          <p:cNvPr id="3" name="Sous-titre 2"/>
          <p:cNvSpPr>
            <a:spLocks noGrp="1"/>
          </p:cNvSpPr>
          <p:nvPr>
            <p:ph type="subTitle" idx="1"/>
            <p:custDataLst>
              <p:tags r:id="rId2"/>
            </p:custDataLst>
          </p:nvPr>
        </p:nvSpPr>
        <p:spPr>
          <a:xfrm>
            <a:off x="1187624" y="3657600"/>
            <a:ext cx="6356176" cy="995536"/>
          </a:xfrm>
        </p:spPr>
        <p:txBody>
          <a:bodyPr>
            <a:normAutofit fontScale="70000" lnSpcReduction="20000"/>
          </a:bodyPr>
          <a:lstStyle/>
          <a:p>
            <a:r>
              <a:rPr lang="fr-CA" dirty="0">
                <a:solidFill>
                  <a:schemeClr val="tx1"/>
                </a:solidFill>
              </a:rPr>
              <a:t>http://www.csdecou.qc.ca/collegedescompagnons/files/2013/01/Integration_des_eleves_dysphasiques_au_secondaire.pdf</a:t>
            </a:r>
          </a:p>
        </p:txBody>
      </p:sp>
    </p:spTree>
    <p:extLst>
      <p:ext uri="{BB962C8B-B14F-4D97-AF65-F5344CB8AC3E}">
        <p14:creationId xmlns:p14="http://schemas.microsoft.com/office/powerpoint/2010/main" xmlns="" val="3509567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custDataLst>
              <p:tags r:id="rId1"/>
            </p:custDataLst>
          </p:nvPr>
        </p:nvSpPr>
        <p:spPr>
          <a:xfrm>
            <a:off x="467544" y="692696"/>
            <a:ext cx="8316416" cy="2088232"/>
          </a:xfrm>
        </p:spPr>
        <p:txBody>
          <a:bodyPr>
            <a:noAutofit/>
          </a:bodyPr>
          <a:lstStyle/>
          <a:p>
            <a:pPr algn="ctr" eaLnBrk="1" fontAlgn="auto" hangingPunct="1">
              <a:spcAft>
                <a:spcPts val="0"/>
              </a:spcAft>
              <a:defRPr/>
            </a:pPr>
            <a:r>
              <a:rPr lang="fr-CA" sz="4400" b="1" dirty="0" smtClean="0">
                <a:solidFill>
                  <a:schemeClr val="tx2"/>
                </a:solidFill>
                <a:effectLst>
                  <a:outerShdw blurRad="38100" dist="38100" dir="2700000" algn="tl">
                    <a:srgbClr val="000000">
                      <a:alpha val="43137"/>
                    </a:srgbClr>
                  </a:outerShdw>
                </a:effectLst>
                <a:latin typeface="+mj-lt"/>
              </a:rPr>
              <a:t>Trouble du geste</a:t>
            </a:r>
            <a:endParaRPr lang="fr-CA" sz="5400" dirty="0" smtClean="0">
              <a:solidFill>
                <a:schemeClr val="tx2"/>
              </a:solidFill>
              <a:effectLst>
                <a:outerShdw blurRad="38100" dist="38100" dir="2700000" algn="tl">
                  <a:srgbClr val="000000">
                    <a:alpha val="43137"/>
                  </a:srgbClr>
                </a:outerShdw>
              </a:effectLst>
              <a:latin typeface="+mj-lt"/>
            </a:endParaRPr>
          </a:p>
        </p:txBody>
      </p:sp>
      <p:sp>
        <p:nvSpPr>
          <p:cNvPr id="19459" name="Rectangle 5"/>
          <p:cNvSpPr>
            <a:spLocks noGrp="1" noChangeArrowheads="1"/>
          </p:cNvSpPr>
          <p:nvPr>
            <p:ph type="body" idx="1"/>
            <p:custDataLst>
              <p:tags r:id="rId2"/>
            </p:custDataLst>
          </p:nvPr>
        </p:nvSpPr>
        <p:spPr>
          <a:xfrm>
            <a:off x="1187624" y="4869160"/>
            <a:ext cx="7123113" cy="1673225"/>
          </a:xfrm>
        </p:spPr>
        <p:txBody>
          <a:bodyPr anchor="ctr">
            <a:normAutofit/>
          </a:bodyPr>
          <a:lstStyle/>
          <a:p>
            <a:pPr eaLnBrk="1" hangingPunct="1">
              <a:buFont typeface="Wingdings 2" pitchFamily="18" charset="2"/>
              <a:buNone/>
            </a:pPr>
            <a:r>
              <a:rPr lang="fr-CA" sz="1600" b="1" dirty="0" smtClean="0"/>
              <a:t>Tiré de:</a:t>
            </a:r>
          </a:p>
          <a:p>
            <a:pPr marL="27432" lvl="0">
              <a:spcBef>
                <a:spcPts val="0"/>
              </a:spcBef>
              <a:buClr>
                <a:srgbClr val="727CA3"/>
              </a:buClr>
              <a:buSzPct val="80000"/>
              <a:defRPr/>
            </a:pPr>
            <a:r>
              <a:rPr lang="fr-CA" sz="1400" b="1" dirty="0">
                <a:solidFill>
                  <a:srgbClr val="464653">
                    <a:shade val="30000"/>
                    <a:satMod val="150000"/>
                  </a:srgbClr>
                </a:solidFill>
                <a:latin typeface="Gill Sans MT"/>
              </a:rPr>
              <a:t>Estelle Mercier, ressource régionale en déficience motrice et organique</a:t>
            </a:r>
          </a:p>
          <a:p>
            <a:pPr marL="27432" lvl="0">
              <a:spcBef>
                <a:spcPts val="0"/>
              </a:spcBef>
              <a:buClr>
                <a:srgbClr val="727CA3"/>
              </a:buClr>
              <a:buSzPct val="80000"/>
              <a:defRPr/>
            </a:pPr>
            <a:r>
              <a:rPr lang="fr-CA" sz="1400" b="1" dirty="0">
                <a:solidFill>
                  <a:srgbClr val="464653">
                    <a:shade val="30000"/>
                    <a:satMod val="150000"/>
                  </a:srgbClr>
                </a:solidFill>
                <a:latin typeface="Gill Sans MT"/>
              </a:rPr>
              <a:t>Version adaptée du document de Dominique </a:t>
            </a:r>
            <a:r>
              <a:rPr lang="fr-CA" sz="1400" b="1" dirty="0" err="1">
                <a:solidFill>
                  <a:srgbClr val="464653">
                    <a:shade val="30000"/>
                    <a:satMod val="150000"/>
                  </a:srgbClr>
                </a:solidFill>
                <a:latin typeface="Gill Sans MT"/>
              </a:rPr>
              <a:t>Labrecque</a:t>
            </a:r>
            <a:r>
              <a:rPr lang="fr-CA" sz="1400" b="1" dirty="0">
                <a:solidFill>
                  <a:srgbClr val="464653">
                    <a:shade val="30000"/>
                    <a:satMod val="150000"/>
                  </a:srgbClr>
                </a:solidFill>
                <a:latin typeface="Gill Sans MT"/>
              </a:rPr>
              <a:t> et Diane Leblanc, conseillères pédagogiques, CS des Navigateurs</a:t>
            </a:r>
            <a:endParaRPr lang="fr-CA" sz="1400" dirty="0">
              <a:solidFill>
                <a:srgbClr val="464653">
                  <a:shade val="30000"/>
                  <a:satMod val="150000"/>
                </a:srgbClr>
              </a:solidFill>
              <a:latin typeface="Gill Sans MT"/>
            </a:endParaRPr>
          </a:p>
          <a:p>
            <a:pPr eaLnBrk="1" hangingPunct="1">
              <a:buFont typeface="Wingdings 2" pitchFamily="18" charset="2"/>
              <a:buNone/>
            </a:pPr>
            <a:endParaRPr lang="fr-CA" sz="4000" b="1" dirty="0" smtClean="0"/>
          </a:p>
        </p:txBody>
      </p:sp>
      <p:sp>
        <p:nvSpPr>
          <p:cNvPr id="4" name="ZoneTexte 3"/>
          <p:cNvSpPr txBox="1"/>
          <p:nvPr>
            <p:custDataLst>
              <p:tags r:id="rId3"/>
            </p:custDataLst>
          </p:nvPr>
        </p:nvSpPr>
        <p:spPr>
          <a:xfrm>
            <a:off x="1835696" y="2780928"/>
            <a:ext cx="5688632" cy="646331"/>
          </a:xfrm>
          <a:prstGeom prst="rect">
            <a:avLst/>
          </a:prstGeom>
          <a:noFill/>
        </p:spPr>
        <p:txBody>
          <a:bodyPr wrap="square" rtlCol="0">
            <a:spAutoFit/>
          </a:bodyPr>
          <a:lstStyle/>
          <a:p>
            <a:pPr algn="ctr"/>
            <a:r>
              <a:rPr lang="fr-CA" sz="3600" dirty="0" smtClean="0">
                <a:solidFill>
                  <a:schemeClr val="tx2"/>
                </a:solidFill>
              </a:rPr>
              <a:t>Dyspraxie</a:t>
            </a:r>
            <a:endParaRPr lang="fr-CA" sz="3200" dirty="0">
              <a:solidFill>
                <a:schemeClr val="tx2"/>
              </a:solidFill>
            </a:endParaRPr>
          </a:p>
        </p:txBody>
      </p:sp>
      <p:pic>
        <p:nvPicPr>
          <p:cNvPr id="2050" name="Picture 2"/>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02088" y="3573016"/>
            <a:ext cx="1139825" cy="1420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4905031"/>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Les praxies</a:t>
            </a:r>
            <a:endParaRPr lang="fr-CA" dirty="0"/>
          </a:p>
        </p:txBody>
      </p:sp>
      <p:sp>
        <p:nvSpPr>
          <p:cNvPr id="3" name="Espace réservé du contenu 2"/>
          <p:cNvSpPr>
            <a:spLocks noGrp="1"/>
          </p:cNvSpPr>
          <p:nvPr>
            <p:ph idx="1"/>
            <p:custDataLst>
              <p:tags r:id="rId2"/>
            </p:custDataLst>
          </p:nvPr>
        </p:nvSpPr>
        <p:spPr/>
        <p:txBody>
          <a:bodyPr>
            <a:normAutofit/>
          </a:bodyPr>
          <a:lstStyle/>
          <a:p>
            <a:pPr>
              <a:buFont typeface="Wingdings" pitchFamily="2" charset="2"/>
              <a:buChar char="Ø"/>
            </a:pPr>
            <a:r>
              <a:rPr lang="fr-CA" sz="2800" dirty="0">
                <a:latin typeface="+mn-lt"/>
              </a:rPr>
              <a:t>Le mot «praxie» signifie action ordonnée vers une fin. C’est une habileté qui requiert la capacité de concevoir, de planifier et d’exécuter une </a:t>
            </a:r>
            <a:r>
              <a:rPr lang="fr-CA" sz="2800" dirty="0" smtClean="0">
                <a:latin typeface="+mn-lt"/>
              </a:rPr>
              <a:t>séquence </a:t>
            </a:r>
            <a:r>
              <a:rPr lang="fr-CA" sz="2800" dirty="0">
                <a:latin typeface="+mn-lt"/>
              </a:rPr>
              <a:t>de gestes orientée vers un but. Elle suppose un agencement de gestes dans un ordre précis. </a:t>
            </a:r>
          </a:p>
          <a:p>
            <a:pPr>
              <a:buFont typeface="Wingdings" pitchFamily="2" charset="2"/>
              <a:buChar char="Ø"/>
            </a:pPr>
            <a:r>
              <a:rPr lang="fr-CA" sz="2800" dirty="0">
                <a:latin typeface="+mn-lt"/>
              </a:rPr>
              <a:t>Les praxies sont des fonctions cognitives élaborées qui permettent la gestion de tous les gestes volontaires, finalisés.</a:t>
            </a:r>
          </a:p>
          <a:p>
            <a:pPr marL="0" indent="0">
              <a:buNone/>
            </a:pPr>
            <a:endParaRPr lang="fr-CA" sz="2800" dirty="0">
              <a:latin typeface="+mn-lt"/>
            </a:endParaRPr>
          </a:p>
        </p:txBody>
      </p:sp>
      <p:sp>
        <p:nvSpPr>
          <p:cNvPr id="4" name="Rectangle 3"/>
          <p:cNvSpPr/>
          <p:nvPr>
            <p:custDataLst>
              <p:tags r:id="rId3"/>
            </p:custDataLst>
          </p:nvPr>
        </p:nvSpPr>
        <p:spPr>
          <a:xfrm>
            <a:off x="971600" y="6021288"/>
            <a:ext cx="7992888" cy="369332"/>
          </a:xfrm>
          <a:prstGeom prst="rect">
            <a:avLst/>
          </a:prstGeom>
        </p:spPr>
        <p:txBody>
          <a:bodyPr wrap="square">
            <a:spAutoFit/>
          </a:bodyPr>
          <a:lstStyle/>
          <a:p>
            <a:pPr>
              <a:defRPr/>
            </a:pPr>
            <a:r>
              <a:rPr lang="fr-CA" dirty="0"/>
              <a:t>Estelle Mercier, ressource régionale en déficience motrice et organique</a:t>
            </a:r>
          </a:p>
        </p:txBody>
      </p:sp>
    </p:spTree>
    <p:extLst>
      <p:ext uri="{BB962C8B-B14F-4D97-AF65-F5344CB8AC3E}">
        <p14:creationId xmlns:p14="http://schemas.microsoft.com/office/powerpoint/2010/main" xmlns="" val="1880018369"/>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Les praxies (suite)</a:t>
            </a:r>
            <a:endParaRPr lang="fr-CA" dirty="0"/>
          </a:p>
        </p:txBody>
      </p:sp>
      <p:sp>
        <p:nvSpPr>
          <p:cNvPr id="3" name="Espace réservé du contenu 2"/>
          <p:cNvSpPr>
            <a:spLocks noGrp="1"/>
          </p:cNvSpPr>
          <p:nvPr>
            <p:ph idx="1"/>
            <p:custDataLst>
              <p:tags r:id="rId2"/>
            </p:custDataLst>
          </p:nvPr>
        </p:nvSpPr>
        <p:spPr/>
        <p:txBody>
          <a:bodyPr>
            <a:normAutofit/>
          </a:bodyPr>
          <a:lstStyle/>
          <a:p>
            <a:pPr>
              <a:buFont typeface="Wingdings" pitchFamily="2" charset="2"/>
              <a:buChar char="Ø"/>
            </a:pPr>
            <a:r>
              <a:rPr lang="fr-CA" dirty="0">
                <a:latin typeface="+mn-lt"/>
              </a:rPr>
              <a:t>Les gestes sont le fruit d’un long apprentissage.  Sous l’effet de la répétition, de l’entraînement, des essais et erreurs successifs, se construisent peu à peu des schémas, inscrits </a:t>
            </a:r>
            <a:r>
              <a:rPr lang="fr-CA" dirty="0" err="1">
                <a:latin typeface="+mn-lt"/>
              </a:rPr>
              <a:t>cérébralement</a:t>
            </a:r>
            <a:r>
              <a:rPr lang="fr-CA" dirty="0">
                <a:latin typeface="+mn-lt"/>
              </a:rPr>
              <a:t>, sortes de « cartes » toutes prêtes contenant l’ensemble des instructions pour planifier, préprogrammer chacun de nos gestes. Ce sont les PRAXIES.</a:t>
            </a:r>
          </a:p>
          <a:p>
            <a:pPr marL="0" indent="0">
              <a:buNone/>
            </a:pPr>
            <a:endParaRPr lang="fr-CA" dirty="0">
              <a:latin typeface="+mn-lt"/>
            </a:endParaRPr>
          </a:p>
        </p:txBody>
      </p:sp>
      <p:pic>
        <p:nvPicPr>
          <p:cNvPr id="1026"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52320" y="332656"/>
            <a:ext cx="13716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custDataLst>
              <p:tags r:id="rId4"/>
            </p:custDataLst>
          </p:nvPr>
        </p:nvSpPr>
        <p:spPr>
          <a:xfrm>
            <a:off x="683568" y="6205954"/>
            <a:ext cx="7992888" cy="369332"/>
          </a:xfrm>
          <a:prstGeom prst="rect">
            <a:avLst/>
          </a:prstGeom>
        </p:spPr>
        <p:txBody>
          <a:bodyPr wrap="square">
            <a:spAutoFit/>
          </a:bodyPr>
          <a:lstStyle/>
          <a:p>
            <a:pPr>
              <a:defRPr/>
            </a:pPr>
            <a:r>
              <a:rPr lang="fr-CA" dirty="0"/>
              <a:t>Estelle Mercier, ressource régionale en déficience motrice et organique</a:t>
            </a:r>
          </a:p>
        </p:txBody>
      </p:sp>
    </p:spTree>
    <p:extLst>
      <p:ext uri="{BB962C8B-B14F-4D97-AF65-F5344CB8AC3E}">
        <p14:creationId xmlns:p14="http://schemas.microsoft.com/office/powerpoint/2010/main" xmlns="" val="2591222936"/>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Les praxies</a:t>
            </a:r>
            <a:endParaRPr lang="fr-CA" dirty="0"/>
          </a:p>
        </p:txBody>
      </p:sp>
      <p:pic>
        <p:nvPicPr>
          <p:cNvPr id="4" name="Picture 4"/>
          <p:cNvPicPr>
            <a:picLocks noGrp="1" noChangeAspect="1" noChangeArrowheads="1"/>
          </p:cNvPicPr>
          <p:nvPr>
            <p:ph idx="1"/>
            <p:custDataLst>
              <p:tags r:id="rId2"/>
            </p:custDataLst>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1379582"/>
            <a:ext cx="7056784" cy="52911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1959497"/>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La dyspraxie</a:t>
            </a:r>
            <a:endParaRPr lang="fr-CA" dirty="0"/>
          </a:p>
        </p:txBody>
      </p:sp>
      <p:sp>
        <p:nvSpPr>
          <p:cNvPr id="3" name="Espace réservé du contenu 2"/>
          <p:cNvSpPr>
            <a:spLocks noGrp="1"/>
          </p:cNvSpPr>
          <p:nvPr>
            <p:ph idx="1"/>
            <p:custDataLst>
              <p:tags r:id="rId2"/>
            </p:custDataLst>
          </p:nvPr>
        </p:nvSpPr>
        <p:spPr/>
        <p:txBody>
          <a:bodyPr/>
          <a:lstStyle/>
          <a:p>
            <a:pPr marL="0" indent="0">
              <a:buNone/>
            </a:pPr>
            <a:endParaRPr lang="fr-CA" dirty="0">
              <a:latin typeface="+mn-lt"/>
            </a:endParaRPr>
          </a:p>
          <a:p>
            <a:pPr marL="0" indent="0">
              <a:buNone/>
            </a:pPr>
            <a:r>
              <a:rPr lang="fr-CA" dirty="0">
                <a:latin typeface="+mn-lt"/>
              </a:rPr>
              <a:t>Trouble du développement neurologique qui affecte la capacité de planifier, d’exécuter et d’automatiser des séquences appropriées de mouvements aboutissant à la réalisation d’un geste pour interagir avec le milieu environnant.</a:t>
            </a:r>
          </a:p>
          <a:p>
            <a:pPr marL="0" indent="0">
              <a:buNone/>
            </a:pPr>
            <a:r>
              <a:rPr lang="fr-CA" sz="1400" dirty="0" err="1">
                <a:latin typeface="+mn-lt"/>
              </a:rPr>
              <a:t>Pannetier</a:t>
            </a:r>
            <a:r>
              <a:rPr lang="fr-CA" sz="1400" dirty="0">
                <a:latin typeface="+mn-lt"/>
              </a:rPr>
              <a:t>, 2007</a:t>
            </a:r>
          </a:p>
          <a:p>
            <a:pPr marL="0" indent="0">
              <a:buNone/>
            </a:pPr>
            <a:endParaRPr lang="fr-CA" dirty="0">
              <a:latin typeface="+mn-lt"/>
            </a:endParaRPr>
          </a:p>
        </p:txBody>
      </p:sp>
    </p:spTree>
    <p:extLst>
      <p:ext uri="{BB962C8B-B14F-4D97-AF65-F5344CB8AC3E}">
        <p14:creationId xmlns:p14="http://schemas.microsoft.com/office/powerpoint/2010/main" xmlns="" val="1216239746"/>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Les troubles d’apprentissage;</a:t>
            </a:r>
            <a:endParaRPr lang="fr-CA" dirty="0"/>
          </a:p>
        </p:txBody>
      </p:sp>
      <p:sp>
        <p:nvSpPr>
          <p:cNvPr id="3" name="Sous-titre 2"/>
          <p:cNvSpPr>
            <a:spLocks noGrp="1"/>
          </p:cNvSpPr>
          <p:nvPr>
            <p:ph type="subTitle" idx="1"/>
            <p:custDataLst>
              <p:tags r:id="rId2"/>
            </p:custDataLst>
          </p:nvPr>
        </p:nvSpPr>
        <p:spPr/>
        <p:txBody>
          <a:bodyPr/>
          <a:lstStyle/>
          <a:p>
            <a:r>
              <a:rPr lang="fr-CA" dirty="0" smtClean="0"/>
              <a:t>ce que j’en sais</a:t>
            </a:r>
            <a:endParaRPr lang="fr-CA" dirty="0"/>
          </a:p>
        </p:txBody>
      </p:sp>
    </p:spTree>
    <p:extLst>
      <p:ext uri="{BB962C8B-B14F-4D97-AF65-F5344CB8AC3E}">
        <p14:creationId xmlns:p14="http://schemas.microsoft.com/office/powerpoint/2010/main" xmlns="" val="2589268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La dyspraxie</a:t>
            </a:r>
            <a:endParaRPr lang="fr-CA" dirty="0"/>
          </a:p>
        </p:txBody>
      </p:sp>
      <p:sp>
        <p:nvSpPr>
          <p:cNvPr id="3" name="Espace réservé du contenu 2"/>
          <p:cNvSpPr>
            <a:spLocks noGrp="1"/>
          </p:cNvSpPr>
          <p:nvPr>
            <p:ph idx="1"/>
            <p:custDataLst>
              <p:tags r:id="rId2"/>
            </p:custDataLst>
          </p:nvPr>
        </p:nvSpPr>
        <p:spPr>
          <a:xfrm>
            <a:off x="457200" y="1600200"/>
            <a:ext cx="8229600" cy="4781128"/>
          </a:xfrm>
        </p:spPr>
        <p:txBody>
          <a:bodyPr>
            <a:noAutofit/>
          </a:bodyPr>
          <a:lstStyle/>
          <a:p>
            <a:pPr marL="0" indent="0">
              <a:buNone/>
            </a:pPr>
            <a:r>
              <a:rPr lang="fr-CA" sz="2400" dirty="0">
                <a:latin typeface="+mn-lt"/>
              </a:rPr>
              <a:t>La dyspraxie a comme conséquence que le geste </a:t>
            </a:r>
            <a:r>
              <a:rPr lang="fr-CA" sz="2400" dirty="0" smtClean="0">
                <a:latin typeface="+mn-lt"/>
              </a:rPr>
              <a:t>est :</a:t>
            </a:r>
            <a:endParaRPr lang="fr-CA" sz="2400" dirty="0">
              <a:latin typeface="+mn-lt"/>
            </a:endParaRPr>
          </a:p>
          <a:p>
            <a:pPr>
              <a:buFont typeface="Wingdings" pitchFamily="2" charset="2"/>
              <a:buChar char="Ø"/>
            </a:pPr>
            <a:r>
              <a:rPr lang="fr-CA" sz="2400" dirty="0">
                <a:latin typeface="+mn-lt"/>
              </a:rPr>
              <a:t>maladroit;</a:t>
            </a:r>
          </a:p>
          <a:p>
            <a:pPr>
              <a:buFont typeface="Wingdings" pitchFamily="2" charset="2"/>
              <a:buChar char="Ø"/>
            </a:pPr>
            <a:r>
              <a:rPr lang="fr-CA" sz="2400" dirty="0">
                <a:latin typeface="+mn-lt"/>
              </a:rPr>
              <a:t>anormalement </a:t>
            </a:r>
            <a:r>
              <a:rPr lang="fr-CA" sz="2400" dirty="0" smtClean="0">
                <a:latin typeface="+mn-lt"/>
              </a:rPr>
              <a:t>fatigant;</a:t>
            </a:r>
            <a:endParaRPr lang="fr-CA" sz="2400" dirty="0">
              <a:latin typeface="+mn-lt"/>
            </a:endParaRPr>
          </a:p>
          <a:p>
            <a:pPr>
              <a:buFont typeface="Wingdings" pitchFamily="2" charset="2"/>
              <a:buChar char="Ø"/>
            </a:pPr>
            <a:r>
              <a:rPr lang="fr-CA" sz="2400" dirty="0">
                <a:latin typeface="+mn-lt"/>
              </a:rPr>
              <a:t>de réalisation fluctuante;</a:t>
            </a:r>
          </a:p>
          <a:p>
            <a:pPr>
              <a:buFont typeface="Wingdings" pitchFamily="2" charset="2"/>
              <a:buChar char="Ø"/>
            </a:pPr>
            <a:r>
              <a:rPr lang="fr-CA" sz="2400" dirty="0">
                <a:latin typeface="+mn-lt"/>
              </a:rPr>
              <a:t>sous contrôle attentionnel;</a:t>
            </a:r>
          </a:p>
          <a:p>
            <a:pPr marL="0" indent="0">
              <a:buNone/>
            </a:pPr>
            <a:r>
              <a:rPr lang="fr-CA" sz="2400" dirty="0" smtClean="0">
                <a:latin typeface="+mn-lt"/>
              </a:rPr>
              <a:t>L’apprenant </a:t>
            </a:r>
            <a:r>
              <a:rPr lang="fr-CA" sz="2400" dirty="0">
                <a:latin typeface="+mn-lt"/>
              </a:rPr>
              <a:t>doit pallier une absence de planification globale </a:t>
            </a:r>
            <a:r>
              <a:rPr lang="fr-CA" sz="2400" dirty="0" smtClean="0">
                <a:latin typeface="+mn-lt"/>
              </a:rPr>
              <a:t>par :</a:t>
            </a:r>
            <a:endParaRPr lang="fr-CA" sz="2400" dirty="0">
              <a:latin typeface="+mn-lt"/>
            </a:endParaRPr>
          </a:p>
          <a:p>
            <a:pPr>
              <a:buFont typeface="Wingdings" pitchFamily="2" charset="2"/>
              <a:buChar char="Ø"/>
            </a:pPr>
            <a:r>
              <a:rPr lang="fr-CA" sz="2400" dirty="0">
                <a:latin typeface="+mn-lt"/>
              </a:rPr>
              <a:t>une succession de mouvements séquentiels;</a:t>
            </a:r>
          </a:p>
          <a:p>
            <a:pPr>
              <a:buFont typeface="Wingdings" pitchFamily="2" charset="2"/>
              <a:buChar char="Ø"/>
            </a:pPr>
            <a:r>
              <a:rPr lang="fr-CA" sz="2400" dirty="0">
                <a:latin typeface="+mn-lt"/>
              </a:rPr>
              <a:t>la mise en œuvre de stratégies volontaires, contrôlées et conscientes cognitivement très coûteuses.</a:t>
            </a:r>
          </a:p>
          <a:p>
            <a:endParaRPr lang="fr-CA" sz="2400" dirty="0">
              <a:latin typeface="+mn-lt"/>
            </a:endParaRPr>
          </a:p>
        </p:txBody>
      </p:sp>
    </p:spTree>
    <p:extLst>
      <p:ext uri="{BB962C8B-B14F-4D97-AF65-F5344CB8AC3E}">
        <p14:creationId xmlns:p14="http://schemas.microsoft.com/office/powerpoint/2010/main" xmlns="" val="2620627284"/>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La dyspraxie n’est pas…</a:t>
            </a:r>
          </a:p>
        </p:txBody>
      </p:sp>
      <p:sp>
        <p:nvSpPr>
          <p:cNvPr id="3" name="Espace réservé du contenu 2"/>
          <p:cNvSpPr>
            <a:spLocks noGrp="1"/>
          </p:cNvSpPr>
          <p:nvPr>
            <p:ph idx="1"/>
            <p:custDataLst>
              <p:tags r:id="rId2"/>
            </p:custDataLst>
          </p:nvPr>
        </p:nvSpPr>
        <p:spPr/>
        <p:txBody>
          <a:bodyPr>
            <a:normAutofit lnSpcReduction="10000"/>
          </a:bodyPr>
          <a:lstStyle/>
          <a:p>
            <a:pPr>
              <a:buFont typeface="Wingdings" pitchFamily="2" charset="2"/>
              <a:buChar char="Ø"/>
            </a:pPr>
            <a:r>
              <a:rPr lang="fr-CA" dirty="0">
                <a:latin typeface="+mn-lt"/>
              </a:rPr>
              <a:t>un retard moteur; </a:t>
            </a:r>
          </a:p>
          <a:p>
            <a:pPr>
              <a:buFont typeface="Wingdings" pitchFamily="2" charset="2"/>
              <a:buChar char="Ø"/>
            </a:pPr>
            <a:endParaRPr lang="fr-CA" dirty="0">
              <a:latin typeface="+mn-lt"/>
            </a:endParaRPr>
          </a:p>
          <a:p>
            <a:pPr>
              <a:buFont typeface="Wingdings" pitchFamily="2" charset="2"/>
              <a:buChar char="Ø"/>
            </a:pPr>
            <a:r>
              <a:rPr lang="fr-CA" dirty="0">
                <a:latin typeface="+mn-lt"/>
              </a:rPr>
              <a:t>reliée à une anomalie motrice ou neuromusculaire;</a:t>
            </a:r>
          </a:p>
          <a:p>
            <a:pPr marL="0" indent="0">
              <a:buNone/>
            </a:pPr>
            <a:endParaRPr lang="fr-CA" dirty="0">
              <a:latin typeface="+mn-lt"/>
            </a:endParaRPr>
          </a:p>
          <a:p>
            <a:pPr>
              <a:buFont typeface="Wingdings" pitchFamily="2" charset="2"/>
              <a:buChar char="Ø"/>
            </a:pPr>
            <a:r>
              <a:rPr lang="fr-CA" dirty="0">
                <a:latin typeface="+mn-lt"/>
              </a:rPr>
              <a:t>une maladresse « banale »;</a:t>
            </a:r>
          </a:p>
          <a:p>
            <a:pPr>
              <a:buFont typeface="Wingdings" pitchFamily="2" charset="2"/>
              <a:buChar char="Ø"/>
            </a:pPr>
            <a:endParaRPr lang="fr-CA" dirty="0">
              <a:latin typeface="+mn-lt"/>
            </a:endParaRPr>
          </a:p>
          <a:p>
            <a:pPr>
              <a:buFont typeface="Wingdings" pitchFamily="2" charset="2"/>
              <a:buChar char="Ø"/>
            </a:pPr>
            <a:r>
              <a:rPr lang="fr-CA" dirty="0">
                <a:latin typeface="+mn-lt"/>
              </a:rPr>
              <a:t>une difficulté comportementale.</a:t>
            </a:r>
          </a:p>
          <a:p>
            <a:pPr marL="0" indent="0">
              <a:buNone/>
            </a:pPr>
            <a:endParaRPr lang="fr-CA" dirty="0">
              <a:latin typeface="+mn-lt"/>
            </a:endParaRPr>
          </a:p>
        </p:txBody>
      </p:sp>
    </p:spTree>
    <p:extLst>
      <p:ext uri="{BB962C8B-B14F-4D97-AF65-F5344CB8AC3E}">
        <p14:creationId xmlns:p14="http://schemas.microsoft.com/office/powerpoint/2010/main" xmlns="" val="2962788383"/>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Les troubles associés</a:t>
            </a:r>
          </a:p>
        </p:txBody>
      </p:sp>
      <p:sp>
        <p:nvSpPr>
          <p:cNvPr id="3" name="Espace réservé du contenu 2"/>
          <p:cNvSpPr>
            <a:spLocks noGrp="1"/>
          </p:cNvSpPr>
          <p:nvPr>
            <p:ph idx="1"/>
            <p:custDataLst>
              <p:tags r:id="rId2"/>
            </p:custDataLst>
          </p:nvPr>
        </p:nvSpPr>
        <p:spPr>
          <a:xfrm>
            <a:off x="467544" y="1340768"/>
            <a:ext cx="8229600" cy="5112568"/>
          </a:xfrm>
        </p:spPr>
        <p:txBody>
          <a:bodyPr>
            <a:noAutofit/>
          </a:bodyPr>
          <a:lstStyle/>
          <a:p>
            <a:pPr marL="0" indent="0">
              <a:buNone/>
            </a:pPr>
            <a:r>
              <a:rPr lang="fr-CA" sz="2200" dirty="0">
                <a:latin typeface="+mn-lt"/>
              </a:rPr>
              <a:t>Les élèves ayant une dyspraxie présentent  fréquemment des troubles associés 40%-50%:</a:t>
            </a:r>
          </a:p>
          <a:p>
            <a:pPr>
              <a:buFont typeface="Wingdings" pitchFamily="2" charset="2"/>
              <a:buChar char="Ø"/>
            </a:pPr>
            <a:r>
              <a:rPr lang="fr-CA" sz="2200" dirty="0" smtClean="0">
                <a:latin typeface="+mn-lt"/>
              </a:rPr>
              <a:t>TDAH</a:t>
            </a:r>
            <a:r>
              <a:rPr lang="fr-CA" sz="2200" dirty="0">
                <a:latin typeface="+mn-lt"/>
              </a:rPr>
              <a:t>;</a:t>
            </a:r>
          </a:p>
          <a:p>
            <a:pPr>
              <a:buFont typeface="Wingdings" pitchFamily="2" charset="2"/>
              <a:buChar char="Ø"/>
            </a:pPr>
            <a:r>
              <a:rPr lang="fr-CA" sz="2200" dirty="0">
                <a:latin typeface="+mn-lt"/>
              </a:rPr>
              <a:t>troubles langagiers;</a:t>
            </a:r>
          </a:p>
          <a:p>
            <a:pPr>
              <a:buFont typeface="Wingdings" pitchFamily="2" charset="2"/>
              <a:buChar char="Ø"/>
            </a:pPr>
            <a:r>
              <a:rPr lang="fr-CA" sz="2200" dirty="0">
                <a:latin typeface="+mn-lt"/>
              </a:rPr>
              <a:t>déficits d’intégration sensori-motrice.</a:t>
            </a:r>
          </a:p>
          <a:p>
            <a:pPr marL="0" indent="0">
              <a:buNone/>
            </a:pPr>
            <a:endParaRPr lang="fr-CA" sz="2200" dirty="0">
              <a:latin typeface="+mn-lt"/>
            </a:endParaRPr>
          </a:p>
          <a:p>
            <a:pPr marL="0" indent="0">
              <a:buNone/>
            </a:pPr>
            <a:r>
              <a:rPr lang="fr-CA" sz="2200" dirty="0">
                <a:latin typeface="+mn-lt"/>
              </a:rPr>
              <a:t>La dyspraxie peut également être une composante d’un plus grand syndrome: </a:t>
            </a:r>
          </a:p>
          <a:p>
            <a:pPr>
              <a:buFont typeface="Wingdings" pitchFamily="2" charset="2"/>
              <a:buChar char="Ø"/>
            </a:pPr>
            <a:r>
              <a:rPr lang="fr-CA" sz="2200" dirty="0">
                <a:latin typeface="+mn-lt"/>
              </a:rPr>
              <a:t>syndrome des dysfonctions non verbales; </a:t>
            </a:r>
          </a:p>
          <a:p>
            <a:pPr>
              <a:buFont typeface="Wingdings" pitchFamily="2" charset="2"/>
              <a:buChar char="Ø"/>
            </a:pPr>
            <a:r>
              <a:rPr lang="fr-CA" sz="2200" dirty="0">
                <a:latin typeface="+mn-lt"/>
              </a:rPr>
              <a:t>syndrome d’Asperger; </a:t>
            </a:r>
          </a:p>
          <a:p>
            <a:pPr>
              <a:buFont typeface="Wingdings" pitchFamily="2" charset="2"/>
              <a:buChar char="Ø"/>
            </a:pPr>
            <a:r>
              <a:rPr lang="fr-CA" sz="2200" dirty="0">
                <a:latin typeface="+mn-lt"/>
              </a:rPr>
              <a:t>l’autisme. </a:t>
            </a:r>
          </a:p>
          <a:p>
            <a:endParaRPr lang="fr-CA" sz="2200" dirty="0">
              <a:latin typeface="+mn-lt"/>
            </a:endParaRPr>
          </a:p>
          <a:p>
            <a:pPr marL="0" indent="0">
              <a:buNone/>
            </a:pPr>
            <a:r>
              <a:rPr lang="fr-CA" sz="2200" dirty="0">
                <a:latin typeface="+mn-lt"/>
              </a:rPr>
              <a:t>On parlera souvent alors de: « Troubles praxiques ».</a:t>
            </a:r>
          </a:p>
          <a:p>
            <a:endParaRPr lang="fr-CA" sz="2200" dirty="0">
              <a:latin typeface="+mn-lt"/>
            </a:endParaRPr>
          </a:p>
        </p:txBody>
      </p:sp>
    </p:spTree>
    <p:extLst>
      <p:ext uri="{BB962C8B-B14F-4D97-AF65-F5344CB8AC3E}">
        <p14:creationId xmlns:p14="http://schemas.microsoft.com/office/powerpoint/2010/main" xmlns="" val="2156474952"/>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Les atteintes</a:t>
            </a:r>
          </a:p>
        </p:txBody>
      </p:sp>
      <p:pic>
        <p:nvPicPr>
          <p:cNvPr id="2050" name="Picture 2"/>
          <p:cNvPicPr>
            <a:picLocks noGrp="1" noChangeAspect="1" noChangeArrowheads="1"/>
          </p:cNvPicPr>
          <p:nvPr>
            <p:ph idx="1"/>
            <p:custDataLst>
              <p:tags r:id="rId2"/>
            </p:custDataLst>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2708920"/>
            <a:ext cx="8679633" cy="3036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custDataLst>
              <p:tags r:id="rId3"/>
            </p:custDataLst>
          </p:nvPr>
        </p:nvSpPr>
        <p:spPr>
          <a:xfrm>
            <a:off x="899592" y="1700808"/>
            <a:ext cx="4968552" cy="584775"/>
          </a:xfrm>
          <a:prstGeom prst="rect">
            <a:avLst/>
          </a:prstGeom>
        </p:spPr>
        <p:txBody>
          <a:bodyPr wrap="square">
            <a:spAutoFit/>
          </a:bodyPr>
          <a:lstStyle/>
          <a:p>
            <a:r>
              <a:rPr lang="fr-CA" sz="3200" dirty="0"/>
              <a:t>Observations sur 3 plans</a:t>
            </a:r>
          </a:p>
        </p:txBody>
      </p:sp>
    </p:spTree>
    <p:extLst>
      <p:ext uri="{BB962C8B-B14F-4D97-AF65-F5344CB8AC3E}">
        <p14:creationId xmlns:p14="http://schemas.microsoft.com/office/powerpoint/2010/main" xmlns="" val="398868792"/>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87450" y="188913"/>
            <a:ext cx="7499350" cy="1143000"/>
          </a:xfrm>
        </p:spPr>
        <p:txBody>
          <a:bodyPr>
            <a:normAutofit/>
          </a:bodyPr>
          <a:lstStyle/>
          <a:p>
            <a:pPr>
              <a:defRPr/>
            </a:pP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Manifestations </a:t>
            </a:r>
          </a:p>
        </p:txBody>
      </p:sp>
      <p:sp>
        <p:nvSpPr>
          <p:cNvPr id="3" name="Espace réservé du contenu 2"/>
          <p:cNvSpPr>
            <a:spLocks noGrp="1"/>
          </p:cNvSpPr>
          <p:nvPr>
            <p:ph idx="1"/>
            <p:custDataLst>
              <p:tags r:id="rId2"/>
            </p:custDataLst>
          </p:nvPr>
        </p:nvSpPr>
        <p:spPr>
          <a:xfrm>
            <a:off x="5719763" y="1268413"/>
            <a:ext cx="3424237" cy="2447925"/>
          </a:xfrm>
          <a:solidFill>
            <a:schemeClr val="accent2"/>
          </a:solidFill>
        </p:spPr>
        <p:txBody>
          <a:bodyPr/>
          <a:lstStyle/>
          <a:p>
            <a:pPr marL="82550" indent="0">
              <a:buFont typeface="Wingdings 2" pitchFamily="18" charset="2"/>
              <a:buNone/>
              <a:defRPr/>
            </a:pPr>
            <a:r>
              <a:rPr lang="fr-CA" sz="2400" b="1" dirty="0" smtClean="0">
                <a:solidFill>
                  <a:schemeClr val="bg1"/>
                </a:solidFill>
              </a:rPr>
              <a:t>Sensoriel</a:t>
            </a:r>
            <a:endParaRPr lang="fr-CA" sz="1800" b="1" dirty="0" smtClean="0">
              <a:solidFill>
                <a:schemeClr val="bg1"/>
              </a:solidFill>
            </a:endParaRPr>
          </a:p>
          <a:p>
            <a:pPr lvl="1">
              <a:defRPr/>
            </a:pPr>
            <a:r>
              <a:rPr lang="fr-CA" sz="1600" dirty="0" smtClean="0">
                <a:solidFill>
                  <a:schemeClr val="bg1"/>
                </a:solidFill>
              </a:rPr>
              <a:t>Intégration sensorimotrice</a:t>
            </a:r>
          </a:p>
          <a:p>
            <a:pPr lvl="1">
              <a:defRPr/>
            </a:pPr>
            <a:r>
              <a:rPr lang="fr-CA" sz="1600" dirty="0" smtClean="0">
                <a:solidFill>
                  <a:schemeClr val="bg1"/>
                </a:solidFill>
              </a:rPr>
              <a:t>Modulation sensorielle</a:t>
            </a:r>
          </a:p>
          <a:p>
            <a:pPr marL="0" lvl="1" indent="0">
              <a:buFont typeface="Verdana" pitchFamily="34" charset="0"/>
              <a:buNone/>
              <a:defRPr/>
            </a:pPr>
            <a:r>
              <a:rPr lang="fr-CA" sz="1600" dirty="0" smtClean="0">
                <a:solidFill>
                  <a:schemeClr val="bg1"/>
                </a:solidFill>
              </a:rPr>
              <a:t>Motricité globale</a:t>
            </a:r>
          </a:p>
          <a:p>
            <a:pPr marL="0" lvl="1" indent="0">
              <a:buFont typeface="Verdana" pitchFamily="34" charset="0"/>
              <a:buNone/>
              <a:defRPr/>
            </a:pPr>
            <a:r>
              <a:rPr lang="fr-CA" sz="1600" dirty="0" smtClean="0">
                <a:solidFill>
                  <a:schemeClr val="bg1"/>
                </a:solidFill>
              </a:rPr>
              <a:t>Motricité fine</a:t>
            </a:r>
          </a:p>
          <a:p>
            <a:pPr marL="403225" lvl="1" indent="0">
              <a:buFont typeface="Verdana" pitchFamily="34" charset="0"/>
              <a:buNone/>
              <a:defRPr/>
            </a:pPr>
            <a:endParaRPr lang="fr-CA" sz="2400" dirty="0" smtClean="0"/>
          </a:p>
        </p:txBody>
      </p:sp>
      <p:sp>
        <p:nvSpPr>
          <p:cNvPr id="27652" name="ZoneTexte 3"/>
          <p:cNvSpPr txBox="1">
            <a:spLocks noChangeArrowheads="1"/>
          </p:cNvSpPr>
          <p:nvPr>
            <p:custDataLst>
              <p:tags r:id="rId3"/>
            </p:custDataLst>
          </p:nvPr>
        </p:nvSpPr>
        <p:spPr bwMode="auto">
          <a:xfrm>
            <a:off x="827584" y="2546350"/>
            <a:ext cx="4897438" cy="335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marL="342900" lvl="1" indent="-342900" eaLnBrk="1" hangingPunct="1">
              <a:spcAft>
                <a:spcPts val="600"/>
              </a:spcAft>
              <a:buFont typeface="Wingdings" panose="05000000000000000000" pitchFamily="2" charset="2"/>
              <a:buChar char="v"/>
            </a:pPr>
            <a:r>
              <a:rPr lang="fr-CA" altLang="fr-FR" sz="2400" dirty="0">
                <a:latin typeface="+mn-lt"/>
              </a:rPr>
              <a:t>Difficulté à planifier, exécuter et contrôler ses gestes moteurs</a:t>
            </a:r>
          </a:p>
          <a:p>
            <a:pPr marL="342900" lvl="1" indent="-342900" eaLnBrk="1" hangingPunct="1">
              <a:spcAft>
                <a:spcPts val="600"/>
              </a:spcAft>
              <a:buFont typeface="Wingdings" panose="05000000000000000000" pitchFamily="2" charset="2"/>
              <a:buChar char="v"/>
            </a:pPr>
            <a:r>
              <a:rPr lang="fr-CA" altLang="fr-FR" sz="2400" dirty="0">
                <a:latin typeface="+mn-lt"/>
              </a:rPr>
              <a:t>Apprentissage lent de gestes moteurs</a:t>
            </a:r>
          </a:p>
          <a:p>
            <a:pPr marL="342900" lvl="1" indent="-342900" eaLnBrk="1" hangingPunct="1">
              <a:spcAft>
                <a:spcPts val="600"/>
              </a:spcAft>
              <a:buFont typeface="Wingdings" panose="05000000000000000000" pitchFamily="2" charset="2"/>
              <a:buChar char="v"/>
            </a:pPr>
            <a:r>
              <a:rPr lang="fr-CA" altLang="fr-FR" sz="2400" dirty="0">
                <a:latin typeface="+mn-lt"/>
              </a:rPr>
              <a:t>Planification et réalisation</a:t>
            </a:r>
          </a:p>
          <a:p>
            <a:pPr marL="342900" lvl="1" indent="-342900" eaLnBrk="1" hangingPunct="1">
              <a:spcAft>
                <a:spcPts val="600"/>
              </a:spcAft>
              <a:buFont typeface="Wingdings" panose="05000000000000000000" pitchFamily="2" charset="2"/>
              <a:buChar char="v"/>
            </a:pPr>
            <a:r>
              <a:rPr lang="fr-CA" altLang="fr-FR" sz="2400" dirty="0">
                <a:latin typeface="+mn-lt"/>
              </a:rPr>
              <a:t>Défenses sensorielles ou recherche de sensations</a:t>
            </a:r>
          </a:p>
          <a:p>
            <a:pPr eaLnBrk="1" hangingPunct="1">
              <a:spcAft>
                <a:spcPts val="600"/>
              </a:spcAft>
            </a:pPr>
            <a:endParaRPr lang="fr-CA" altLang="fr-FR" sz="2400" dirty="0">
              <a:latin typeface="+mn-lt"/>
            </a:endParaRPr>
          </a:p>
        </p:txBody>
      </p:sp>
    </p:spTree>
    <p:extLst>
      <p:ext uri="{BB962C8B-B14F-4D97-AF65-F5344CB8AC3E}">
        <p14:creationId xmlns:p14="http://schemas.microsoft.com/office/powerpoint/2010/main" xmlns="" val="2584288351"/>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defRPr/>
            </a:pP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Exemples de dysgraphie</a:t>
            </a:r>
          </a:p>
        </p:txBody>
      </p:sp>
      <p:pic>
        <p:nvPicPr>
          <p:cNvPr id="4098" name="Picture 2"/>
          <p:cNvPicPr>
            <a:picLocks noGrp="1" noChangeAspect="1" noChangeArrowheads="1"/>
          </p:cNvPicPr>
          <p:nvPr>
            <p:ph idx="1"/>
            <p:custDataLst>
              <p:tags r:id="rId2"/>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55776" y="1484784"/>
            <a:ext cx="4005419" cy="175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98663" y="3055938"/>
            <a:ext cx="5145087" cy="744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97845" y="3733031"/>
            <a:ext cx="7523163" cy="181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ZoneTexte 10"/>
          <p:cNvSpPr txBox="1">
            <a:spLocks noChangeArrowheads="1"/>
          </p:cNvSpPr>
          <p:nvPr>
            <p:custDataLst>
              <p:tags r:id="rId5"/>
            </p:custDataLst>
          </p:nvPr>
        </p:nvSpPr>
        <p:spPr bwMode="auto">
          <a:xfrm>
            <a:off x="1563008" y="5841546"/>
            <a:ext cx="6858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r>
              <a:rPr lang="fr-CA" altLang="fr-FR"/>
              <a:t>Enfant 10 ans dyspraxie visuo-spatiale</a:t>
            </a:r>
          </a:p>
        </p:txBody>
      </p:sp>
    </p:spTree>
    <p:extLst>
      <p:ext uri="{BB962C8B-B14F-4D97-AF65-F5344CB8AC3E}">
        <p14:creationId xmlns:p14="http://schemas.microsoft.com/office/powerpoint/2010/main" xmlns="" val="922406404"/>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defRPr/>
            </a:pP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Manifestations</a:t>
            </a:r>
          </a:p>
        </p:txBody>
      </p:sp>
      <p:sp>
        <p:nvSpPr>
          <p:cNvPr id="3" name="Espace réservé du contenu 2"/>
          <p:cNvSpPr>
            <a:spLocks noGrp="1"/>
          </p:cNvSpPr>
          <p:nvPr>
            <p:ph idx="1"/>
            <p:custDataLst>
              <p:tags r:id="rId2"/>
            </p:custDataLst>
          </p:nvPr>
        </p:nvSpPr>
        <p:spPr>
          <a:xfrm>
            <a:off x="5862638" y="1303338"/>
            <a:ext cx="3281362" cy="2557462"/>
          </a:xfrm>
          <a:solidFill>
            <a:schemeClr val="accent2"/>
          </a:solidFill>
        </p:spPr>
        <p:txBody>
          <a:bodyPr/>
          <a:lstStyle/>
          <a:p>
            <a:pPr marL="82550" indent="0">
              <a:buFont typeface="Wingdings 2" pitchFamily="18" charset="2"/>
              <a:buNone/>
              <a:defRPr/>
            </a:pPr>
            <a:r>
              <a:rPr lang="fr-CA" sz="2400" b="1" dirty="0" smtClean="0">
                <a:solidFill>
                  <a:schemeClr val="bg1"/>
                </a:solidFill>
              </a:rPr>
              <a:t>Perceptuel</a:t>
            </a:r>
            <a:endParaRPr lang="fr-CA" sz="1800" b="1" dirty="0" smtClean="0">
              <a:solidFill>
                <a:schemeClr val="bg1"/>
              </a:solidFill>
            </a:endParaRPr>
          </a:p>
          <a:p>
            <a:pPr marL="82550" indent="0">
              <a:buFont typeface="Wingdings 2" pitchFamily="18" charset="2"/>
              <a:buNone/>
              <a:defRPr/>
            </a:pPr>
            <a:r>
              <a:rPr lang="fr-CA" sz="1800" dirty="0" smtClean="0">
                <a:solidFill>
                  <a:schemeClr val="bg1"/>
                </a:solidFill>
              </a:rPr>
              <a:t>Perception visuelle</a:t>
            </a:r>
          </a:p>
          <a:p>
            <a:pPr>
              <a:buFont typeface="Courier New" pitchFamily="49" charset="0"/>
              <a:buChar char="o"/>
              <a:defRPr/>
            </a:pPr>
            <a:r>
              <a:rPr lang="fr-CA" sz="1600" dirty="0" smtClean="0">
                <a:solidFill>
                  <a:schemeClr val="bg1"/>
                </a:solidFill>
              </a:rPr>
              <a:t>Composante </a:t>
            </a:r>
            <a:r>
              <a:rPr lang="fr-CA" sz="1600" dirty="0" err="1" smtClean="0">
                <a:solidFill>
                  <a:schemeClr val="bg1"/>
                </a:solidFill>
              </a:rPr>
              <a:t>visuo</a:t>
            </a:r>
            <a:r>
              <a:rPr lang="fr-CA" sz="1600" dirty="0" smtClean="0">
                <a:solidFill>
                  <a:schemeClr val="bg1"/>
                </a:solidFill>
              </a:rPr>
              <a:t>-réceptive</a:t>
            </a:r>
          </a:p>
          <a:p>
            <a:pPr>
              <a:buFont typeface="Courier New" pitchFamily="49" charset="0"/>
              <a:buChar char="o"/>
              <a:defRPr/>
            </a:pPr>
            <a:r>
              <a:rPr lang="fr-CA" sz="1600" dirty="0" smtClean="0">
                <a:solidFill>
                  <a:schemeClr val="bg1"/>
                </a:solidFill>
              </a:rPr>
              <a:t>Composante </a:t>
            </a:r>
            <a:r>
              <a:rPr lang="fr-CA" sz="1600" dirty="0" err="1" smtClean="0">
                <a:solidFill>
                  <a:schemeClr val="bg1"/>
                </a:solidFill>
              </a:rPr>
              <a:t>visuo</a:t>
            </a:r>
            <a:r>
              <a:rPr lang="fr-CA" sz="1600" dirty="0" smtClean="0">
                <a:solidFill>
                  <a:schemeClr val="bg1"/>
                </a:solidFill>
              </a:rPr>
              <a:t>-cognitive</a:t>
            </a:r>
          </a:p>
          <a:p>
            <a:pPr marL="82550" indent="0">
              <a:buFont typeface="Wingdings 2" pitchFamily="18" charset="2"/>
              <a:buNone/>
              <a:defRPr/>
            </a:pPr>
            <a:r>
              <a:rPr lang="fr-CA" sz="1800" dirty="0" smtClean="0">
                <a:solidFill>
                  <a:schemeClr val="bg1"/>
                </a:solidFill>
              </a:rPr>
              <a:t>Praxies </a:t>
            </a:r>
            <a:r>
              <a:rPr lang="fr-CA" sz="1800" dirty="0" err="1" smtClean="0">
                <a:solidFill>
                  <a:schemeClr val="bg1"/>
                </a:solidFill>
              </a:rPr>
              <a:t>visuo</a:t>
            </a:r>
            <a:r>
              <a:rPr lang="fr-CA" sz="1800" dirty="0" smtClean="0">
                <a:solidFill>
                  <a:schemeClr val="bg1"/>
                </a:solidFill>
              </a:rPr>
              <a:t>-constructives</a:t>
            </a:r>
            <a:endParaRPr lang="fr-CA" sz="1800" dirty="0">
              <a:solidFill>
                <a:schemeClr val="bg1"/>
              </a:solidFill>
            </a:endParaRPr>
          </a:p>
          <a:p>
            <a:pPr marL="82550" indent="0">
              <a:buFont typeface="Wingdings 2" pitchFamily="18" charset="2"/>
              <a:buNone/>
              <a:defRPr/>
            </a:pPr>
            <a:r>
              <a:rPr lang="fr-CA" sz="1800" dirty="0" smtClean="0">
                <a:solidFill>
                  <a:schemeClr val="bg1"/>
                </a:solidFill>
              </a:rPr>
              <a:t>Perception auditive</a:t>
            </a:r>
          </a:p>
          <a:p>
            <a:pPr marL="82550" indent="0">
              <a:buFont typeface="Wingdings 2" pitchFamily="18" charset="2"/>
              <a:buNone/>
              <a:defRPr/>
            </a:pPr>
            <a:endParaRPr lang="fr-CA" sz="1800" dirty="0">
              <a:solidFill>
                <a:schemeClr val="bg1"/>
              </a:solidFill>
            </a:endParaRPr>
          </a:p>
        </p:txBody>
      </p:sp>
      <p:sp>
        <p:nvSpPr>
          <p:cNvPr id="29700" name="ZoneTexte 3"/>
          <p:cNvSpPr txBox="1">
            <a:spLocks noChangeArrowheads="1"/>
          </p:cNvSpPr>
          <p:nvPr>
            <p:custDataLst>
              <p:tags r:id="rId3"/>
            </p:custDataLst>
          </p:nvPr>
        </p:nvSpPr>
        <p:spPr bwMode="auto">
          <a:xfrm>
            <a:off x="1187450" y="2708275"/>
            <a:ext cx="4679950" cy="252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marL="342900" indent="-342900" eaLnBrk="1" hangingPunct="1">
              <a:spcAft>
                <a:spcPts val="600"/>
              </a:spcAft>
              <a:buFont typeface="Wingdings" panose="05000000000000000000" pitchFamily="2" charset="2"/>
              <a:buChar char="v"/>
            </a:pPr>
            <a:r>
              <a:rPr lang="fr-CA" altLang="fr-FR" sz="2400" dirty="0">
                <a:latin typeface="+mn-lt"/>
              </a:rPr>
              <a:t>Difficulté à passer d’un plan à un autre</a:t>
            </a:r>
          </a:p>
          <a:p>
            <a:pPr marL="342900" indent="-342900" eaLnBrk="1" hangingPunct="1">
              <a:spcAft>
                <a:spcPts val="600"/>
              </a:spcAft>
              <a:buFont typeface="Wingdings" panose="05000000000000000000" pitchFamily="2" charset="2"/>
              <a:buChar char="v"/>
            </a:pPr>
            <a:r>
              <a:rPr lang="fr-CA" altLang="fr-FR" sz="2400" dirty="0">
                <a:latin typeface="+mn-lt"/>
              </a:rPr>
              <a:t>Difficulté à retenir un </a:t>
            </a:r>
            <a:r>
              <a:rPr lang="fr-CA" altLang="fr-FR" sz="2400" dirty="0" smtClean="0">
                <a:latin typeface="+mn-lt"/>
              </a:rPr>
              <a:t>modèle </a:t>
            </a:r>
            <a:r>
              <a:rPr lang="fr-CA" altLang="fr-FR" sz="2400" dirty="0">
                <a:latin typeface="+mn-lt"/>
              </a:rPr>
              <a:t>visuel</a:t>
            </a:r>
          </a:p>
          <a:p>
            <a:pPr marL="342900" indent="-342900" eaLnBrk="1" hangingPunct="1">
              <a:spcAft>
                <a:spcPts val="600"/>
              </a:spcAft>
              <a:buFont typeface="Wingdings" panose="05000000000000000000" pitchFamily="2" charset="2"/>
              <a:buChar char="v"/>
            </a:pPr>
            <a:r>
              <a:rPr lang="fr-CA" altLang="fr-FR" sz="2400" dirty="0">
                <a:latin typeface="+mn-lt"/>
              </a:rPr>
              <a:t>Difficulté pour constituer la « notion d’espace</a:t>
            </a:r>
            <a:r>
              <a:rPr lang="fr-CA" altLang="fr-FR" sz="2400" b="1" dirty="0">
                <a:latin typeface="+mn-lt"/>
              </a:rPr>
              <a:t> </a:t>
            </a:r>
            <a:r>
              <a:rPr lang="fr-CA" altLang="fr-FR" sz="2400" dirty="0">
                <a:latin typeface="+mn-lt"/>
              </a:rPr>
              <a:t>»</a:t>
            </a:r>
          </a:p>
        </p:txBody>
      </p:sp>
    </p:spTree>
    <p:extLst>
      <p:ext uri="{BB962C8B-B14F-4D97-AF65-F5344CB8AC3E}">
        <p14:creationId xmlns:p14="http://schemas.microsoft.com/office/powerpoint/2010/main" xmlns="" val="3816210637"/>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pPr>
              <a:defRPr/>
            </a:pP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Exemple de désordre </a:t>
            </a:r>
            <a:r>
              <a:rPr lang="fr-CA" b="1" dirty="0" err="1">
                <a:solidFill>
                  <a:schemeClr val="tx2">
                    <a:satMod val="130000"/>
                  </a:schemeClr>
                </a:solidFill>
                <a:effectLst>
                  <a:outerShdw blurRad="38100" dist="38100" dir="2700000" algn="tl">
                    <a:srgbClr val="000000">
                      <a:alpha val="43137"/>
                    </a:srgbClr>
                  </a:outerShdw>
                </a:effectLst>
                <a:latin typeface="Maiandra GD" pitchFamily="34" charset="0"/>
              </a:rPr>
              <a:t>visuo</a:t>
            </a: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-spatial</a:t>
            </a:r>
          </a:p>
        </p:txBody>
      </p:sp>
      <p:pic>
        <p:nvPicPr>
          <p:cNvPr id="5122" name="Picture 2"/>
          <p:cNvPicPr>
            <a:picLocks noGrp="1" noChangeAspect="1" noChangeArrowheads="1"/>
          </p:cNvPicPr>
          <p:nvPr>
            <p:ph idx="1"/>
            <p:custDataLst>
              <p:tags r:id="rId2"/>
            </p:custDataLst>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46735" y="1600200"/>
            <a:ext cx="445053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5826107"/>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465263" y="274638"/>
            <a:ext cx="7499350" cy="1143000"/>
          </a:xfrm>
        </p:spPr>
        <p:txBody>
          <a:bodyPr>
            <a:normAutofit/>
          </a:bodyPr>
          <a:lstStyle/>
          <a:p>
            <a:pPr>
              <a:defRPr/>
            </a:pP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Manifestations</a:t>
            </a:r>
          </a:p>
        </p:txBody>
      </p:sp>
      <p:sp>
        <p:nvSpPr>
          <p:cNvPr id="36867" name="Espace réservé du contenu 2"/>
          <p:cNvSpPr>
            <a:spLocks noGrp="1"/>
          </p:cNvSpPr>
          <p:nvPr>
            <p:ph idx="1"/>
            <p:custDataLst>
              <p:tags r:id="rId2"/>
            </p:custDataLst>
          </p:nvPr>
        </p:nvSpPr>
        <p:spPr>
          <a:xfrm>
            <a:off x="5934075" y="1268413"/>
            <a:ext cx="3209925" cy="1944687"/>
          </a:xfrm>
          <a:solidFill>
            <a:schemeClr val="accent2"/>
          </a:solidFill>
          <a:ln>
            <a:solidFill>
              <a:schemeClr val="accent1"/>
            </a:solidFill>
          </a:ln>
        </p:spPr>
        <p:txBody>
          <a:bodyPr/>
          <a:lstStyle/>
          <a:p>
            <a:pPr marL="82550" indent="0">
              <a:buFont typeface="Wingdings 2" pitchFamily="18" charset="2"/>
              <a:buNone/>
              <a:defRPr/>
            </a:pPr>
            <a:r>
              <a:rPr lang="fr-CA" sz="2400" b="1" dirty="0" smtClean="0">
                <a:solidFill>
                  <a:schemeClr val="bg1"/>
                </a:solidFill>
              </a:rPr>
              <a:t>Organisationnel </a:t>
            </a:r>
            <a:endParaRPr lang="fr-CA" sz="1600" b="1" dirty="0" smtClean="0">
              <a:solidFill>
                <a:schemeClr val="bg1"/>
              </a:solidFill>
            </a:endParaRPr>
          </a:p>
          <a:p>
            <a:pPr>
              <a:defRPr/>
            </a:pPr>
            <a:r>
              <a:rPr lang="fr-CA" sz="1600" dirty="0" smtClean="0">
                <a:solidFill>
                  <a:schemeClr val="bg1"/>
                </a:solidFill>
              </a:rPr>
              <a:t>Organisation motrice</a:t>
            </a:r>
          </a:p>
          <a:p>
            <a:pPr>
              <a:defRPr/>
            </a:pPr>
            <a:r>
              <a:rPr lang="fr-CA" sz="1600" dirty="0" smtClean="0">
                <a:solidFill>
                  <a:schemeClr val="bg1"/>
                </a:solidFill>
              </a:rPr>
              <a:t>Organisation à la tâche</a:t>
            </a:r>
          </a:p>
          <a:p>
            <a:pPr>
              <a:defRPr/>
            </a:pPr>
            <a:r>
              <a:rPr lang="fr-CA" sz="1600" dirty="0" smtClean="0">
                <a:solidFill>
                  <a:schemeClr val="bg1"/>
                </a:solidFill>
              </a:rPr>
              <a:t>Organisation des les AVQ</a:t>
            </a:r>
          </a:p>
        </p:txBody>
      </p:sp>
      <p:sp>
        <p:nvSpPr>
          <p:cNvPr id="31748" name="ZoneTexte 3"/>
          <p:cNvSpPr txBox="1">
            <a:spLocks noChangeArrowheads="1"/>
          </p:cNvSpPr>
          <p:nvPr>
            <p:custDataLst>
              <p:tags r:id="rId3"/>
            </p:custDataLst>
          </p:nvPr>
        </p:nvSpPr>
        <p:spPr bwMode="auto">
          <a:xfrm>
            <a:off x="1187450" y="2492375"/>
            <a:ext cx="4752975" cy="25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cs typeface="Arial" charset="0"/>
              </a:defRPr>
            </a:lvl1pPr>
            <a:lvl2pPr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marL="342900" lvl="1" indent="-342900" eaLnBrk="1" hangingPunct="1">
              <a:spcAft>
                <a:spcPts val="600"/>
              </a:spcAft>
              <a:buFont typeface="Wingdings" panose="05000000000000000000" pitchFamily="2" charset="2"/>
              <a:buChar char="v"/>
            </a:pPr>
            <a:r>
              <a:rPr lang="fr-CA" altLang="fr-FR" sz="2400" dirty="0">
                <a:latin typeface="+mn-lt"/>
              </a:rPr>
              <a:t>Maladresses dans les déplacements</a:t>
            </a:r>
          </a:p>
          <a:p>
            <a:pPr marL="342900" lvl="1" indent="-342900" eaLnBrk="1" hangingPunct="1">
              <a:spcAft>
                <a:spcPts val="600"/>
              </a:spcAft>
              <a:buFont typeface="Wingdings" panose="05000000000000000000" pitchFamily="2" charset="2"/>
              <a:buChar char="v"/>
            </a:pPr>
            <a:r>
              <a:rPr lang="fr-CA" altLang="fr-FR" sz="2400" dirty="0">
                <a:latin typeface="+mn-lt"/>
              </a:rPr>
              <a:t>Gestion de l’aire de travail</a:t>
            </a:r>
          </a:p>
          <a:p>
            <a:pPr marL="342900" lvl="1" indent="-342900" eaLnBrk="1" hangingPunct="1">
              <a:spcAft>
                <a:spcPts val="600"/>
              </a:spcAft>
              <a:buFont typeface="Wingdings" panose="05000000000000000000" pitchFamily="2" charset="2"/>
              <a:buChar char="v"/>
            </a:pPr>
            <a:r>
              <a:rPr lang="fr-CA" altLang="fr-FR" sz="2400" dirty="0">
                <a:latin typeface="+mn-lt"/>
              </a:rPr>
              <a:t>Organisation et planification de la tâche</a:t>
            </a:r>
          </a:p>
          <a:p>
            <a:pPr marL="342900" lvl="1" indent="-342900" eaLnBrk="1" hangingPunct="1">
              <a:spcAft>
                <a:spcPts val="600"/>
              </a:spcAft>
              <a:buFont typeface="Wingdings" panose="05000000000000000000" pitchFamily="2" charset="2"/>
              <a:buChar char="v"/>
            </a:pPr>
            <a:r>
              <a:rPr lang="fr-CA" altLang="fr-FR" sz="2400" dirty="0">
                <a:latin typeface="+mn-lt"/>
              </a:rPr>
              <a:t>Maladresses dans les AVQ</a:t>
            </a:r>
          </a:p>
        </p:txBody>
      </p:sp>
    </p:spTree>
    <p:extLst>
      <p:ext uri="{BB962C8B-B14F-4D97-AF65-F5344CB8AC3E}">
        <p14:creationId xmlns:p14="http://schemas.microsoft.com/office/powerpoint/2010/main" xmlns="" val="446071408"/>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defRPr/>
            </a:pP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Des stratégies d’aide</a:t>
            </a:r>
          </a:p>
        </p:txBody>
      </p:sp>
      <p:sp>
        <p:nvSpPr>
          <p:cNvPr id="3" name="Espace réservé du contenu 2"/>
          <p:cNvSpPr>
            <a:spLocks noGrp="1"/>
          </p:cNvSpPr>
          <p:nvPr>
            <p:ph idx="1"/>
            <p:custDataLst>
              <p:tags r:id="rId2"/>
            </p:custDataLst>
          </p:nvPr>
        </p:nvSpPr>
        <p:spPr/>
        <p:txBody>
          <a:bodyPr>
            <a:normAutofit lnSpcReduction="10000"/>
          </a:bodyPr>
          <a:lstStyle/>
          <a:p>
            <a:pPr>
              <a:buFont typeface="Wingdings" pitchFamily="2" charset="2"/>
              <a:buChar char="Ø"/>
            </a:pPr>
            <a:r>
              <a:rPr lang="fr-CA" dirty="0">
                <a:latin typeface="+mn-lt"/>
              </a:rPr>
              <a:t>Utiliser au mieux les compétences préservées:  langage, mémoire, conceptualisation…</a:t>
            </a:r>
          </a:p>
          <a:p>
            <a:pPr marL="0" indent="0">
              <a:buNone/>
            </a:pPr>
            <a:endParaRPr lang="fr-CA" dirty="0">
              <a:latin typeface="+mn-lt"/>
            </a:endParaRPr>
          </a:p>
          <a:p>
            <a:pPr>
              <a:buFont typeface="Wingdings" pitchFamily="2" charset="2"/>
              <a:buChar char="Ø"/>
            </a:pPr>
            <a:r>
              <a:rPr lang="fr-CA" dirty="0">
                <a:latin typeface="+mn-lt"/>
              </a:rPr>
              <a:t>Éviter de recourir aux repères visuels ou spatiaux.</a:t>
            </a:r>
          </a:p>
          <a:p>
            <a:pPr>
              <a:buFont typeface="Wingdings" pitchFamily="2" charset="2"/>
              <a:buChar char="Ø"/>
            </a:pPr>
            <a:endParaRPr lang="fr-CA" dirty="0">
              <a:latin typeface="+mn-lt"/>
            </a:endParaRPr>
          </a:p>
          <a:p>
            <a:pPr>
              <a:buFont typeface="Wingdings" pitchFamily="2" charset="2"/>
              <a:buChar char="Ø"/>
            </a:pPr>
            <a:r>
              <a:rPr lang="fr-CA" dirty="0">
                <a:latin typeface="+mn-lt"/>
              </a:rPr>
              <a:t>Encourager </a:t>
            </a:r>
            <a:r>
              <a:rPr lang="fr-CA" dirty="0" smtClean="0">
                <a:latin typeface="+mn-lt"/>
              </a:rPr>
              <a:t>le </a:t>
            </a:r>
            <a:r>
              <a:rPr lang="fr-CA" dirty="0">
                <a:latin typeface="+mn-lt"/>
              </a:rPr>
              <a:t>chant, l’écoute musicale, les livres parlants, les contes, le théâtre...</a:t>
            </a:r>
          </a:p>
          <a:p>
            <a:pPr marL="0" indent="0">
              <a:buNone/>
            </a:pPr>
            <a:endParaRPr lang="fr-CA" dirty="0">
              <a:latin typeface="+mn-lt"/>
            </a:endParaRPr>
          </a:p>
        </p:txBody>
      </p:sp>
    </p:spTree>
    <p:extLst>
      <p:ext uri="{BB962C8B-B14F-4D97-AF65-F5344CB8AC3E}">
        <p14:creationId xmlns:p14="http://schemas.microsoft.com/office/powerpoint/2010/main" xmlns="" val="3587320886"/>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p:txBody>
          <a:bodyPr>
            <a:noAutofit/>
          </a:bodyPr>
          <a:lstStyle/>
          <a:p>
            <a:pPr marL="0" indent="0">
              <a:lnSpc>
                <a:spcPct val="90000"/>
              </a:lnSpc>
              <a:buNone/>
            </a:pPr>
            <a:r>
              <a:rPr lang="fr-CA" sz="1600" b="1" dirty="0">
                <a:latin typeface="Maiandra GD" panose="020E0502030308020204" pitchFamily="34" charset="0"/>
              </a:rPr>
              <a:t>LES DIFFICULTÉS D'APPRENTISSAGE</a:t>
            </a:r>
          </a:p>
          <a:p>
            <a:pPr marL="0" indent="0">
              <a:lnSpc>
                <a:spcPct val="90000"/>
              </a:lnSpc>
              <a:buNone/>
            </a:pPr>
            <a:endParaRPr lang="fr-CA" sz="1600" dirty="0">
              <a:latin typeface="Maiandra GD" panose="020E0502030308020204" pitchFamily="34" charset="0"/>
            </a:endParaRPr>
          </a:p>
          <a:p>
            <a:pPr>
              <a:lnSpc>
                <a:spcPct val="90000"/>
              </a:lnSpc>
              <a:buFont typeface="Wingdings" pitchFamily="2" charset="2"/>
              <a:buChar char="Ø"/>
            </a:pPr>
            <a:r>
              <a:rPr lang="fr-CA" sz="1800" dirty="0">
                <a:latin typeface="Maiandra GD" panose="020E0502030308020204" pitchFamily="34" charset="0"/>
              </a:rPr>
              <a:t>Les difficultés d'apprentissage peuvent être </a:t>
            </a:r>
            <a:r>
              <a:rPr lang="fr-CA" sz="1800" b="1" dirty="0">
                <a:latin typeface="Maiandra GD" panose="020E0502030308020204" pitchFamily="34" charset="0"/>
              </a:rPr>
              <a:t>passagères</a:t>
            </a:r>
            <a:r>
              <a:rPr lang="fr-CA" sz="1800" dirty="0">
                <a:latin typeface="Maiandra GD" panose="020E0502030308020204" pitchFamily="34" charset="0"/>
              </a:rPr>
              <a:t> et ne sont pas reliées à l'intelligence de </a:t>
            </a:r>
            <a:r>
              <a:rPr lang="fr-CA" sz="1800" dirty="0" smtClean="0">
                <a:latin typeface="Maiandra GD" panose="020E0502030308020204" pitchFamily="34" charset="0"/>
              </a:rPr>
              <a:t>l’apprenant. </a:t>
            </a:r>
            <a:r>
              <a:rPr lang="fr-CA" sz="1800" dirty="0">
                <a:latin typeface="Maiandra GD" panose="020E0502030308020204" pitchFamily="34" charset="0"/>
              </a:rPr>
              <a:t>Elles se manifestent par un retard, </a:t>
            </a:r>
            <a:r>
              <a:rPr lang="fr-CA" sz="1800" b="1" dirty="0">
                <a:latin typeface="Maiandra GD" panose="020E0502030308020204" pitchFamily="34" charset="0"/>
              </a:rPr>
              <a:t>un déséquilibre ponctuel</a:t>
            </a:r>
            <a:r>
              <a:rPr lang="fr-CA" sz="1800" dirty="0">
                <a:latin typeface="Maiandra GD" panose="020E0502030308020204" pitchFamily="34" charset="0"/>
              </a:rPr>
              <a:t> dans les apprentissages:</a:t>
            </a:r>
          </a:p>
          <a:p>
            <a:pPr lvl="1">
              <a:lnSpc>
                <a:spcPct val="90000"/>
              </a:lnSpc>
            </a:pPr>
            <a:r>
              <a:rPr lang="fr-CA" sz="1800" dirty="0">
                <a:latin typeface="Maiandra GD" panose="020E0502030308020204" pitchFamily="34" charset="0"/>
              </a:rPr>
              <a:t>des problèmes de concentration (distrait, lunatique); </a:t>
            </a:r>
          </a:p>
          <a:p>
            <a:pPr lvl="1">
              <a:lnSpc>
                <a:spcPct val="90000"/>
              </a:lnSpc>
            </a:pPr>
            <a:r>
              <a:rPr lang="fr-CA" sz="1800" dirty="0">
                <a:latin typeface="Maiandra GD" panose="020E0502030308020204" pitchFamily="34" charset="0"/>
              </a:rPr>
              <a:t>des difficultés en lecture, en écriture, en mathématiques; </a:t>
            </a:r>
          </a:p>
          <a:p>
            <a:pPr lvl="1">
              <a:lnSpc>
                <a:spcPct val="90000"/>
              </a:lnSpc>
            </a:pPr>
            <a:r>
              <a:rPr lang="fr-CA" sz="1800" dirty="0">
                <a:latin typeface="Maiandra GD" panose="020E0502030308020204" pitchFamily="34" charset="0"/>
              </a:rPr>
              <a:t>des problèmes de comportement (agressivité, tristesse) </a:t>
            </a:r>
          </a:p>
          <a:p>
            <a:pPr>
              <a:lnSpc>
                <a:spcPct val="90000"/>
              </a:lnSpc>
              <a:buFont typeface="Wingdings" pitchFamily="2" charset="2"/>
              <a:buChar char="§"/>
            </a:pPr>
            <a:endParaRPr lang="fr-CA" sz="1600" dirty="0">
              <a:latin typeface="Maiandra GD" panose="020E0502030308020204" pitchFamily="34" charset="0"/>
            </a:endParaRPr>
          </a:p>
          <a:p>
            <a:pPr>
              <a:lnSpc>
                <a:spcPct val="90000"/>
              </a:lnSpc>
              <a:buFont typeface="Wingdings" pitchFamily="2" charset="2"/>
              <a:buChar char="Ø"/>
            </a:pPr>
            <a:r>
              <a:rPr lang="fr-CA" sz="1800" dirty="0">
                <a:latin typeface="Maiandra GD" panose="020E0502030308020204" pitchFamily="34" charset="0"/>
              </a:rPr>
              <a:t>Les difficultés d'apprentissage sont souvent reliées à différents facteurs: déménagement, divorce, décès ou maladie d'un parent, relations difficiles avec la famille ou avec l'enseignant, immaturité (dérogation scolaire), absentéisme, méthode d'enseignement, etc.</a:t>
            </a:r>
          </a:p>
          <a:p>
            <a:pPr>
              <a:lnSpc>
                <a:spcPct val="90000"/>
              </a:lnSpc>
              <a:buFont typeface="Wingdings" pitchFamily="2" charset="2"/>
              <a:buChar char="Ø"/>
            </a:pPr>
            <a:endParaRPr lang="fr-CA" sz="1600" dirty="0">
              <a:latin typeface="Maiandra GD" panose="020E0502030308020204" pitchFamily="34" charset="0"/>
            </a:endParaRPr>
          </a:p>
          <a:p>
            <a:pPr>
              <a:lnSpc>
                <a:spcPct val="90000"/>
              </a:lnSpc>
              <a:buFont typeface="Wingdings" pitchFamily="2" charset="2"/>
              <a:buChar char="Ø"/>
            </a:pPr>
            <a:r>
              <a:rPr lang="fr-CA" sz="1800" dirty="0">
                <a:latin typeface="Maiandra GD" panose="020E0502030308020204" pitchFamily="34" charset="0"/>
              </a:rPr>
              <a:t>Elles se distinguent du trouble par le fait qu’il est possible d’agir sur celles-ci, car elles ne sont pas d’origine neurologique. Les difficultés d’apprentissage peuvent disparaitre lorsque certaines conditions sont mises en place.</a:t>
            </a:r>
          </a:p>
          <a:p>
            <a:endParaRPr lang="fr-CA" sz="3600" dirty="0">
              <a:latin typeface="Maiandra GD" panose="020E0502030308020204" pitchFamily="34" charset="0"/>
            </a:endParaRPr>
          </a:p>
        </p:txBody>
      </p:sp>
      <p:sp>
        <p:nvSpPr>
          <p:cNvPr id="4" name="Titre 3"/>
          <p:cNvSpPr>
            <a:spLocks noGrp="1"/>
          </p:cNvSpPr>
          <p:nvPr>
            <p:ph type="title"/>
            <p:custDataLst>
              <p:tags r:id="rId2"/>
            </p:custDataLst>
          </p:nvPr>
        </p:nvSpPr>
        <p:spPr/>
        <p:txBody>
          <a:bodyPr>
            <a:normAutofit fontScale="90000"/>
          </a:bodyPr>
          <a:lstStyle/>
          <a:p>
            <a:r>
              <a:rPr lang="fr-CA" b="1" dirty="0" smtClean="0">
                <a:solidFill>
                  <a:schemeClr val="tx2"/>
                </a:solidFill>
                <a:effectLst>
                  <a:outerShdw blurRad="38100" dist="38100" dir="2700000" algn="tl">
                    <a:srgbClr val="000000">
                      <a:alpha val="43137"/>
                    </a:srgbClr>
                  </a:outerShdw>
                </a:effectLst>
                <a:latin typeface="+mj-lt"/>
              </a:rPr>
              <a:t>Les difficultés d’apprentissage ont un caractère temporaire </a:t>
            </a:r>
            <a:endParaRPr lang="fr-CA" dirty="0">
              <a:latin typeface="+mj-lt"/>
            </a:endParaRPr>
          </a:p>
        </p:txBody>
      </p:sp>
    </p:spTree>
    <p:extLst>
      <p:ext uri="{BB962C8B-B14F-4D97-AF65-F5344CB8AC3E}">
        <p14:creationId xmlns:p14="http://schemas.microsoft.com/office/powerpoint/2010/main" xmlns="" val="2719961712"/>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defRPr/>
            </a:pP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Stratégie d’aide</a:t>
            </a:r>
          </a:p>
        </p:txBody>
      </p:sp>
      <p:sp>
        <p:nvSpPr>
          <p:cNvPr id="3" name="Espace réservé du contenu 2"/>
          <p:cNvSpPr>
            <a:spLocks noGrp="1"/>
          </p:cNvSpPr>
          <p:nvPr>
            <p:ph idx="1"/>
            <p:custDataLst>
              <p:tags r:id="rId2"/>
            </p:custDataLst>
          </p:nvPr>
        </p:nvSpPr>
        <p:spPr>
          <a:xfrm>
            <a:off x="457200" y="1600200"/>
            <a:ext cx="8229600" cy="4781128"/>
          </a:xfrm>
        </p:spPr>
        <p:txBody>
          <a:bodyPr>
            <a:noAutofit/>
          </a:bodyPr>
          <a:lstStyle/>
          <a:p>
            <a:pPr marL="0" indent="0">
              <a:buNone/>
            </a:pPr>
            <a:r>
              <a:rPr lang="fr-CA" sz="2400" dirty="0">
                <a:latin typeface="+mn-lt"/>
              </a:rPr>
              <a:t>Les programmes d’auto-instruction</a:t>
            </a:r>
          </a:p>
          <a:p>
            <a:endParaRPr lang="fr-CA" sz="2400" dirty="0">
              <a:latin typeface="+mn-lt"/>
            </a:endParaRPr>
          </a:p>
          <a:p>
            <a:pPr marL="0" indent="0">
              <a:buNone/>
            </a:pPr>
            <a:r>
              <a:rPr lang="fr-CA" sz="2400" dirty="0">
                <a:latin typeface="+mn-lt"/>
              </a:rPr>
              <a:t>4 phases:</a:t>
            </a:r>
          </a:p>
          <a:p>
            <a:pPr marL="400050" lvl="1" indent="0">
              <a:buNone/>
            </a:pPr>
            <a:r>
              <a:rPr lang="fr-CA" sz="2400" dirty="0">
                <a:latin typeface="+mn-lt"/>
              </a:rPr>
              <a:t>1.    </a:t>
            </a:r>
            <a:r>
              <a:rPr lang="fr-CA" sz="2400" dirty="0" smtClean="0">
                <a:latin typeface="+mn-lt"/>
              </a:rPr>
              <a:t>L’aidant </a:t>
            </a:r>
            <a:r>
              <a:rPr lang="fr-CA" sz="2400" dirty="0">
                <a:latin typeface="+mn-lt"/>
              </a:rPr>
              <a:t>exécute une tâche en se parlant à lui-même </a:t>
            </a:r>
            <a:r>
              <a:rPr lang="fr-CA" sz="2400" dirty="0" smtClean="0">
                <a:latin typeface="+mn-lt"/>
              </a:rPr>
              <a:t>	 à </a:t>
            </a:r>
            <a:r>
              <a:rPr lang="fr-CA" sz="2400" dirty="0">
                <a:latin typeface="+mn-lt"/>
              </a:rPr>
              <a:t>voix haute.  </a:t>
            </a:r>
            <a:r>
              <a:rPr lang="fr-CA" sz="2400" dirty="0" smtClean="0">
                <a:latin typeface="+mn-lt"/>
              </a:rPr>
              <a:t>L’apprenant </a:t>
            </a:r>
            <a:r>
              <a:rPr lang="fr-CA" sz="2400" dirty="0">
                <a:latin typeface="+mn-lt"/>
              </a:rPr>
              <a:t>observe et écoute</a:t>
            </a:r>
            <a:r>
              <a:rPr lang="fr-CA" sz="2400" dirty="0" smtClean="0">
                <a:latin typeface="+mn-lt"/>
              </a:rPr>
              <a:t>.</a:t>
            </a:r>
            <a:endParaRPr lang="fr-CA" sz="2400" dirty="0">
              <a:latin typeface="+mn-lt"/>
            </a:endParaRPr>
          </a:p>
          <a:p>
            <a:pPr marL="400050" lvl="1" indent="0">
              <a:buNone/>
            </a:pPr>
            <a:r>
              <a:rPr lang="fr-CA" sz="2400" dirty="0">
                <a:latin typeface="+mn-lt"/>
              </a:rPr>
              <a:t>2.    </a:t>
            </a:r>
            <a:r>
              <a:rPr lang="fr-CA" sz="2400" dirty="0" smtClean="0">
                <a:latin typeface="+mn-lt"/>
              </a:rPr>
              <a:t>L’apprenant </a:t>
            </a:r>
            <a:r>
              <a:rPr lang="fr-CA" sz="2400" dirty="0">
                <a:latin typeface="+mn-lt"/>
              </a:rPr>
              <a:t>exécute la tâche sous la direction </a:t>
            </a:r>
            <a:r>
              <a:rPr lang="fr-CA" sz="2400" dirty="0" smtClean="0">
                <a:latin typeface="+mn-lt"/>
              </a:rPr>
              <a:t>	 	verbale </a:t>
            </a:r>
            <a:r>
              <a:rPr lang="fr-CA" sz="2400" dirty="0">
                <a:latin typeface="+mn-lt"/>
              </a:rPr>
              <a:t>de </a:t>
            </a:r>
            <a:r>
              <a:rPr lang="fr-CA" sz="2400" dirty="0" smtClean="0">
                <a:latin typeface="+mn-lt"/>
              </a:rPr>
              <a:t>l’aidant.</a:t>
            </a:r>
            <a:endParaRPr lang="fr-CA" sz="2400" dirty="0">
              <a:latin typeface="+mn-lt"/>
            </a:endParaRPr>
          </a:p>
          <a:p>
            <a:pPr marL="400050" lvl="1" indent="0">
              <a:buNone/>
            </a:pPr>
            <a:r>
              <a:rPr lang="fr-CA" sz="2400" dirty="0">
                <a:latin typeface="+mn-lt"/>
              </a:rPr>
              <a:t>3.    </a:t>
            </a:r>
            <a:r>
              <a:rPr lang="fr-CA" sz="2400" dirty="0" smtClean="0">
                <a:latin typeface="+mn-lt"/>
              </a:rPr>
              <a:t>L’apprenant </a:t>
            </a:r>
            <a:r>
              <a:rPr lang="fr-CA" sz="2400" dirty="0">
                <a:latin typeface="+mn-lt"/>
              </a:rPr>
              <a:t>exécute seul et se parle à voix haute</a:t>
            </a:r>
            <a:r>
              <a:rPr lang="fr-CA" sz="2400" dirty="0" smtClean="0">
                <a:latin typeface="+mn-lt"/>
              </a:rPr>
              <a:t>.</a:t>
            </a:r>
            <a:endParaRPr lang="fr-CA" sz="2400" dirty="0">
              <a:latin typeface="+mn-lt"/>
            </a:endParaRPr>
          </a:p>
          <a:p>
            <a:pPr marL="400050" lvl="1" indent="0">
              <a:buNone/>
            </a:pPr>
            <a:r>
              <a:rPr lang="fr-CA" sz="2400" dirty="0">
                <a:latin typeface="+mn-lt"/>
              </a:rPr>
              <a:t>4.    </a:t>
            </a:r>
            <a:r>
              <a:rPr lang="fr-CA" sz="2400" dirty="0" smtClean="0">
                <a:latin typeface="+mn-lt"/>
              </a:rPr>
              <a:t>L’apprenant </a:t>
            </a:r>
            <a:r>
              <a:rPr lang="fr-CA" sz="2400" dirty="0">
                <a:latin typeface="+mn-lt"/>
              </a:rPr>
              <a:t>baisse graduellement le « volume » de </a:t>
            </a:r>
            <a:r>
              <a:rPr lang="fr-CA" sz="2400" dirty="0" smtClean="0">
                <a:latin typeface="+mn-lt"/>
              </a:rPr>
              <a:t>	 sa </a:t>
            </a:r>
            <a:r>
              <a:rPr lang="fr-CA" sz="2400" dirty="0">
                <a:latin typeface="+mn-lt"/>
              </a:rPr>
              <a:t>voix.</a:t>
            </a:r>
          </a:p>
          <a:p>
            <a:endParaRPr lang="fr-CA" sz="2400" dirty="0">
              <a:latin typeface="+mn-lt"/>
            </a:endParaRPr>
          </a:p>
        </p:txBody>
      </p:sp>
    </p:spTree>
    <p:extLst>
      <p:ext uri="{BB962C8B-B14F-4D97-AF65-F5344CB8AC3E}">
        <p14:creationId xmlns:p14="http://schemas.microsoft.com/office/powerpoint/2010/main" xmlns="" val="1015251515"/>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custDataLst>
              <p:tags r:id="rId1"/>
            </p:custDataLst>
          </p:nvPr>
        </p:nvSpPr>
        <p:spPr>
          <a:xfrm>
            <a:off x="467544" y="692696"/>
            <a:ext cx="8316416" cy="2088232"/>
          </a:xfrm>
        </p:spPr>
        <p:txBody>
          <a:bodyPr>
            <a:noAutofit/>
          </a:bodyPr>
          <a:lstStyle/>
          <a:p>
            <a:pPr algn="ctr" eaLnBrk="1" fontAlgn="auto" hangingPunct="1">
              <a:spcAft>
                <a:spcPts val="0"/>
              </a:spcAft>
              <a:defRPr/>
            </a:pPr>
            <a:r>
              <a:rPr lang="fr-CA" sz="4400" b="1" dirty="0" smtClean="0">
                <a:solidFill>
                  <a:schemeClr val="tx2"/>
                </a:solidFill>
                <a:effectLst>
                  <a:outerShdw blurRad="38100" dist="38100" dir="2700000" algn="tl">
                    <a:srgbClr val="000000">
                      <a:alpha val="43137"/>
                    </a:srgbClr>
                  </a:outerShdw>
                </a:effectLst>
                <a:latin typeface="+mj-lt"/>
              </a:rPr>
              <a:t>Trouble du calcul</a:t>
            </a:r>
            <a:endParaRPr lang="fr-CA" sz="5400" dirty="0" smtClean="0">
              <a:solidFill>
                <a:schemeClr val="tx2"/>
              </a:solidFill>
              <a:effectLst>
                <a:outerShdw blurRad="38100" dist="38100" dir="2700000" algn="tl">
                  <a:srgbClr val="000000">
                    <a:alpha val="43137"/>
                  </a:srgbClr>
                </a:outerShdw>
              </a:effectLst>
              <a:latin typeface="+mj-lt"/>
            </a:endParaRPr>
          </a:p>
        </p:txBody>
      </p:sp>
      <p:sp>
        <p:nvSpPr>
          <p:cNvPr id="19459" name="Rectangle 5"/>
          <p:cNvSpPr>
            <a:spLocks noGrp="1" noChangeArrowheads="1"/>
          </p:cNvSpPr>
          <p:nvPr>
            <p:ph type="body" idx="1"/>
            <p:custDataLst>
              <p:tags r:id="rId2"/>
            </p:custDataLst>
          </p:nvPr>
        </p:nvSpPr>
        <p:spPr>
          <a:xfrm>
            <a:off x="1187624" y="4869160"/>
            <a:ext cx="7123113" cy="1673225"/>
          </a:xfrm>
        </p:spPr>
        <p:txBody>
          <a:bodyPr anchor="ctr">
            <a:normAutofit/>
          </a:bodyPr>
          <a:lstStyle/>
          <a:p>
            <a:pPr eaLnBrk="1" hangingPunct="1">
              <a:buFont typeface="Wingdings 2" pitchFamily="18" charset="2"/>
              <a:buNone/>
            </a:pPr>
            <a:r>
              <a:rPr lang="fr-CA" sz="1800" b="1" dirty="0" smtClean="0"/>
              <a:t>Tiré de:</a:t>
            </a:r>
          </a:p>
          <a:p>
            <a:pPr eaLnBrk="1" hangingPunct="1">
              <a:buFont typeface="Wingdings 2" pitchFamily="18" charset="2"/>
              <a:buNone/>
            </a:pPr>
            <a:r>
              <a:rPr lang="fr-CA" sz="1900" dirty="0" smtClean="0">
                <a:solidFill>
                  <a:schemeClr val="tx1"/>
                </a:solidFill>
              </a:rPr>
              <a:t>Formation régionale: « Les </a:t>
            </a:r>
            <a:r>
              <a:rPr lang="fr-CA" sz="1900" dirty="0" err="1" smtClean="0">
                <a:solidFill>
                  <a:schemeClr val="tx1"/>
                </a:solidFill>
              </a:rPr>
              <a:t>dys</a:t>
            </a:r>
            <a:r>
              <a:rPr lang="fr-CA" sz="1900" dirty="0" smtClean="0">
                <a:solidFill>
                  <a:schemeClr val="tx1"/>
                </a:solidFill>
              </a:rPr>
              <a:t>, comment intervenir »</a:t>
            </a:r>
          </a:p>
        </p:txBody>
      </p:sp>
      <p:sp>
        <p:nvSpPr>
          <p:cNvPr id="4" name="ZoneTexte 3"/>
          <p:cNvSpPr txBox="1"/>
          <p:nvPr>
            <p:custDataLst>
              <p:tags r:id="rId3"/>
            </p:custDataLst>
          </p:nvPr>
        </p:nvSpPr>
        <p:spPr>
          <a:xfrm>
            <a:off x="1835696" y="2780928"/>
            <a:ext cx="5688632" cy="646331"/>
          </a:xfrm>
          <a:prstGeom prst="rect">
            <a:avLst/>
          </a:prstGeom>
          <a:noFill/>
        </p:spPr>
        <p:txBody>
          <a:bodyPr wrap="square" rtlCol="0">
            <a:spAutoFit/>
          </a:bodyPr>
          <a:lstStyle/>
          <a:p>
            <a:pPr algn="ctr"/>
            <a:r>
              <a:rPr lang="fr-CA" sz="3600" dirty="0" smtClean="0">
                <a:solidFill>
                  <a:schemeClr val="accent5">
                    <a:lumMod val="50000"/>
                  </a:schemeClr>
                </a:solidFill>
              </a:rPr>
              <a:t>Dyscalculie</a:t>
            </a:r>
            <a:endParaRPr lang="fr-CA" sz="3200" dirty="0">
              <a:solidFill>
                <a:schemeClr val="accent5">
                  <a:lumMod val="50000"/>
                </a:schemeClr>
              </a:solidFill>
            </a:endParaRPr>
          </a:p>
        </p:txBody>
      </p:sp>
      <p:pic>
        <p:nvPicPr>
          <p:cNvPr id="3074" name="Picture 2"/>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96724" y="3717032"/>
            <a:ext cx="1517650" cy="121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3658415"/>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defRPr/>
            </a:pP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Qu’est-ce que la dyscalculie?</a:t>
            </a:r>
          </a:p>
        </p:txBody>
      </p:sp>
      <p:sp>
        <p:nvSpPr>
          <p:cNvPr id="3" name="Espace réservé du contenu 2"/>
          <p:cNvSpPr>
            <a:spLocks noGrp="1"/>
          </p:cNvSpPr>
          <p:nvPr>
            <p:ph idx="1"/>
            <p:custDataLst>
              <p:tags r:id="rId2"/>
            </p:custDataLst>
          </p:nvPr>
        </p:nvSpPr>
        <p:spPr>
          <a:xfrm>
            <a:off x="468313" y="2420888"/>
            <a:ext cx="8229600" cy="2908920"/>
          </a:xfrm>
        </p:spPr>
        <p:txBody>
          <a:bodyPr/>
          <a:lstStyle/>
          <a:p>
            <a:pPr marL="0" indent="0">
              <a:buNone/>
            </a:pPr>
            <a:r>
              <a:rPr lang="fr-CA" dirty="0">
                <a:latin typeface="+mn-lt"/>
              </a:rPr>
              <a:t>La dyscalculie serait un trouble spécifique dû au dysfonctionnement de structures cérébrales spécialisées impliquant le traitement de données numériques </a:t>
            </a:r>
            <a:r>
              <a:rPr lang="fr-CA" dirty="0" smtClean="0">
                <a:latin typeface="+mn-lt"/>
              </a:rPr>
              <a:t>.</a:t>
            </a:r>
            <a:endParaRPr lang="fr-CA" dirty="0">
              <a:latin typeface="+mn-lt"/>
            </a:endParaRPr>
          </a:p>
          <a:p>
            <a:endParaRPr lang="fr-CA" dirty="0">
              <a:latin typeface="+mn-lt"/>
            </a:endParaRPr>
          </a:p>
        </p:txBody>
      </p:sp>
      <p:sp>
        <p:nvSpPr>
          <p:cNvPr id="5" name="Rectangle 4"/>
          <p:cNvSpPr>
            <a:spLocks noChangeArrowheads="1"/>
          </p:cNvSpPr>
          <p:nvPr>
            <p:custDataLst>
              <p:tags r:id="rId3"/>
            </p:custDataLst>
          </p:nvPr>
        </p:nvSpPr>
        <p:spPr bwMode="auto">
          <a:xfrm>
            <a:off x="468313" y="6092825"/>
            <a:ext cx="25431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altLang="fr-FR" sz="1200"/>
              <a:t>Butterworth, cité dans Inserm 2007</a:t>
            </a:r>
          </a:p>
        </p:txBody>
      </p:sp>
    </p:spTree>
    <p:extLst>
      <p:ext uri="{BB962C8B-B14F-4D97-AF65-F5344CB8AC3E}">
        <p14:creationId xmlns:p14="http://schemas.microsoft.com/office/powerpoint/2010/main" xmlns="" val="1128262826"/>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defRPr/>
            </a:pP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Les caractéristiques</a:t>
            </a:r>
          </a:p>
        </p:txBody>
      </p:sp>
      <p:sp>
        <p:nvSpPr>
          <p:cNvPr id="3" name="Espace réservé du contenu 2"/>
          <p:cNvSpPr>
            <a:spLocks noGrp="1"/>
          </p:cNvSpPr>
          <p:nvPr>
            <p:ph idx="1"/>
            <p:custDataLst>
              <p:tags r:id="rId2"/>
            </p:custDataLst>
          </p:nvPr>
        </p:nvSpPr>
        <p:spPr/>
        <p:txBody>
          <a:bodyPr/>
          <a:lstStyle/>
          <a:p>
            <a:pPr>
              <a:buFont typeface="Wingdings" pitchFamily="2" charset="2"/>
              <a:buChar char="Ø"/>
            </a:pPr>
            <a:r>
              <a:rPr lang="fr-CA" dirty="0">
                <a:latin typeface="+mn-lt"/>
              </a:rPr>
              <a:t>«Sens des nombres » altéré ou </a:t>
            </a:r>
            <a:r>
              <a:rPr lang="fr-CA" dirty="0" smtClean="0">
                <a:latin typeface="+mn-lt"/>
              </a:rPr>
              <a:t>absent</a:t>
            </a:r>
          </a:p>
          <a:p>
            <a:pPr marL="0" indent="0">
              <a:buNone/>
            </a:pPr>
            <a:endParaRPr lang="fr-CA" dirty="0">
              <a:latin typeface="+mn-lt"/>
            </a:endParaRPr>
          </a:p>
          <a:p>
            <a:pPr>
              <a:buFont typeface="Wingdings" pitchFamily="2" charset="2"/>
              <a:buChar char="Ø"/>
            </a:pPr>
            <a:r>
              <a:rPr lang="fr-CA" dirty="0">
                <a:latin typeface="+mn-lt"/>
              </a:rPr>
              <a:t>Atteintes pour l’une des habiletés:</a:t>
            </a:r>
          </a:p>
          <a:p>
            <a:pPr lvl="1"/>
            <a:r>
              <a:rPr lang="fr-CA" dirty="0">
                <a:latin typeface="+mn-lt"/>
              </a:rPr>
              <a:t>Compter (</a:t>
            </a:r>
            <a:r>
              <a:rPr lang="fr-CA" dirty="0" smtClean="0">
                <a:latin typeface="+mn-lt"/>
              </a:rPr>
              <a:t>chaine </a:t>
            </a:r>
            <a:r>
              <a:rPr lang="fr-CA" dirty="0">
                <a:latin typeface="+mn-lt"/>
              </a:rPr>
              <a:t>numérique verbale)</a:t>
            </a:r>
          </a:p>
          <a:p>
            <a:pPr lvl="1"/>
            <a:r>
              <a:rPr lang="fr-CA" dirty="0">
                <a:latin typeface="+mn-lt"/>
              </a:rPr>
              <a:t>Exécuter des stratégies de comptage</a:t>
            </a:r>
          </a:p>
          <a:p>
            <a:pPr lvl="1"/>
            <a:r>
              <a:rPr lang="fr-CA" dirty="0">
                <a:latin typeface="+mn-lt"/>
              </a:rPr>
              <a:t>Mémoriser des faits arithmétiques</a:t>
            </a:r>
          </a:p>
          <a:p>
            <a:pPr lvl="1"/>
            <a:r>
              <a:rPr lang="fr-CA" dirty="0">
                <a:latin typeface="+mn-lt"/>
              </a:rPr>
              <a:t>Suivre des procédures</a:t>
            </a:r>
          </a:p>
          <a:p>
            <a:pPr lvl="1"/>
            <a:r>
              <a:rPr lang="fr-CA" dirty="0">
                <a:latin typeface="+mn-lt"/>
              </a:rPr>
              <a:t>Utiliser les stratégies de comptage</a:t>
            </a:r>
          </a:p>
          <a:p>
            <a:endParaRPr lang="fr-CA" dirty="0">
              <a:latin typeface="+mn-lt"/>
            </a:endParaRPr>
          </a:p>
        </p:txBody>
      </p:sp>
      <p:sp>
        <p:nvSpPr>
          <p:cNvPr id="4" name="Rectangle 4"/>
          <p:cNvSpPr>
            <a:spLocks noChangeArrowheads="1"/>
          </p:cNvSpPr>
          <p:nvPr>
            <p:custDataLst>
              <p:tags r:id="rId3"/>
            </p:custDataLst>
          </p:nvPr>
        </p:nvSpPr>
        <p:spPr bwMode="auto">
          <a:xfrm>
            <a:off x="468313" y="6092825"/>
            <a:ext cx="25431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CA" altLang="fr-FR" sz="1200" dirty="0" err="1"/>
              <a:t>Butterworth</a:t>
            </a:r>
            <a:r>
              <a:rPr lang="fr-CA" altLang="fr-FR" sz="1200" dirty="0"/>
              <a:t>, cité dans Inserm 2007</a:t>
            </a:r>
          </a:p>
        </p:txBody>
      </p:sp>
    </p:spTree>
    <p:extLst>
      <p:ext uri="{BB962C8B-B14F-4D97-AF65-F5344CB8AC3E}">
        <p14:creationId xmlns:p14="http://schemas.microsoft.com/office/powerpoint/2010/main" xmlns="" val="3840273552"/>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defRPr/>
            </a:pP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Les manifestations</a:t>
            </a:r>
          </a:p>
        </p:txBody>
      </p:sp>
      <p:sp>
        <p:nvSpPr>
          <p:cNvPr id="3" name="Espace réservé du contenu 2"/>
          <p:cNvSpPr>
            <a:spLocks noGrp="1"/>
          </p:cNvSpPr>
          <p:nvPr>
            <p:ph idx="1"/>
            <p:custDataLst>
              <p:tags r:id="rId2"/>
            </p:custDataLst>
          </p:nvPr>
        </p:nvSpPr>
        <p:spPr/>
        <p:txBody>
          <a:bodyPr/>
          <a:lstStyle/>
          <a:p>
            <a:pPr>
              <a:buFont typeface="Wingdings" pitchFamily="2" charset="2"/>
              <a:buChar char="Ø"/>
            </a:pPr>
            <a:r>
              <a:rPr lang="fr-CA" dirty="0">
                <a:latin typeface="+mn-lt"/>
              </a:rPr>
              <a:t>Faits arithmétiques peu/pas mémorisés ou retrouvés en mémoire</a:t>
            </a:r>
          </a:p>
          <a:p>
            <a:pPr>
              <a:buFont typeface="Wingdings" pitchFamily="2" charset="2"/>
              <a:buChar char="Ø"/>
            </a:pPr>
            <a:r>
              <a:rPr lang="fr-CA" dirty="0">
                <a:latin typeface="+mn-lt"/>
              </a:rPr>
              <a:t>Procédures plus élémentaires </a:t>
            </a:r>
            <a:endParaRPr lang="fr-CA" dirty="0" smtClean="0">
              <a:latin typeface="+mn-lt"/>
            </a:endParaRPr>
          </a:p>
          <a:p>
            <a:pPr>
              <a:buFont typeface="Wingdings" pitchFamily="2" charset="2"/>
              <a:buChar char="Ø"/>
            </a:pPr>
            <a:endParaRPr lang="fr-CA" dirty="0">
              <a:latin typeface="+mn-lt"/>
            </a:endParaRPr>
          </a:p>
          <a:p>
            <a:pPr>
              <a:buFont typeface="Wingdings" pitchFamily="2" charset="2"/>
              <a:buChar char="Ø"/>
            </a:pPr>
            <a:r>
              <a:rPr lang="fr-CA" dirty="0" smtClean="0">
                <a:latin typeface="+mn-lt"/>
              </a:rPr>
              <a:t>Évolution </a:t>
            </a:r>
            <a:r>
              <a:rPr lang="fr-CA" dirty="0">
                <a:latin typeface="+mn-lt"/>
              </a:rPr>
              <a:t>lente ou nulle des algorithmes avec le temps (</a:t>
            </a:r>
            <a:r>
              <a:rPr lang="fr-CA" dirty="0" err="1">
                <a:latin typeface="+mn-lt"/>
              </a:rPr>
              <a:t>Geary</a:t>
            </a:r>
            <a:r>
              <a:rPr lang="fr-CA" dirty="0">
                <a:latin typeface="+mn-lt"/>
              </a:rPr>
              <a:t> 93)</a:t>
            </a:r>
          </a:p>
          <a:p>
            <a:pPr>
              <a:buFont typeface="Wingdings" pitchFamily="2" charset="2"/>
              <a:buChar char="Ø"/>
            </a:pPr>
            <a:r>
              <a:rPr lang="fr-CA" dirty="0">
                <a:latin typeface="+mn-lt"/>
              </a:rPr>
              <a:t>Comportement d’évitement est présent face à la mathématique</a:t>
            </a:r>
          </a:p>
          <a:p>
            <a:pPr marL="0" indent="0">
              <a:buNone/>
            </a:pPr>
            <a:endParaRPr lang="fr-CA" dirty="0">
              <a:latin typeface="+mn-lt"/>
            </a:endParaRPr>
          </a:p>
        </p:txBody>
      </p:sp>
    </p:spTree>
    <p:extLst>
      <p:ext uri="{BB962C8B-B14F-4D97-AF65-F5344CB8AC3E}">
        <p14:creationId xmlns:p14="http://schemas.microsoft.com/office/powerpoint/2010/main" xmlns="" val="722588371"/>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defRPr/>
            </a:pP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Les manifestations</a:t>
            </a:r>
          </a:p>
        </p:txBody>
      </p:sp>
      <p:sp>
        <p:nvSpPr>
          <p:cNvPr id="3" name="Espace réservé du contenu 2"/>
          <p:cNvSpPr>
            <a:spLocks noGrp="1"/>
          </p:cNvSpPr>
          <p:nvPr>
            <p:ph idx="1"/>
            <p:custDataLst>
              <p:tags r:id="rId2"/>
            </p:custDataLst>
          </p:nvPr>
        </p:nvSpPr>
        <p:spPr/>
        <p:txBody>
          <a:bodyPr>
            <a:normAutofit/>
          </a:bodyPr>
          <a:lstStyle/>
          <a:p>
            <a:pPr>
              <a:buFont typeface="Wingdings" pitchFamily="2" charset="2"/>
              <a:buChar char="Ø"/>
            </a:pPr>
            <a:r>
              <a:rPr lang="fr-CA" dirty="0" smtClean="0">
                <a:latin typeface="+mn-lt"/>
              </a:rPr>
              <a:t>Difficulté marquée dans l’apprentissage d’un numéro de téléphone*</a:t>
            </a:r>
            <a:endParaRPr lang="fr-CA" dirty="0">
              <a:latin typeface="+mn-lt"/>
            </a:endParaRPr>
          </a:p>
          <a:p>
            <a:pPr>
              <a:buFont typeface="Wingdings" pitchFamily="2" charset="2"/>
              <a:buChar char="Ø"/>
            </a:pPr>
            <a:r>
              <a:rPr lang="fr-CA" dirty="0" smtClean="0">
                <a:latin typeface="+mn-lt"/>
              </a:rPr>
              <a:t>Difficulté en résolution de problèmes**</a:t>
            </a:r>
          </a:p>
          <a:p>
            <a:pPr>
              <a:buFont typeface="Wingdings" pitchFamily="2" charset="2"/>
              <a:buChar char="Ø"/>
            </a:pPr>
            <a:r>
              <a:rPr lang="fr-CA" dirty="0" smtClean="0">
                <a:latin typeface="+mn-lt"/>
              </a:rPr>
              <a:t>Organisation spatiale difficile**</a:t>
            </a:r>
            <a:endParaRPr lang="fr-CA" dirty="0">
              <a:latin typeface="+mn-lt"/>
            </a:endParaRPr>
          </a:p>
          <a:p>
            <a:pPr>
              <a:buFont typeface="Wingdings" pitchFamily="2" charset="2"/>
              <a:buChar char="Ø"/>
            </a:pPr>
            <a:r>
              <a:rPr lang="fr-CA" dirty="0" smtClean="0">
                <a:latin typeface="+mn-lt"/>
              </a:rPr>
              <a:t>Incapacité à établir un lien entre le symbole et la quantité</a:t>
            </a:r>
            <a:endParaRPr lang="fr-CA" dirty="0">
              <a:latin typeface="+mn-lt"/>
            </a:endParaRPr>
          </a:p>
          <a:p>
            <a:pPr marL="0" indent="0">
              <a:buNone/>
            </a:pPr>
            <a:endParaRPr lang="fr-CA" dirty="0">
              <a:latin typeface="+mn-lt"/>
            </a:endParaRPr>
          </a:p>
        </p:txBody>
      </p:sp>
      <p:sp>
        <p:nvSpPr>
          <p:cNvPr id="4" name="ZoneTexte 3"/>
          <p:cNvSpPr txBox="1"/>
          <p:nvPr>
            <p:custDataLst>
              <p:tags r:id="rId3"/>
            </p:custDataLst>
          </p:nvPr>
        </p:nvSpPr>
        <p:spPr>
          <a:xfrm>
            <a:off x="562777" y="5914146"/>
            <a:ext cx="4392488" cy="646331"/>
          </a:xfrm>
          <a:prstGeom prst="rect">
            <a:avLst/>
          </a:prstGeom>
          <a:noFill/>
        </p:spPr>
        <p:txBody>
          <a:bodyPr wrap="square" rtlCol="0">
            <a:spAutoFit/>
          </a:bodyPr>
          <a:lstStyle/>
          <a:p>
            <a:r>
              <a:rPr lang="fr-CA" dirty="0" smtClean="0"/>
              <a:t>* Davis 2000</a:t>
            </a:r>
          </a:p>
          <a:p>
            <a:r>
              <a:rPr lang="fr-CA" dirty="0" smtClean="0"/>
              <a:t>** </a:t>
            </a:r>
            <a:r>
              <a:rPr lang="fr-CA" dirty="0" err="1" smtClean="0"/>
              <a:t>Juhel</a:t>
            </a:r>
            <a:r>
              <a:rPr lang="fr-CA" dirty="0" smtClean="0"/>
              <a:t> 1998</a:t>
            </a:r>
            <a:endParaRPr lang="fr-CA" dirty="0"/>
          </a:p>
        </p:txBody>
      </p:sp>
    </p:spTree>
    <p:extLst>
      <p:ext uri="{BB962C8B-B14F-4D97-AF65-F5344CB8AC3E}">
        <p14:creationId xmlns:p14="http://schemas.microsoft.com/office/powerpoint/2010/main" xmlns="" val="2580136045"/>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defRPr/>
            </a:pP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Exemple</a:t>
            </a:r>
          </a:p>
        </p:txBody>
      </p:sp>
      <p:sp>
        <p:nvSpPr>
          <p:cNvPr id="3" name="Espace réservé du contenu 2"/>
          <p:cNvSpPr>
            <a:spLocks noGrp="1"/>
          </p:cNvSpPr>
          <p:nvPr>
            <p:ph idx="1"/>
            <p:custDataLst>
              <p:tags r:id="rId2"/>
            </p:custDataLst>
          </p:nvPr>
        </p:nvSpPr>
        <p:spPr>
          <a:xfrm>
            <a:off x="457200" y="1600201"/>
            <a:ext cx="8229600" cy="3340968"/>
          </a:xfrm>
        </p:spPr>
        <p:txBody>
          <a:bodyPr/>
          <a:lstStyle/>
          <a:p>
            <a:pPr marL="0" indent="0" algn="ctr">
              <a:buNone/>
            </a:pPr>
            <a:r>
              <a:rPr lang="fr-CA" dirty="0" smtClean="0">
                <a:latin typeface="+mn-lt"/>
              </a:rPr>
              <a:t>385</a:t>
            </a:r>
          </a:p>
          <a:p>
            <a:pPr marL="0" indent="0" algn="ctr">
              <a:buNone/>
            </a:pPr>
            <a:endParaRPr lang="fr-CA" dirty="0">
              <a:latin typeface="+mn-lt"/>
            </a:endParaRPr>
          </a:p>
          <a:p>
            <a:pPr marL="0" indent="0">
              <a:buNone/>
            </a:pPr>
            <a:r>
              <a:rPr lang="fr-CA" dirty="0" smtClean="0">
                <a:latin typeface="+mn-lt"/>
              </a:rPr>
              <a:t>Sera écrit:</a:t>
            </a:r>
          </a:p>
          <a:p>
            <a:pPr marL="0" indent="0" algn="ctr">
              <a:buNone/>
            </a:pPr>
            <a:r>
              <a:rPr lang="fr-CA" dirty="0" smtClean="0">
                <a:latin typeface="+mn-lt"/>
              </a:rPr>
              <a:t>3004205</a:t>
            </a:r>
            <a:endParaRPr lang="fr-CA" dirty="0">
              <a:latin typeface="+mn-lt"/>
            </a:endParaRPr>
          </a:p>
        </p:txBody>
      </p:sp>
      <p:sp>
        <p:nvSpPr>
          <p:cNvPr id="4" name="ZoneTexte 3"/>
          <p:cNvSpPr txBox="1"/>
          <p:nvPr>
            <p:custDataLst>
              <p:tags r:id="rId3"/>
            </p:custDataLst>
          </p:nvPr>
        </p:nvSpPr>
        <p:spPr>
          <a:xfrm>
            <a:off x="467544" y="6021288"/>
            <a:ext cx="7776864" cy="646331"/>
          </a:xfrm>
          <a:prstGeom prst="rect">
            <a:avLst/>
          </a:prstGeom>
          <a:noFill/>
        </p:spPr>
        <p:txBody>
          <a:bodyPr wrap="square" rtlCol="0">
            <a:spAutoFit/>
          </a:bodyPr>
          <a:lstStyle/>
          <a:p>
            <a:r>
              <a:rPr lang="fr-CA" dirty="0" smtClean="0"/>
              <a:t>Pour une pédagogie de la sollicitude, Nadia Rousseau Trousse «Dans les bottines de Benoît»; Troubles d’apprentissage: sensibilisation et intervention</a:t>
            </a:r>
            <a:endParaRPr lang="fr-CA" dirty="0"/>
          </a:p>
        </p:txBody>
      </p:sp>
    </p:spTree>
    <p:extLst>
      <p:ext uri="{BB962C8B-B14F-4D97-AF65-F5344CB8AC3E}">
        <p14:creationId xmlns:p14="http://schemas.microsoft.com/office/powerpoint/2010/main" xmlns="" val="3503757646"/>
      </p:ext>
    </p:extLst>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defRPr/>
            </a:pPr>
            <a:r>
              <a:rPr lang="fr-CA" b="1" dirty="0">
                <a:solidFill>
                  <a:schemeClr val="tx2">
                    <a:satMod val="130000"/>
                  </a:schemeClr>
                </a:solidFill>
                <a:effectLst>
                  <a:outerShdw blurRad="38100" dist="38100" dir="2700000" algn="tl">
                    <a:srgbClr val="000000">
                      <a:alpha val="43137"/>
                    </a:srgbClr>
                  </a:outerShdw>
                </a:effectLst>
                <a:latin typeface="Maiandra GD" pitchFamily="34" charset="0"/>
              </a:rPr>
              <a:t>Interventions à privilégier</a:t>
            </a:r>
          </a:p>
        </p:txBody>
      </p:sp>
      <p:sp>
        <p:nvSpPr>
          <p:cNvPr id="3" name="Espace réservé du contenu 2"/>
          <p:cNvSpPr>
            <a:spLocks noGrp="1"/>
          </p:cNvSpPr>
          <p:nvPr>
            <p:ph idx="1"/>
            <p:custDataLst>
              <p:tags r:id="rId2"/>
            </p:custDataLst>
          </p:nvPr>
        </p:nvSpPr>
        <p:spPr/>
        <p:txBody>
          <a:bodyPr>
            <a:normAutofit/>
          </a:bodyPr>
          <a:lstStyle/>
          <a:p>
            <a:pPr>
              <a:buFont typeface="Wingdings" pitchFamily="2" charset="2"/>
              <a:buChar char="Ø"/>
            </a:pPr>
            <a:r>
              <a:rPr lang="fr-CA" dirty="0">
                <a:latin typeface="+mn-lt"/>
              </a:rPr>
              <a:t>Structurer les apprentissages de façon à favoriser les connaissances </a:t>
            </a:r>
            <a:r>
              <a:rPr lang="fr-CA" dirty="0" err="1" smtClean="0">
                <a:latin typeface="+mn-lt"/>
              </a:rPr>
              <a:t>interreliées</a:t>
            </a:r>
            <a:r>
              <a:rPr lang="fr-CA" dirty="0" smtClean="0">
                <a:latin typeface="+mn-lt"/>
              </a:rPr>
              <a:t> </a:t>
            </a:r>
            <a:r>
              <a:rPr lang="fr-CA" dirty="0">
                <a:latin typeface="+mn-lt"/>
              </a:rPr>
              <a:t>sur les quantités. (travailler le sens du nombre)</a:t>
            </a:r>
          </a:p>
          <a:p>
            <a:pPr>
              <a:buFont typeface="Wingdings" pitchFamily="2" charset="2"/>
              <a:buChar char="Ø"/>
            </a:pPr>
            <a:r>
              <a:rPr lang="fr-CA" dirty="0">
                <a:latin typeface="+mn-lt"/>
              </a:rPr>
              <a:t>Travailler à partir de schéma pour aider la sélection des stratégies les plus efficaces selon le </a:t>
            </a:r>
            <a:r>
              <a:rPr lang="fr-CA" dirty="0" smtClean="0">
                <a:latin typeface="+mn-lt"/>
              </a:rPr>
              <a:t>contexte.  </a:t>
            </a:r>
            <a:endParaRPr lang="fr-CA" dirty="0">
              <a:latin typeface="+mn-lt"/>
            </a:endParaRPr>
          </a:p>
          <a:p>
            <a:pPr>
              <a:buFont typeface="Wingdings" pitchFamily="2" charset="2"/>
              <a:buChar char="Ø"/>
            </a:pPr>
            <a:r>
              <a:rPr lang="fr-CA" dirty="0">
                <a:latin typeface="+mn-lt"/>
              </a:rPr>
              <a:t>Accompagner </a:t>
            </a:r>
            <a:r>
              <a:rPr lang="fr-CA" dirty="0" smtClean="0">
                <a:latin typeface="+mn-lt"/>
              </a:rPr>
              <a:t>l’apprenant </a:t>
            </a:r>
            <a:r>
              <a:rPr lang="fr-CA" dirty="0">
                <a:latin typeface="+mn-lt"/>
              </a:rPr>
              <a:t>dans l’élaboration d’étapes de </a:t>
            </a:r>
            <a:r>
              <a:rPr lang="fr-CA" dirty="0" smtClean="0">
                <a:latin typeface="+mn-lt"/>
              </a:rPr>
              <a:t>travail. </a:t>
            </a:r>
            <a:endParaRPr lang="fr-CA" dirty="0">
              <a:latin typeface="+mn-lt"/>
            </a:endParaRPr>
          </a:p>
          <a:p>
            <a:pPr marL="0" indent="0">
              <a:buNone/>
            </a:pPr>
            <a:endParaRPr lang="fr-CA" dirty="0">
              <a:latin typeface="+mn-lt"/>
            </a:endParaRPr>
          </a:p>
        </p:txBody>
      </p:sp>
    </p:spTree>
    <p:extLst>
      <p:ext uri="{BB962C8B-B14F-4D97-AF65-F5344CB8AC3E}">
        <p14:creationId xmlns:p14="http://schemas.microsoft.com/office/powerpoint/2010/main" xmlns="" val="415688871"/>
      </p:ext>
    </p:extLst>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solidFill>
                  <a:schemeClr val="tx2">
                    <a:lumMod val="75000"/>
                  </a:schemeClr>
                </a:solidFill>
                <a:latin typeface="Maiandra GD" panose="020E0502030308020204" pitchFamily="34" charset="0"/>
              </a:rPr>
              <a:t>Sanction des études</a:t>
            </a:r>
            <a:endParaRPr lang="fr-CA" dirty="0">
              <a:solidFill>
                <a:schemeClr val="tx2">
                  <a:lumMod val="75000"/>
                </a:schemeClr>
              </a:solidFill>
              <a:latin typeface="Maiandra GD" panose="020E0502030308020204" pitchFamily="34" charset="0"/>
            </a:endParaRPr>
          </a:p>
        </p:txBody>
      </p:sp>
      <p:sp>
        <p:nvSpPr>
          <p:cNvPr id="3" name="Espace réservé du contenu 2"/>
          <p:cNvSpPr>
            <a:spLocks noGrp="1"/>
          </p:cNvSpPr>
          <p:nvPr>
            <p:ph idx="1"/>
            <p:custDataLst>
              <p:tags r:id="rId2"/>
            </p:custDataLst>
          </p:nvPr>
        </p:nvSpPr>
        <p:spPr/>
        <p:txBody>
          <a:bodyPr>
            <a:normAutofit fontScale="70000" lnSpcReduction="20000"/>
          </a:bodyPr>
          <a:lstStyle/>
          <a:p>
            <a:r>
              <a:rPr lang="fr-CA" dirty="0"/>
              <a:t>La direction du centre est autorisée à mettre en place les mesures énumérées ci-dessous pour un élève ayant des besoins particuliers. </a:t>
            </a:r>
            <a:r>
              <a:rPr lang="fr-CA" b="1" dirty="0"/>
              <a:t>Un rapport d’analyse </a:t>
            </a:r>
            <a:r>
              <a:rPr lang="fr-CA" dirty="0"/>
              <a:t>de la situation de l’élève doit être présent à son dossier</a:t>
            </a:r>
            <a:r>
              <a:rPr lang="fr-CA" b="1" dirty="0"/>
              <a:t>. Le lien entre la mesure et le besoin particulier de l’élève, reconnu par le personnel scolaire, doit être documenté. </a:t>
            </a:r>
          </a:p>
          <a:p>
            <a:endParaRPr lang="fr-CA" dirty="0"/>
          </a:p>
          <a:p>
            <a:r>
              <a:rPr lang="fr-CA" dirty="0"/>
              <a:t>Cette mesure doit </a:t>
            </a:r>
            <a:r>
              <a:rPr lang="fr-CA" b="1" dirty="0"/>
              <a:t>être régulièrement utilisée par l’élève en cours d’apprentissage et d’évaluation et elle doit solliciter la prise de décision de l’élève</a:t>
            </a:r>
            <a:r>
              <a:rPr lang="fr-CA" dirty="0"/>
              <a:t>. En tout temps, la mesure ne doit pas accomplir la tâche à la place de l’élève. </a:t>
            </a:r>
            <a:r>
              <a:rPr lang="fr-CA" b="1" dirty="0"/>
              <a:t>Les logiciels de traduction ne peuvent donc pas être utilisés pour l’administration d’une épreuve de langue seconde</a:t>
            </a:r>
            <a:r>
              <a:rPr lang="fr-CA" dirty="0"/>
              <a:t>. Une surveillance continue doit permettre de confirmer sur la copie finale de l’élève que celui-ci a utilisé la mesure autorisée.</a:t>
            </a:r>
          </a:p>
          <a:p>
            <a:endParaRPr lang="fr-CA" dirty="0"/>
          </a:p>
        </p:txBody>
      </p:sp>
    </p:spTree>
    <p:extLst>
      <p:ext uri="{BB962C8B-B14F-4D97-AF65-F5344CB8AC3E}">
        <p14:creationId xmlns:p14="http://schemas.microsoft.com/office/powerpoint/2010/main" xmlns="" val="1629007540"/>
      </p:ext>
    </p:extLst>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a:solidFill>
                  <a:schemeClr val="tx2">
                    <a:lumMod val="75000"/>
                  </a:schemeClr>
                </a:solidFill>
                <a:latin typeface="+mj-lt"/>
              </a:rPr>
              <a:t>Les mesures possibles sans demande d’autorisation (FGA)</a:t>
            </a:r>
          </a:p>
        </p:txBody>
      </p:sp>
      <p:sp>
        <p:nvSpPr>
          <p:cNvPr id="3" name="Espace réservé du contenu 2"/>
          <p:cNvSpPr>
            <a:spLocks noGrp="1"/>
          </p:cNvSpPr>
          <p:nvPr>
            <p:ph idx="1"/>
            <p:custDataLst>
              <p:tags r:id="rId2"/>
            </p:custDataLst>
          </p:nvPr>
        </p:nvSpPr>
        <p:spPr>
          <a:xfrm>
            <a:off x="395536" y="1916832"/>
            <a:ext cx="8229600" cy="4525963"/>
          </a:xfrm>
        </p:spPr>
        <p:txBody>
          <a:bodyPr>
            <a:normAutofit fontScale="92500" lnSpcReduction="20000"/>
          </a:bodyPr>
          <a:lstStyle/>
          <a:p>
            <a:r>
              <a:rPr lang="fr-CA" b="1" dirty="0"/>
              <a:t>Prolongation de la durée </a:t>
            </a:r>
            <a:r>
              <a:rPr lang="fr-CA" dirty="0"/>
              <a:t>prévue de l’épreuve jusqu’à un maximum équivalant au tiers du temps normalement alloué</a:t>
            </a:r>
            <a:r>
              <a:rPr lang="fr-CA" dirty="0" smtClean="0"/>
              <a:t>.</a:t>
            </a:r>
          </a:p>
          <a:p>
            <a:pPr marL="0" indent="0">
              <a:buNone/>
            </a:pPr>
            <a:endParaRPr lang="fr-CA" dirty="0"/>
          </a:p>
          <a:p>
            <a:pPr marL="0" indent="0">
              <a:buNone/>
            </a:pPr>
            <a:r>
              <a:rPr lang="fr-CA" dirty="0"/>
              <a:t>La passation de l’épreuve doit toutefois se dérouler au cours d’une seule journée et certaines dispositions doivent être prises de façon à ce que la prolongation se fasse sans que l’élève soit en contact avec les autres élèves à l’heure du dîner ou au cours des pauses.</a:t>
            </a:r>
          </a:p>
          <a:p>
            <a:pPr marL="0" indent="0">
              <a:buNone/>
            </a:pPr>
            <a:endParaRPr lang="fr-CA" dirty="0"/>
          </a:p>
          <a:p>
            <a:endParaRPr lang="fr-CA" dirty="0"/>
          </a:p>
        </p:txBody>
      </p:sp>
    </p:spTree>
    <p:extLst>
      <p:ext uri="{BB962C8B-B14F-4D97-AF65-F5344CB8AC3E}">
        <p14:creationId xmlns:p14="http://schemas.microsoft.com/office/powerpoint/2010/main" xmlns="" val="262498253"/>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b="1" dirty="0" smtClean="0">
                <a:solidFill>
                  <a:schemeClr val="tx2"/>
                </a:solidFill>
                <a:effectLst>
                  <a:outerShdw blurRad="38100" dist="38100" dir="2700000" algn="tl">
                    <a:srgbClr val="000000">
                      <a:alpha val="43137"/>
                    </a:srgbClr>
                  </a:outerShdw>
                </a:effectLst>
                <a:latin typeface="Maiandra GD" pitchFamily="34" charset="0"/>
              </a:rPr>
              <a:t>Les troubles d’apprentissage ont un caractère permanent</a:t>
            </a:r>
            <a:endParaRPr lang="fr-CA" dirty="0">
              <a:latin typeface="Maiandra GD" pitchFamily="34" charset="0"/>
            </a:endParaRPr>
          </a:p>
        </p:txBody>
      </p:sp>
      <p:sp>
        <p:nvSpPr>
          <p:cNvPr id="3" name="Espace réservé du contenu 2"/>
          <p:cNvSpPr>
            <a:spLocks noGrp="1"/>
          </p:cNvSpPr>
          <p:nvPr>
            <p:ph idx="1"/>
            <p:custDataLst>
              <p:tags r:id="rId2"/>
            </p:custDataLst>
          </p:nvPr>
        </p:nvSpPr>
        <p:spPr/>
        <p:txBody>
          <a:bodyPr>
            <a:noAutofit/>
          </a:bodyPr>
          <a:lstStyle/>
          <a:p>
            <a:pPr marL="0" indent="0">
              <a:lnSpc>
                <a:spcPct val="170000"/>
              </a:lnSpc>
              <a:spcBef>
                <a:spcPts val="0"/>
              </a:spcBef>
              <a:buNone/>
              <a:defRPr/>
            </a:pPr>
            <a:r>
              <a:rPr lang="fr-CA" sz="1800" dirty="0">
                <a:latin typeface="Maiandra GD" panose="020E0502030308020204" pitchFamily="34" charset="0"/>
              </a:rPr>
              <a:t>Le </a:t>
            </a:r>
            <a:r>
              <a:rPr lang="fr-CA" sz="1800" b="1" dirty="0">
                <a:latin typeface="Maiandra GD" panose="020E0502030308020204" pitchFamily="34" charset="0"/>
              </a:rPr>
              <a:t>trouble d’apprentissage</a:t>
            </a:r>
            <a:r>
              <a:rPr lang="fr-CA" sz="1800" dirty="0">
                <a:latin typeface="Maiandra GD" panose="020E0502030308020204" pitchFamily="34" charset="0"/>
              </a:rPr>
              <a:t> est une condition </a:t>
            </a:r>
            <a:r>
              <a:rPr lang="fr-CA" sz="1800" u="sng" dirty="0">
                <a:latin typeface="Maiandra GD" panose="020E0502030308020204" pitchFamily="34" charset="0"/>
              </a:rPr>
              <a:t>d’origine neurologique et permanente</a:t>
            </a:r>
            <a:r>
              <a:rPr lang="fr-CA" sz="1800" dirty="0">
                <a:latin typeface="Maiandra GD" panose="020E0502030308020204" pitchFamily="34" charset="0"/>
              </a:rPr>
              <a:t> qui est reconnue et dont les critères diagnostics sont établis par les instances médicales internationales (DSM-IV-TR et CIM-10).</a:t>
            </a:r>
          </a:p>
          <a:p>
            <a:pPr marL="0" indent="0">
              <a:lnSpc>
                <a:spcPct val="170000"/>
              </a:lnSpc>
              <a:buNone/>
              <a:defRPr/>
            </a:pPr>
            <a:r>
              <a:rPr lang="fr-CA" sz="1800" dirty="0">
                <a:latin typeface="Maiandra GD" panose="020E0502030308020204" pitchFamily="34" charset="0"/>
              </a:rPr>
              <a:t>Il existe une grande variété de troubles d’apprentissage, certains sont généralisés alors que d’autres sont spécifiques. Selon l’AQETA (2009), les plus connus sont : </a:t>
            </a:r>
          </a:p>
          <a:p>
            <a:pPr marL="449263" lvl="1" indent="-274638">
              <a:lnSpc>
                <a:spcPct val="115000"/>
              </a:lnSpc>
              <a:spcBef>
                <a:spcPts val="1200"/>
              </a:spcBef>
              <a:buClr>
                <a:schemeClr val="tx1"/>
              </a:buClr>
              <a:buFontTx/>
              <a:buChar char="•"/>
              <a:defRPr/>
            </a:pPr>
            <a:r>
              <a:rPr lang="fr-CA" sz="1800" dirty="0">
                <a:latin typeface="Maiandra GD" panose="020E0502030308020204" pitchFamily="34" charset="0"/>
              </a:rPr>
              <a:t>Les troubles de la lecture</a:t>
            </a:r>
          </a:p>
          <a:p>
            <a:pPr marL="449263" lvl="1" indent="-274638">
              <a:lnSpc>
                <a:spcPct val="115000"/>
              </a:lnSpc>
              <a:buClr>
                <a:schemeClr val="tx1"/>
              </a:buClr>
              <a:buFontTx/>
              <a:buChar char="•"/>
              <a:defRPr/>
            </a:pPr>
            <a:r>
              <a:rPr lang="fr-CA" sz="1800" dirty="0">
                <a:latin typeface="Maiandra GD" panose="020E0502030308020204" pitchFamily="34" charset="0"/>
              </a:rPr>
              <a:t>Les troubles de l’expression écrite</a:t>
            </a:r>
          </a:p>
          <a:p>
            <a:pPr marL="449263" lvl="1" indent="-274638">
              <a:lnSpc>
                <a:spcPct val="115000"/>
              </a:lnSpc>
              <a:buClr>
                <a:schemeClr val="tx1"/>
              </a:buClr>
              <a:buFontTx/>
              <a:buChar char="•"/>
              <a:defRPr/>
            </a:pPr>
            <a:r>
              <a:rPr lang="fr-CA" sz="1800" dirty="0">
                <a:latin typeface="Maiandra GD" panose="020E0502030308020204" pitchFamily="34" charset="0"/>
              </a:rPr>
              <a:t>Les troubles du calcul et/ou de l’arithmétique</a:t>
            </a:r>
          </a:p>
          <a:p>
            <a:pPr marL="449263" lvl="1" indent="-274638">
              <a:lnSpc>
                <a:spcPct val="115000"/>
              </a:lnSpc>
              <a:buClr>
                <a:schemeClr val="tx1"/>
              </a:buClr>
              <a:buFontTx/>
              <a:buChar char="•"/>
              <a:defRPr/>
            </a:pPr>
            <a:r>
              <a:rPr lang="fr-CA" sz="1800" dirty="0">
                <a:latin typeface="Maiandra GD" panose="020E0502030308020204" pitchFamily="34" charset="0"/>
              </a:rPr>
              <a:t>Les troubles des apprentissages non  spécifiés</a:t>
            </a:r>
          </a:p>
          <a:p>
            <a:pPr marL="449263" lvl="1" indent="-274638">
              <a:lnSpc>
                <a:spcPct val="115000"/>
              </a:lnSpc>
              <a:buClr>
                <a:schemeClr val="tx1"/>
              </a:buClr>
              <a:buFontTx/>
              <a:buChar char="•"/>
              <a:defRPr/>
            </a:pPr>
            <a:r>
              <a:rPr lang="fr-CA" sz="1800" dirty="0">
                <a:latin typeface="Maiandra GD" panose="020E0502030308020204" pitchFamily="34" charset="0"/>
              </a:rPr>
              <a:t>Les troubles du langage</a:t>
            </a:r>
          </a:p>
          <a:p>
            <a:pPr marL="449263" lvl="1" indent="-274638">
              <a:lnSpc>
                <a:spcPct val="115000"/>
              </a:lnSpc>
              <a:buClr>
                <a:schemeClr val="tx1"/>
              </a:buClr>
              <a:buFontTx/>
              <a:buChar char="•"/>
              <a:defRPr/>
            </a:pPr>
            <a:r>
              <a:rPr lang="fr-CA" sz="1800" dirty="0">
                <a:latin typeface="Maiandra GD" panose="020E0502030308020204" pitchFamily="34" charset="0"/>
              </a:rPr>
              <a:t>Les troubles praxiques</a:t>
            </a:r>
          </a:p>
          <a:p>
            <a:pPr marL="0" indent="0">
              <a:buNone/>
            </a:pPr>
            <a:endParaRPr lang="fr-CA" dirty="0">
              <a:latin typeface="Maiandra GD" panose="020E0502030308020204" pitchFamily="34" charset="0"/>
            </a:endParaRPr>
          </a:p>
        </p:txBody>
      </p:sp>
    </p:spTree>
    <p:extLst>
      <p:ext uri="{BB962C8B-B14F-4D97-AF65-F5344CB8AC3E}">
        <p14:creationId xmlns:p14="http://schemas.microsoft.com/office/powerpoint/2010/main" xmlns="" val="4116738682"/>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a:solidFill>
                  <a:schemeClr val="tx2">
                    <a:lumMod val="75000"/>
                  </a:schemeClr>
                </a:solidFill>
                <a:latin typeface="+mj-lt"/>
              </a:rPr>
              <a:t>Les mesures possibles sans demande d’autorisation (FGA)</a:t>
            </a:r>
          </a:p>
        </p:txBody>
      </p:sp>
      <p:sp>
        <p:nvSpPr>
          <p:cNvPr id="3" name="Espace réservé du contenu 2"/>
          <p:cNvSpPr>
            <a:spLocks noGrp="1"/>
          </p:cNvSpPr>
          <p:nvPr>
            <p:ph idx="1"/>
            <p:custDataLst>
              <p:tags r:id="rId2"/>
            </p:custDataLst>
          </p:nvPr>
        </p:nvSpPr>
        <p:spPr>
          <a:xfrm>
            <a:off x="395536" y="1916832"/>
            <a:ext cx="8229600" cy="4525963"/>
          </a:xfrm>
        </p:spPr>
        <p:txBody>
          <a:bodyPr>
            <a:normAutofit fontScale="70000" lnSpcReduction="20000"/>
          </a:bodyPr>
          <a:lstStyle/>
          <a:p>
            <a:r>
              <a:rPr lang="fr-CA" b="1" dirty="0"/>
              <a:t>Présence d’une accompagnatrice ou d’un accompagnateur </a:t>
            </a:r>
            <a:r>
              <a:rPr lang="fr-CA" dirty="0"/>
              <a:t>(interprète, surveillante, surveillant, etc.) qui fournit l’aide nécessaire à l’élève en tenant compte de ses besoins particuliers déterminés à son dossier de l’élève. </a:t>
            </a:r>
            <a:endParaRPr lang="fr-CA" dirty="0" smtClean="0"/>
          </a:p>
          <a:p>
            <a:pPr marL="0" indent="0">
              <a:buNone/>
            </a:pPr>
            <a:endParaRPr lang="fr-CA" dirty="0"/>
          </a:p>
          <a:p>
            <a:pPr marL="0" indent="0">
              <a:buNone/>
            </a:pPr>
            <a:r>
              <a:rPr lang="fr-CA" dirty="0"/>
              <a:t>L’accompagnatrice ou l’accompagnateur ne doit pas poser des questions indicatives, clarifier les questions en les expliquant, faire des suggestions qui orientent les réponses, corriger l’orthographe ou la grammaire ni apporter quelque changement que ce soit aux réponses de l’élève. </a:t>
            </a:r>
            <a:endParaRPr lang="fr-CA" dirty="0" smtClean="0"/>
          </a:p>
          <a:p>
            <a:pPr marL="0" indent="0">
              <a:buNone/>
            </a:pPr>
            <a:endParaRPr lang="fr-CA" dirty="0"/>
          </a:p>
          <a:p>
            <a:pPr marL="0" indent="0">
              <a:buNone/>
            </a:pPr>
            <a:r>
              <a:rPr lang="fr-CA" dirty="0"/>
              <a:t>L’accompagnatrice ou l’accompagnateur </a:t>
            </a:r>
            <a:r>
              <a:rPr lang="fr-CA" b="1" dirty="0"/>
              <a:t>peut lire des textes </a:t>
            </a:r>
            <a:r>
              <a:rPr lang="fr-CA" dirty="0"/>
              <a:t>d’épreuves à l’élève, </a:t>
            </a:r>
            <a:r>
              <a:rPr lang="fr-CA" b="1" dirty="0"/>
              <a:t>sauf dans les cas où la compétence à lire est évaluée, en langue d’enseignement et en langue seconde</a:t>
            </a:r>
          </a:p>
          <a:p>
            <a:pPr marL="0" indent="0">
              <a:buNone/>
            </a:pPr>
            <a:endParaRPr lang="fr-CA" dirty="0"/>
          </a:p>
          <a:p>
            <a:endParaRPr lang="fr-CA" dirty="0"/>
          </a:p>
        </p:txBody>
      </p:sp>
    </p:spTree>
    <p:extLst>
      <p:ext uri="{BB962C8B-B14F-4D97-AF65-F5344CB8AC3E}">
        <p14:creationId xmlns:p14="http://schemas.microsoft.com/office/powerpoint/2010/main" xmlns="" val="825429213"/>
      </p:ext>
    </p:extLst>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a:solidFill>
                  <a:schemeClr val="tx2">
                    <a:lumMod val="75000"/>
                  </a:schemeClr>
                </a:solidFill>
                <a:latin typeface="+mj-lt"/>
              </a:rPr>
              <a:t>Les mesures possibles sans demande d’autorisation (FGA)</a:t>
            </a:r>
          </a:p>
        </p:txBody>
      </p:sp>
      <p:sp>
        <p:nvSpPr>
          <p:cNvPr id="3" name="Espace réservé du contenu 2"/>
          <p:cNvSpPr>
            <a:spLocks noGrp="1"/>
          </p:cNvSpPr>
          <p:nvPr>
            <p:ph idx="1"/>
            <p:custDataLst>
              <p:tags r:id="rId2"/>
            </p:custDataLst>
          </p:nvPr>
        </p:nvSpPr>
        <p:spPr>
          <a:xfrm>
            <a:off x="395536" y="1916832"/>
            <a:ext cx="8229600" cy="4525963"/>
          </a:xfrm>
        </p:spPr>
        <p:txBody>
          <a:bodyPr>
            <a:normAutofit fontScale="92500"/>
          </a:bodyPr>
          <a:lstStyle/>
          <a:p>
            <a:r>
              <a:rPr lang="fr-CA" dirty="0"/>
              <a:t>Utilisation d’un </a:t>
            </a:r>
            <a:r>
              <a:rPr lang="fr-CA" b="1" dirty="0"/>
              <a:t>outil d’aide à la lecture et à l’écriture</a:t>
            </a:r>
            <a:r>
              <a:rPr lang="fr-CA" dirty="0"/>
              <a:t> (outil d’aide à la correction comme Word Q, Antidote) pour la passation des épreuves ministérielles (incluant les épreuves de lecture en langue l’enseignement et en langue seconde). </a:t>
            </a:r>
          </a:p>
          <a:p>
            <a:endParaRPr lang="fr-CA" dirty="0"/>
          </a:p>
          <a:p>
            <a:pPr marL="0" indent="0">
              <a:buNone/>
            </a:pPr>
            <a:r>
              <a:rPr lang="fr-CA" dirty="0"/>
              <a:t>Toute fonction de dictée vocale doit être désactivée pendant la durée totale de l’épreuve</a:t>
            </a:r>
          </a:p>
          <a:p>
            <a:endParaRPr lang="fr-CA" dirty="0"/>
          </a:p>
        </p:txBody>
      </p:sp>
    </p:spTree>
    <p:extLst>
      <p:ext uri="{BB962C8B-B14F-4D97-AF65-F5344CB8AC3E}">
        <p14:creationId xmlns:p14="http://schemas.microsoft.com/office/powerpoint/2010/main" xmlns="" val="3509715467"/>
      </p:ext>
    </p:extLst>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a:solidFill>
                  <a:schemeClr val="tx2">
                    <a:lumMod val="75000"/>
                  </a:schemeClr>
                </a:solidFill>
                <a:latin typeface="+mj-lt"/>
              </a:rPr>
              <a:t>Les mesures possibles sans demande d’autorisation (FGA)</a:t>
            </a:r>
          </a:p>
        </p:txBody>
      </p:sp>
      <p:sp>
        <p:nvSpPr>
          <p:cNvPr id="3" name="Espace réservé du contenu 2"/>
          <p:cNvSpPr>
            <a:spLocks noGrp="1"/>
          </p:cNvSpPr>
          <p:nvPr>
            <p:ph idx="1"/>
            <p:custDataLst>
              <p:tags r:id="rId2"/>
            </p:custDataLst>
          </p:nvPr>
        </p:nvSpPr>
        <p:spPr>
          <a:xfrm>
            <a:off x="395536" y="1628800"/>
            <a:ext cx="8229600" cy="4824536"/>
          </a:xfrm>
        </p:spPr>
        <p:txBody>
          <a:bodyPr>
            <a:normAutofit fontScale="92500" lnSpcReduction="20000"/>
          </a:bodyPr>
          <a:lstStyle/>
          <a:p>
            <a:r>
              <a:rPr lang="fr-CA" dirty="0"/>
              <a:t>Utilisation d’un ordinateur dans le respect de certaines conditions : </a:t>
            </a:r>
          </a:p>
          <a:p>
            <a:pPr>
              <a:buFont typeface="Wingdings" panose="05000000000000000000" pitchFamily="2" charset="2"/>
              <a:buChar char="ü"/>
            </a:pPr>
            <a:r>
              <a:rPr lang="fr-CA" dirty="0"/>
              <a:t>limitation de </a:t>
            </a:r>
            <a:r>
              <a:rPr lang="fr-CA" dirty="0" smtClean="0"/>
              <a:t>l’accès à internet; </a:t>
            </a:r>
            <a:endParaRPr lang="fr-CA" dirty="0"/>
          </a:p>
          <a:p>
            <a:pPr>
              <a:buFont typeface="Wingdings" panose="05000000000000000000" pitchFamily="2" charset="2"/>
              <a:buChar char="ü"/>
            </a:pPr>
            <a:r>
              <a:rPr lang="fr-CA" dirty="0"/>
              <a:t>présence d’un soutien technique,</a:t>
            </a:r>
          </a:p>
          <a:p>
            <a:pPr>
              <a:buFont typeface="Wingdings" panose="05000000000000000000" pitchFamily="2" charset="2"/>
              <a:buChar char="ü"/>
            </a:pPr>
            <a:r>
              <a:rPr lang="fr-CA" dirty="0" smtClean="0"/>
              <a:t>l’impression </a:t>
            </a:r>
            <a:r>
              <a:rPr lang="fr-CA" dirty="0"/>
              <a:t>de la copie finale en caractères de 12 points;</a:t>
            </a:r>
          </a:p>
          <a:p>
            <a:pPr>
              <a:buFont typeface="Wingdings" panose="05000000000000000000" pitchFamily="2" charset="2"/>
              <a:buChar char="ü"/>
            </a:pPr>
            <a:r>
              <a:rPr lang="fr-CA" dirty="0" smtClean="0"/>
              <a:t>cette </a:t>
            </a:r>
            <a:r>
              <a:rPr lang="fr-CA" dirty="0"/>
              <a:t>copie doit inclure un pied de page indiquant le nom de l’élève, son code permanent, le nom de la surveillante ou du surveillant, le code de cours des épreuves et la date d’administration.</a:t>
            </a:r>
          </a:p>
          <a:p>
            <a:endParaRPr lang="fr-CA" dirty="0"/>
          </a:p>
        </p:txBody>
      </p:sp>
    </p:spTree>
    <p:extLst>
      <p:ext uri="{BB962C8B-B14F-4D97-AF65-F5344CB8AC3E}">
        <p14:creationId xmlns:p14="http://schemas.microsoft.com/office/powerpoint/2010/main" xmlns="" val="2948715668"/>
      </p:ext>
    </p:extLst>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a:solidFill>
                  <a:schemeClr val="tx2">
                    <a:lumMod val="75000"/>
                  </a:schemeClr>
                </a:solidFill>
                <a:latin typeface="+mj-lt"/>
              </a:rPr>
              <a:t>Les mesures possibles sans demande d’autorisation (FGA)</a:t>
            </a:r>
          </a:p>
        </p:txBody>
      </p:sp>
      <p:sp>
        <p:nvSpPr>
          <p:cNvPr id="3" name="Espace réservé du contenu 2"/>
          <p:cNvSpPr>
            <a:spLocks noGrp="1"/>
          </p:cNvSpPr>
          <p:nvPr>
            <p:ph idx="1"/>
            <p:custDataLst>
              <p:tags r:id="rId2"/>
            </p:custDataLst>
          </p:nvPr>
        </p:nvSpPr>
        <p:spPr>
          <a:xfrm>
            <a:off x="395536" y="1628800"/>
            <a:ext cx="8229600" cy="4824536"/>
          </a:xfrm>
        </p:spPr>
        <p:txBody>
          <a:bodyPr>
            <a:normAutofit fontScale="92500" lnSpcReduction="20000"/>
          </a:bodyPr>
          <a:lstStyle/>
          <a:p>
            <a:r>
              <a:rPr lang="fr-CA" dirty="0"/>
              <a:t>Utilisation de divers appareils permettant d’écrire </a:t>
            </a:r>
            <a:r>
              <a:rPr lang="fr-CA" dirty="0" smtClean="0"/>
              <a:t>(</a:t>
            </a:r>
            <a:r>
              <a:rPr lang="fr-CA" b="1" dirty="0" smtClean="0"/>
              <a:t>synthèse vocale, prédicteur, correcteur, </a:t>
            </a:r>
            <a:r>
              <a:rPr lang="fr-CA" b="1" dirty="0" err="1" smtClean="0"/>
              <a:t>idéateur</a:t>
            </a:r>
            <a:r>
              <a:rPr lang="fr-CA" dirty="0" smtClean="0"/>
              <a:t>).  </a:t>
            </a:r>
            <a:r>
              <a:rPr lang="fr-CA" dirty="0"/>
              <a:t>Ils doivent avoir été utilisés avant la passation de l’examen, durant la formation.</a:t>
            </a:r>
          </a:p>
          <a:p>
            <a:r>
              <a:rPr lang="fr-CA" dirty="0"/>
              <a:t>Utilisation d’un </a:t>
            </a:r>
            <a:r>
              <a:rPr lang="fr-CA" b="1" dirty="0"/>
              <a:t>magnétophone</a:t>
            </a:r>
            <a:r>
              <a:rPr lang="fr-CA" dirty="0"/>
              <a:t> permettant à l’élève de donner ses réponses.</a:t>
            </a:r>
          </a:p>
          <a:p>
            <a:r>
              <a:rPr lang="fr-CA" dirty="0"/>
              <a:t>Utilisation d’un appareil de lecture : </a:t>
            </a:r>
            <a:r>
              <a:rPr lang="fr-CA" dirty="0" err="1"/>
              <a:t>télévisionneuse</a:t>
            </a:r>
            <a:r>
              <a:rPr lang="fr-CA" dirty="0"/>
              <a:t>, loupe, support de lecture (plan incliné).</a:t>
            </a:r>
          </a:p>
          <a:p>
            <a:r>
              <a:rPr lang="fr-CA" dirty="0"/>
              <a:t>Passation de l’épreuve dans un </a:t>
            </a:r>
            <a:r>
              <a:rPr lang="fr-CA" b="1" dirty="0"/>
              <a:t>endroit isolé </a:t>
            </a:r>
            <a:r>
              <a:rPr lang="fr-CA" dirty="0"/>
              <a:t>avec surveillance.</a:t>
            </a:r>
          </a:p>
        </p:txBody>
      </p:sp>
    </p:spTree>
    <p:extLst>
      <p:ext uri="{BB962C8B-B14F-4D97-AF65-F5344CB8AC3E}">
        <p14:creationId xmlns:p14="http://schemas.microsoft.com/office/powerpoint/2010/main" xmlns="" val="1226912525"/>
      </p:ext>
    </p:extLst>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sz="3600" dirty="0">
                <a:solidFill>
                  <a:schemeClr val="tx2">
                    <a:lumMod val="75000"/>
                  </a:schemeClr>
                </a:solidFill>
                <a:latin typeface="+mj-lt"/>
              </a:rPr>
              <a:t>Mesures d’adaptation devant faire l’objet d’une demande d’autorisation </a:t>
            </a:r>
          </a:p>
        </p:txBody>
      </p:sp>
      <p:sp>
        <p:nvSpPr>
          <p:cNvPr id="3" name="Espace réservé du contenu 2"/>
          <p:cNvSpPr>
            <a:spLocks noGrp="1"/>
          </p:cNvSpPr>
          <p:nvPr>
            <p:ph idx="1"/>
            <p:custDataLst>
              <p:tags r:id="rId2"/>
            </p:custDataLst>
          </p:nvPr>
        </p:nvSpPr>
        <p:spPr>
          <a:xfrm>
            <a:off x="395536" y="1628800"/>
            <a:ext cx="8229600" cy="4824536"/>
          </a:xfrm>
        </p:spPr>
        <p:txBody>
          <a:bodyPr>
            <a:normAutofit fontScale="85000" lnSpcReduction="20000"/>
          </a:bodyPr>
          <a:lstStyle/>
          <a:p>
            <a:pPr marL="0" indent="0">
              <a:buNone/>
            </a:pPr>
            <a:r>
              <a:rPr lang="fr-CA" dirty="0"/>
              <a:t>à la Direction de la sanction des études en  formation générale des adultes</a:t>
            </a:r>
          </a:p>
          <a:p>
            <a:r>
              <a:rPr lang="fr-CA" dirty="0"/>
              <a:t>Pour toute mesure d’adaptation autre que celles décrites ci-dessus, une demande accompagnée du dossier complet de l’adulte doit être adressée à la coordonnatrice de la sanction en formation générale des adultes de la Direction de la sanction des études. </a:t>
            </a:r>
          </a:p>
          <a:p>
            <a:r>
              <a:rPr lang="fr-CA" dirty="0"/>
              <a:t>Cette demande concerne les épreuves liées </a:t>
            </a:r>
            <a:r>
              <a:rPr lang="fr-CA" dirty="0" smtClean="0"/>
              <a:t>au cours </a:t>
            </a:r>
            <a:r>
              <a:rPr lang="fr-CA" dirty="0"/>
              <a:t>de la formation générale, les tests d’équivalence de niveau de scolarité TENS de même que les tests du General </a:t>
            </a:r>
            <a:r>
              <a:rPr lang="fr-CA" dirty="0" err="1"/>
              <a:t>Educational</a:t>
            </a:r>
            <a:r>
              <a:rPr lang="fr-CA" dirty="0"/>
              <a:t> </a:t>
            </a:r>
            <a:r>
              <a:rPr lang="fr-CA" dirty="0" err="1"/>
              <a:t>Development</a:t>
            </a:r>
            <a:r>
              <a:rPr lang="fr-CA" dirty="0"/>
              <a:t> </a:t>
            </a:r>
            <a:r>
              <a:rPr lang="fr-CA" dirty="0" err="1"/>
              <a:t>Testing</a:t>
            </a:r>
            <a:r>
              <a:rPr lang="fr-CA" dirty="0"/>
              <a:t> Service (GEDTS).</a:t>
            </a:r>
          </a:p>
          <a:p>
            <a:pPr marL="0" indent="0">
              <a:buNone/>
            </a:pPr>
            <a:endParaRPr lang="fr-CA" dirty="0"/>
          </a:p>
        </p:txBody>
      </p:sp>
    </p:spTree>
    <p:extLst>
      <p:ext uri="{BB962C8B-B14F-4D97-AF65-F5344CB8AC3E}">
        <p14:creationId xmlns:p14="http://schemas.microsoft.com/office/powerpoint/2010/main" xmlns="" val="3685291629"/>
      </p:ext>
    </p:extLst>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sz="3600" b="1" dirty="0">
                <a:solidFill>
                  <a:schemeClr val="tx2">
                    <a:lumMod val="75000"/>
                  </a:schemeClr>
                </a:solidFill>
                <a:latin typeface="+mj-lt"/>
              </a:rPr>
              <a:t>Le dossier de demande</a:t>
            </a:r>
          </a:p>
        </p:txBody>
      </p:sp>
      <p:sp>
        <p:nvSpPr>
          <p:cNvPr id="3" name="Espace réservé du contenu 2"/>
          <p:cNvSpPr>
            <a:spLocks noGrp="1"/>
          </p:cNvSpPr>
          <p:nvPr>
            <p:ph idx="1"/>
            <p:custDataLst>
              <p:tags r:id="rId2"/>
            </p:custDataLst>
          </p:nvPr>
        </p:nvSpPr>
        <p:spPr>
          <a:xfrm>
            <a:off x="395536" y="1628800"/>
            <a:ext cx="8229600" cy="4824536"/>
          </a:xfrm>
        </p:spPr>
        <p:txBody>
          <a:bodyPr>
            <a:normAutofit fontScale="92500" lnSpcReduction="20000"/>
          </a:bodyPr>
          <a:lstStyle/>
          <a:p>
            <a:pPr marL="0" indent="0">
              <a:buNone/>
            </a:pPr>
            <a:r>
              <a:rPr lang="fr-CA" dirty="0"/>
              <a:t>Un dossier complet comprend, entre autres:</a:t>
            </a:r>
          </a:p>
          <a:p>
            <a:pPr>
              <a:buFont typeface="Wingdings" panose="05000000000000000000" pitchFamily="2" charset="2"/>
              <a:buChar char="ü"/>
            </a:pPr>
            <a:r>
              <a:rPr lang="fr-CA" dirty="0" smtClean="0"/>
              <a:t>code </a:t>
            </a:r>
            <a:r>
              <a:rPr lang="fr-CA" dirty="0"/>
              <a:t>permanent de </a:t>
            </a:r>
            <a:r>
              <a:rPr lang="fr-CA" dirty="0" smtClean="0"/>
              <a:t>l’adulte,</a:t>
            </a:r>
          </a:p>
          <a:p>
            <a:pPr>
              <a:buFont typeface="Wingdings" panose="05000000000000000000" pitchFamily="2" charset="2"/>
              <a:buChar char="ü"/>
            </a:pPr>
            <a:r>
              <a:rPr lang="fr-CA" dirty="0" smtClean="0"/>
              <a:t>code </a:t>
            </a:r>
            <a:r>
              <a:rPr lang="fr-CA" dirty="0"/>
              <a:t>de cours pour lequel la demande est faite, </a:t>
            </a:r>
            <a:endParaRPr lang="fr-CA" dirty="0" smtClean="0"/>
          </a:p>
          <a:p>
            <a:pPr>
              <a:buFont typeface="Wingdings" panose="05000000000000000000" pitchFamily="2" charset="2"/>
              <a:buChar char="ü"/>
            </a:pPr>
            <a:r>
              <a:rPr lang="fr-CA" dirty="0" smtClean="0"/>
              <a:t>copie </a:t>
            </a:r>
            <a:r>
              <a:rPr lang="fr-CA" dirty="0"/>
              <a:t>du rapport décrivant le handicap ou la difficulté de l’adulte, </a:t>
            </a:r>
            <a:endParaRPr lang="fr-CA" dirty="0" smtClean="0"/>
          </a:p>
          <a:p>
            <a:pPr>
              <a:buFont typeface="Wingdings" panose="05000000000000000000" pitchFamily="2" charset="2"/>
              <a:buChar char="ü"/>
            </a:pPr>
            <a:r>
              <a:rPr lang="fr-CA" dirty="0" smtClean="0"/>
              <a:t>mesures </a:t>
            </a:r>
            <a:r>
              <a:rPr lang="fr-CA" dirty="0"/>
              <a:t>de soutien ou adaptation mises en place pendant le cours pour aider l’adulte dans son apprentissage, </a:t>
            </a:r>
            <a:endParaRPr lang="fr-CA" dirty="0" smtClean="0"/>
          </a:p>
          <a:p>
            <a:pPr>
              <a:buFont typeface="Wingdings" panose="05000000000000000000" pitchFamily="2" charset="2"/>
              <a:buChar char="ü"/>
            </a:pPr>
            <a:r>
              <a:rPr lang="fr-CA" dirty="0" smtClean="0"/>
              <a:t>dossier </a:t>
            </a:r>
            <a:r>
              <a:rPr lang="fr-CA" dirty="0"/>
              <a:t>scolaire de l‘adulte et toute pièce justifiant la demande.</a:t>
            </a:r>
          </a:p>
          <a:p>
            <a:pPr marL="0" indent="0">
              <a:buNone/>
            </a:pPr>
            <a:endParaRPr lang="fr-CA" dirty="0"/>
          </a:p>
        </p:txBody>
      </p:sp>
    </p:spTree>
    <p:extLst>
      <p:ext uri="{BB962C8B-B14F-4D97-AF65-F5344CB8AC3E}">
        <p14:creationId xmlns:p14="http://schemas.microsoft.com/office/powerpoint/2010/main" xmlns="" val="1124872929"/>
      </p:ext>
    </p:extLst>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539552" y="1052736"/>
            <a:ext cx="8229600" cy="2133600"/>
          </a:xfrm>
        </p:spPr>
        <p:txBody>
          <a:bodyPr>
            <a:normAutofit fontScale="90000"/>
          </a:bodyPr>
          <a:lstStyle/>
          <a:p>
            <a:pPr algn="l"/>
            <a:r>
              <a:rPr lang="fr-CA" sz="4900" b="1" dirty="0">
                <a:solidFill>
                  <a:schemeClr val="tx2">
                    <a:satMod val="130000"/>
                  </a:schemeClr>
                </a:solidFill>
                <a:effectLst>
                  <a:outerShdw blurRad="38100" dist="38100" dir="2700000" algn="tl">
                    <a:srgbClr val="000000">
                      <a:alpha val="43137"/>
                    </a:srgbClr>
                  </a:outerShdw>
                </a:effectLst>
                <a:latin typeface="Maiandra GD" pitchFamily="34" charset="0"/>
              </a:rPr>
              <a:t>Questions</a:t>
            </a:r>
            <a:r>
              <a:rPr lang="fr-CA" sz="4900" b="1" dirty="0" smtClean="0">
                <a:solidFill>
                  <a:schemeClr val="accent5">
                    <a:lumMod val="50000"/>
                  </a:schemeClr>
                </a:solidFill>
                <a:latin typeface="Maiandra GD" pitchFamily="34" charset="0"/>
                <a:ea typeface="Malgun Gothic" pitchFamily="34" charset="-127"/>
              </a:rPr>
              <a:t> </a:t>
            </a:r>
            <a:r>
              <a:rPr lang="fr-CA" sz="4900" b="1" dirty="0">
                <a:solidFill>
                  <a:schemeClr val="tx2">
                    <a:satMod val="130000"/>
                  </a:schemeClr>
                </a:solidFill>
                <a:effectLst>
                  <a:outerShdw blurRad="38100" dist="38100" dir="2700000" algn="tl">
                    <a:srgbClr val="000000">
                      <a:alpha val="43137"/>
                    </a:srgbClr>
                  </a:outerShdw>
                </a:effectLst>
                <a:latin typeface="Maiandra GD" pitchFamily="34" charset="0"/>
              </a:rPr>
              <a:t>et commentaires</a:t>
            </a:r>
            <a:r>
              <a:rPr lang="fr-CA" sz="4900" b="1" dirty="0" smtClean="0">
                <a:solidFill>
                  <a:schemeClr val="accent5">
                    <a:lumMod val="50000"/>
                  </a:schemeClr>
                </a:solidFill>
                <a:latin typeface="Maiandra GD" pitchFamily="34" charset="0"/>
                <a:ea typeface="Malgun Gothic" pitchFamily="34" charset="-127"/>
              </a:rPr>
              <a:t/>
            </a:r>
            <a:br>
              <a:rPr lang="fr-CA" sz="4900" b="1" dirty="0" smtClean="0">
                <a:solidFill>
                  <a:schemeClr val="accent5">
                    <a:lumMod val="50000"/>
                  </a:schemeClr>
                </a:solidFill>
                <a:latin typeface="Maiandra GD" pitchFamily="34" charset="0"/>
                <a:ea typeface="Malgun Gothic" pitchFamily="34" charset="-127"/>
              </a:rPr>
            </a:br>
            <a:r>
              <a:rPr lang="fr-CA" sz="4900" b="1" dirty="0">
                <a:solidFill>
                  <a:schemeClr val="accent5">
                    <a:lumMod val="50000"/>
                  </a:schemeClr>
                </a:solidFill>
                <a:latin typeface="Maiandra GD" pitchFamily="34" charset="0"/>
                <a:ea typeface="Malgun Gothic" pitchFamily="34" charset="-127"/>
              </a:rPr>
              <a:t/>
            </a:r>
            <a:br>
              <a:rPr lang="fr-CA" sz="4900" b="1" dirty="0">
                <a:solidFill>
                  <a:schemeClr val="accent5">
                    <a:lumMod val="50000"/>
                  </a:schemeClr>
                </a:solidFill>
                <a:latin typeface="Maiandra GD" pitchFamily="34" charset="0"/>
                <a:ea typeface="Malgun Gothic" pitchFamily="34" charset="-127"/>
              </a:rPr>
            </a:br>
            <a:r>
              <a:rPr lang="fr-CA" sz="4900" b="1" dirty="0">
                <a:solidFill>
                  <a:schemeClr val="tx2">
                    <a:satMod val="130000"/>
                  </a:schemeClr>
                </a:solidFill>
                <a:effectLst>
                  <a:outerShdw blurRad="38100" dist="38100" dir="2700000" algn="tl">
                    <a:srgbClr val="000000">
                      <a:alpha val="43137"/>
                    </a:srgbClr>
                  </a:outerShdw>
                </a:effectLst>
                <a:latin typeface="Maiandra GD" pitchFamily="34" charset="0"/>
              </a:rPr>
              <a:t>Évaluation</a:t>
            </a:r>
            <a:r>
              <a:rPr lang="fr-CA" sz="4900" b="1" dirty="0" smtClean="0">
                <a:solidFill>
                  <a:schemeClr val="accent5">
                    <a:lumMod val="50000"/>
                  </a:schemeClr>
                </a:solidFill>
                <a:latin typeface="Maiandra GD" pitchFamily="34" charset="0"/>
                <a:ea typeface="Malgun Gothic" pitchFamily="34" charset="-127"/>
              </a:rPr>
              <a:t> </a:t>
            </a:r>
            <a:r>
              <a:rPr lang="fr-CA" sz="4900" b="1" dirty="0">
                <a:solidFill>
                  <a:schemeClr val="tx2">
                    <a:satMod val="130000"/>
                  </a:schemeClr>
                </a:solidFill>
                <a:effectLst>
                  <a:outerShdw blurRad="38100" dist="38100" dir="2700000" algn="tl">
                    <a:srgbClr val="000000">
                      <a:alpha val="43137"/>
                    </a:srgbClr>
                  </a:outerShdw>
                </a:effectLst>
                <a:latin typeface="Maiandra GD" pitchFamily="34" charset="0"/>
              </a:rPr>
              <a:t>de</a:t>
            </a:r>
            <a:r>
              <a:rPr lang="fr-CA" sz="4900" b="1" dirty="0" smtClean="0">
                <a:solidFill>
                  <a:schemeClr val="accent5">
                    <a:lumMod val="50000"/>
                  </a:schemeClr>
                </a:solidFill>
                <a:latin typeface="Maiandra GD" pitchFamily="34" charset="0"/>
                <a:ea typeface="Malgun Gothic" pitchFamily="34" charset="-127"/>
              </a:rPr>
              <a:t> </a:t>
            </a:r>
            <a:r>
              <a:rPr lang="fr-CA" sz="4900" b="1" dirty="0">
                <a:solidFill>
                  <a:schemeClr val="tx2">
                    <a:satMod val="130000"/>
                  </a:schemeClr>
                </a:solidFill>
                <a:effectLst>
                  <a:outerShdw blurRad="38100" dist="38100" dir="2700000" algn="tl">
                    <a:srgbClr val="000000">
                      <a:alpha val="43137"/>
                    </a:srgbClr>
                  </a:outerShdw>
                </a:effectLst>
                <a:latin typeface="Maiandra GD" pitchFamily="34" charset="0"/>
              </a:rPr>
              <a:t>la rencontre</a:t>
            </a:r>
            <a:br>
              <a:rPr lang="fr-CA" sz="4900" b="1" dirty="0">
                <a:solidFill>
                  <a:schemeClr val="tx2">
                    <a:satMod val="130000"/>
                  </a:schemeClr>
                </a:solidFill>
                <a:effectLst>
                  <a:outerShdw blurRad="38100" dist="38100" dir="2700000" algn="tl">
                    <a:srgbClr val="000000">
                      <a:alpha val="43137"/>
                    </a:srgbClr>
                  </a:outerShdw>
                </a:effectLst>
                <a:latin typeface="Maiandra GD" pitchFamily="34" charset="0"/>
              </a:rPr>
            </a:br>
            <a:endParaRPr lang="fr-CA" sz="4900" b="1" dirty="0">
              <a:solidFill>
                <a:schemeClr val="tx2">
                  <a:satMod val="130000"/>
                </a:schemeClr>
              </a:solidFill>
              <a:effectLst>
                <a:outerShdw blurRad="38100" dist="38100" dir="2700000" algn="tl">
                  <a:srgbClr val="000000">
                    <a:alpha val="43137"/>
                  </a:srgbClr>
                </a:outerShdw>
              </a:effectLst>
              <a:latin typeface="Maiandra GD" pitchFamily="34" charset="0"/>
            </a:endParaRPr>
          </a:p>
        </p:txBody>
      </p:sp>
    </p:spTree>
    <p:extLst>
      <p:ext uri="{BB962C8B-B14F-4D97-AF65-F5344CB8AC3E}">
        <p14:creationId xmlns:p14="http://schemas.microsoft.com/office/powerpoint/2010/main" xmlns="" val="2591643450"/>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custDataLst>
              <p:tags r:id="rId1"/>
            </p:custDataLst>
          </p:nvPr>
        </p:nvSpPr>
        <p:spPr>
          <a:xfrm>
            <a:off x="467544" y="692696"/>
            <a:ext cx="8316416" cy="2088232"/>
          </a:xfrm>
        </p:spPr>
        <p:txBody>
          <a:bodyPr>
            <a:noAutofit/>
          </a:bodyPr>
          <a:lstStyle/>
          <a:p>
            <a:pPr algn="ctr" eaLnBrk="1" fontAlgn="auto" hangingPunct="1">
              <a:spcAft>
                <a:spcPts val="0"/>
              </a:spcAft>
              <a:defRPr/>
            </a:pPr>
            <a:r>
              <a:rPr lang="fr-CA" sz="4400" b="1" dirty="0" smtClean="0">
                <a:solidFill>
                  <a:schemeClr val="tx2"/>
                </a:solidFill>
                <a:effectLst>
                  <a:outerShdw blurRad="38100" dist="38100" dir="2700000" algn="tl">
                    <a:srgbClr val="000000">
                      <a:alpha val="43137"/>
                    </a:srgbClr>
                  </a:outerShdw>
                </a:effectLst>
                <a:latin typeface="+mj-lt"/>
              </a:rPr>
              <a:t>Trouble spécifique d’apprentissage du langage écrit</a:t>
            </a:r>
            <a:endParaRPr lang="fr-CA" sz="5400" dirty="0" smtClean="0">
              <a:solidFill>
                <a:schemeClr val="tx2"/>
              </a:solidFill>
              <a:effectLst>
                <a:outerShdw blurRad="38100" dist="38100" dir="2700000" algn="tl">
                  <a:srgbClr val="000000">
                    <a:alpha val="43137"/>
                  </a:srgbClr>
                </a:outerShdw>
              </a:effectLst>
              <a:latin typeface="+mj-lt"/>
            </a:endParaRPr>
          </a:p>
        </p:txBody>
      </p:sp>
      <p:sp>
        <p:nvSpPr>
          <p:cNvPr id="19459" name="Rectangle 5"/>
          <p:cNvSpPr>
            <a:spLocks noGrp="1" noChangeArrowheads="1"/>
          </p:cNvSpPr>
          <p:nvPr>
            <p:ph type="body" idx="1"/>
            <p:custDataLst>
              <p:tags r:id="rId2"/>
            </p:custDataLst>
          </p:nvPr>
        </p:nvSpPr>
        <p:spPr>
          <a:xfrm>
            <a:off x="1187624" y="4869160"/>
            <a:ext cx="7123113" cy="1673225"/>
          </a:xfrm>
        </p:spPr>
        <p:txBody>
          <a:bodyPr anchor="ctr">
            <a:normAutofit/>
          </a:bodyPr>
          <a:lstStyle/>
          <a:p>
            <a:pPr algn="ctr" eaLnBrk="1" hangingPunct="1">
              <a:buFont typeface="Wingdings 2" pitchFamily="18" charset="2"/>
              <a:buNone/>
            </a:pPr>
            <a:r>
              <a:rPr lang="fr-CA" sz="4000" b="1" dirty="0" smtClean="0">
                <a:hlinkClick r:id="rId7" action="ppaction://hlinkfile"/>
              </a:rPr>
              <a:t>Exercice de lecture</a:t>
            </a:r>
            <a:endParaRPr lang="fr-CA" sz="4000" b="1" dirty="0" smtClean="0"/>
          </a:p>
        </p:txBody>
      </p:sp>
      <p:sp>
        <p:nvSpPr>
          <p:cNvPr id="4" name="ZoneTexte 3"/>
          <p:cNvSpPr txBox="1"/>
          <p:nvPr>
            <p:custDataLst>
              <p:tags r:id="rId3"/>
            </p:custDataLst>
          </p:nvPr>
        </p:nvSpPr>
        <p:spPr>
          <a:xfrm>
            <a:off x="1835696" y="2780928"/>
            <a:ext cx="5688632" cy="646331"/>
          </a:xfrm>
          <a:prstGeom prst="rect">
            <a:avLst/>
          </a:prstGeom>
          <a:noFill/>
        </p:spPr>
        <p:txBody>
          <a:bodyPr wrap="square" rtlCol="0">
            <a:spAutoFit/>
          </a:bodyPr>
          <a:lstStyle/>
          <a:p>
            <a:pPr algn="ctr"/>
            <a:r>
              <a:rPr lang="fr-CA" sz="3600" dirty="0" smtClean="0">
                <a:solidFill>
                  <a:schemeClr val="tx2"/>
                </a:solidFill>
              </a:rPr>
              <a:t>Dyslexie</a:t>
            </a:r>
            <a:r>
              <a:rPr lang="fr-CA" sz="3200" dirty="0" smtClean="0">
                <a:solidFill>
                  <a:schemeClr val="tx2"/>
                </a:solidFill>
              </a:rPr>
              <a:t>/Dysorthographie</a:t>
            </a:r>
            <a:endParaRPr lang="fr-CA" sz="3200" dirty="0">
              <a:solidFill>
                <a:schemeClr val="tx2"/>
              </a:solidFill>
            </a:endParaRPr>
          </a:p>
        </p:txBody>
      </p:sp>
      <p:pic>
        <p:nvPicPr>
          <p:cNvPr id="1026" name="Picture 2" descr="C:\Users\beadia-3\AppData\Local\Microsoft\Windows\Temporary Internet Files\Content.IE5\VA0KW8PB\MC900412396[1].wmf"/>
          <p:cNvPicPr>
            <a:picLocks noChangeAspect="1" noChangeArrowheads="1"/>
          </p:cNvPicPr>
          <p:nvPr>
            <p:custDataLst>
              <p:tags r:id="rId4"/>
            </p:custDataLst>
          </p:nvPr>
        </p:nvPicPr>
        <p:blipFill>
          <a:blip r:embed="rId8" cstate="print"/>
          <a:srcRect/>
          <a:stretch>
            <a:fillRect/>
          </a:stretch>
        </p:blipFill>
        <p:spPr bwMode="auto">
          <a:xfrm>
            <a:off x="3851920" y="3645024"/>
            <a:ext cx="1596204" cy="1367738"/>
          </a:xfrm>
          <a:prstGeom prst="rect">
            <a:avLst/>
          </a:prstGeom>
          <a:noFill/>
        </p:spPr>
      </p:pic>
    </p:spTree>
    <p:extLst>
      <p:ext uri="{BB962C8B-B14F-4D97-AF65-F5344CB8AC3E}">
        <p14:creationId xmlns:p14="http://schemas.microsoft.com/office/powerpoint/2010/main" xmlns="" val="4117243605"/>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b="1" dirty="0" smtClean="0">
                <a:solidFill>
                  <a:schemeClr val="tx2">
                    <a:satMod val="130000"/>
                  </a:schemeClr>
                </a:solidFill>
                <a:effectLst>
                  <a:outerShdw blurRad="38100" dist="38100" dir="2700000" algn="tl">
                    <a:srgbClr val="000000">
                      <a:alpha val="43137"/>
                    </a:srgbClr>
                  </a:outerShdw>
                </a:effectLst>
                <a:latin typeface="Maiandra GD" pitchFamily="34" charset="0"/>
              </a:rPr>
              <a:t>Trouble du langage écrit</a:t>
            </a:r>
            <a:endParaRPr lang="fr-CA" dirty="0">
              <a:latin typeface="Maiandra GD" pitchFamily="34" charset="0"/>
            </a:endParaRPr>
          </a:p>
        </p:txBody>
      </p:sp>
      <p:sp>
        <p:nvSpPr>
          <p:cNvPr id="3" name="Espace réservé du contenu 2"/>
          <p:cNvSpPr>
            <a:spLocks noGrp="1"/>
          </p:cNvSpPr>
          <p:nvPr>
            <p:ph idx="1"/>
            <p:custDataLst>
              <p:tags r:id="rId2"/>
            </p:custDataLst>
          </p:nvPr>
        </p:nvSpPr>
        <p:spPr/>
        <p:txBody>
          <a:bodyPr>
            <a:normAutofit fontScale="70000" lnSpcReduction="20000"/>
          </a:bodyPr>
          <a:lstStyle/>
          <a:p>
            <a:pPr marL="0" lvl="0" indent="0">
              <a:spcBef>
                <a:spcPts val="0"/>
              </a:spcBef>
              <a:buNone/>
            </a:pPr>
            <a:r>
              <a:rPr lang="fr-CA" dirty="0">
                <a:solidFill>
                  <a:prstClr val="black"/>
                </a:solidFill>
                <a:latin typeface="+mn-lt"/>
              </a:rPr>
              <a:t>Le trouble spécifique d’apprentissage du langage écrit* est </a:t>
            </a:r>
            <a:r>
              <a:rPr lang="fr-CA" u="sng" dirty="0">
                <a:solidFill>
                  <a:prstClr val="black"/>
                </a:solidFill>
                <a:latin typeface="+mn-lt"/>
              </a:rPr>
              <a:t>d’origine neurologique</a:t>
            </a:r>
            <a:r>
              <a:rPr lang="fr-CA" dirty="0">
                <a:solidFill>
                  <a:prstClr val="black"/>
                </a:solidFill>
                <a:latin typeface="+mn-lt"/>
              </a:rPr>
              <a:t>. Il se manifeste par un manque d’efficacité et de fluidité servant à identifier et à produire les mots écrits. Ces difficultés sont :</a:t>
            </a:r>
          </a:p>
          <a:p>
            <a:pPr marL="0" lvl="0" indent="0" algn="just">
              <a:spcBef>
                <a:spcPts val="0"/>
              </a:spcBef>
              <a:buNone/>
            </a:pPr>
            <a:r>
              <a:rPr lang="fr-CA" dirty="0">
                <a:solidFill>
                  <a:prstClr val="black"/>
                </a:solidFill>
                <a:latin typeface="+mn-lt"/>
              </a:rPr>
              <a:t> </a:t>
            </a:r>
          </a:p>
          <a:p>
            <a:pPr marL="285750" lvl="0" indent="-285750">
              <a:spcBef>
                <a:spcPts val="0"/>
              </a:spcBef>
              <a:buFont typeface="Wingdings" pitchFamily="2" charset="2"/>
              <a:buChar char="ü"/>
            </a:pPr>
            <a:r>
              <a:rPr lang="fr-CA" u="sng" dirty="0">
                <a:solidFill>
                  <a:prstClr val="black"/>
                </a:solidFill>
                <a:latin typeface="+mn-lt"/>
              </a:rPr>
              <a:t>Importantes et persistantes</a:t>
            </a:r>
            <a:r>
              <a:rPr lang="fr-CA" dirty="0">
                <a:solidFill>
                  <a:prstClr val="black"/>
                </a:solidFill>
                <a:latin typeface="+mn-lt"/>
              </a:rPr>
              <a:t> : écart significatif d’environ 2 ans et plus entre la performance réelle et la performance attendue (niveau scolaire, capacité intellectuelle, âge chronologique). Ces difficultés se maintiennent dans le temps.</a:t>
            </a:r>
          </a:p>
          <a:p>
            <a:pPr marL="0" lvl="0" indent="0" algn="ctr">
              <a:spcBef>
                <a:spcPts val="0"/>
              </a:spcBef>
              <a:buNone/>
            </a:pPr>
            <a:r>
              <a:rPr lang="fr-CA" dirty="0">
                <a:solidFill>
                  <a:prstClr val="black"/>
                </a:solidFill>
                <a:effectLst>
                  <a:outerShdw blurRad="38100" dist="38100" dir="2700000" algn="tl">
                    <a:srgbClr val="000000">
                      <a:alpha val="43137"/>
                    </a:srgbClr>
                  </a:outerShdw>
                </a:effectLst>
                <a:latin typeface="+mn-lt"/>
              </a:rPr>
              <a:t> </a:t>
            </a:r>
            <a:r>
              <a:rPr lang="fr-CA" b="1" dirty="0">
                <a:solidFill>
                  <a:prstClr val="black"/>
                </a:solidFill>
                <a:effectLst>
                  <a:outerShdw blurRad="38100" dist="38100" dir="2700000" algn="tl">
                    <a:srgbClr val="000000">
                      <a:alpha val="43137"/>
                    </a:srgbClr>
                  </a:outerShdw>
                </a:effectLst>
                <a:latin typeface="+mn-lt"/>
              </a:rPr>
              <a:t>ET</a:t>
            </a:r>
          </a:p>
          <a:p>
            <a:pPr marL="285750" lvl="0" indent="-285750">
              <a:spcBef>
                <a:spcPts val="0"/>
              </a:spcBef>
              <a:buFont typeface="Wingdings" pitchFamily="2" charset="2"/>
              <a:buChar char="ü"/>
            </a:pPr>
            <a:r>
              <a:rPr lang="fr-CA" u="sng" dirty="0">
                <a:solidFill>
                  <a:prstClr val="black"/>
                </a:solidFill>
                <a:latin typeface="+mn-lt"/>
              </a:rPr>
              <a:t>Résistantes</a:t>
            </a:r>
            <a:r>
              <a:rPr lang="fr-CA" dirty="0">
                <a:solidFill>
                  <a:prstClr val="black"/>
                </a:solidFill>
                <a:latin typeface="+mn-lt"/>
              </a:rPr>
              <a:t> : peu d’amélioration malgré les interventions précoces et rigoureuses, c’est-à-dire structurées et adaptées aux besoins.</a:t>
            </a:r>
          </a:p>
          <a:p>
            <a:pPr marL="0" lvl="0" indent="0" algn="ctr">
              <a:spcBef>
                <a:spcPts val="0"/>
              </a:spcBef>
              <a:buNone/>
            </a:pPr>
            <a:r>
              <a:rPr lang="fr-CA" dirty="0">
                <a:solidFill>
                  <a:prstClr val="black"/>
                </a:solidFill>
                <a:effectLst>
                  <a:outerShdw blurRad="38100" dist="38100" dir="2700000" algn="tl">
                    <a:srgbClr val="000000">
                      <a:alpha val="43137"/>
                    </a:srgbClr>
                  </a:outerShdw>
                </a:effectLst>
                <a:latin typeface="+mn-lt"/>
              </a:rPr>
              <a:t> </a:t>
            </a:r>
            <a:r>
              <a:rPr lang="fr-CA" b="1" dirty="0">
                <a:solidFill>
                  <a:prstClr val="black"/>
                </a:solidFill>
                <a:effectLst>
                  <a:outerShdw blurRad="38100" dist="38100" dir="2700000" algn="tl">
                    <a:srgbClr val="000000">
                      <a:alpha val="43137"/>
                    </a:srgbClr>
                  </a:outerShdw>
                </a:effectLst>
                <a:latin typeface="+mn-lt"/>
              </a:rPr>
              <a:t>ET</a:t>
            </a:r>
          </a:p>
          <a:p>
            <a:pPr marL="285750" lvl="0" indent="-285750">
              <a:spcBef>
                <a:spcPts val="0"/>
              </a:spcBef>
              <a:buFont typeface="Wingdings" pitchFamily="2" charset="2"/>
              <a:buChar char="ü"/>
            </a:pPr>
            <a:r>
              <a:rPr lang="fr-CA" u="sng" dirty="0">
                <a:solidFill>
                  <a:prstClr val="black"/>
                </a:solidFill>
                <a:latin typeface="+mn-lt"/>
              </a:rPr>
              <a:t>Spécifiques</a:t>
            </a:r>
            <a:r>
              <a:rPr lang="fr-CA" dirty="0">
                <a:solidFill>
                  <a:prstClr val="black"/>
                </a:solidFill>
                <a:latin typeface="+mn-lt"/>
              </a:rPr>
              <a:t> : en lien avec le langage écrit, mais pouvant se répercuter dans d’autres matières où la lecture est sollicitée.</a:t>
            </a:r>
          </a:p>
          <a:p>
            <a:pPr marL="0" indent="0">
              <a:buNone/>
            </a:pPr>
            <a:endParaRPr lang="fr-CA" dirty="0">
              <a:latin typeface="+mn-lt"/>
            </a:endParaRPr>
          </a:p>
        </p:txBody>
      </p:sp>
    </p:spTree>
    <p:extLst>
      <p:ext uri="{BB962C8B-B14F-4D97-AF65-F5344CB8AC3E}">
        <p14:creationId xmlns:p14="http://schemas.microsoft.com/office/powerpoint/2010/main" xmlns="" val="2143784367"/>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custDataLst>
              <p:tags r:id="rId1"/>
            </p:custDataLst>
          </p:nvPr>
        </p:nvSpPr>
        <p:spPr>
          <a:xfrm>
            <a:off x="0" y="260648"/>
            <a:ext cx="9144000" cy="864096"/>
          </a:xfrm>
        </p:spPr>
        <p:txBody>
          <a:bodyPr>
            <a:noAutofit/>
          </a:bodyPr>
          <a:lstStyle/>
          <a:p>
            <a:pPr eaLnBrk="1" fontAlgn="auto" hangingPunct="1">
              <a:spcAft>
                <a:spcPts val="0"/>
              </a:spcAft>
              <a:defRPr/>
            </a:pPr>
            <a:r>
              <a:rPr lang="fr-CA" sz="4800" b="1" dirty="0" smtClean="0">
                <a:solidFill>
                  <a:schemeClr val="tx2">
                    <a:satMod val="130000"/>
                  </a:schemeClr>
                </a:solidFill>
                <a:effectLst>
                  <a:outerShdw blurRad="38100" dist="38100" dir="2700000" algn="tl">
                    <a:srgbClr val="000000">
                      <a:alpha val="43137"/>
                    </a:srgbClr>
                  </a:outerShdw>
                </a:effectLst>
                <a:latin typeface="+mj-lt"/>
              </a:rPr>
              <a:t>Dyslexie : manifestations</a:t>
            </a:r>
          </a:p>
        </p:txBody>
      </p:sp>
      <p:sp>
        <p:nvSpPr>
          <p:cNvPr id="21507" name="Rectangle 3"/>
          <p:cNvSpPr>
            <a:spLocks noGrp="1" noChangeArrowheads="1"/>
          </p:cNvSpPr>
          <p:nvPr>
            <p:ph idx="1"/>
            <p:custDataLst>
              <p:tags r:id="rId2"/>
            </p:custDataLst>
          </p:nvPr>
        </p:nvSpPr>
        <p:spPr>
          <a:xfrm>
            <a:off x="395536" y="1412776"/>
            <a:ext cx="8496944" cy="4752528"/>
          </a:xfrm>
        </p:spPr>
        <p:txBody>
          <a:bodyPr>
            <a:normAutofit/>
          </a:bodyPr>
          <a:lstStyle/>
          <a:p>
            <a:pPr marL="0" indent="0" eaLnBrk="1" hangingPunct="1">
              <a:buFont typeface="Wingdings" pitchFamily="2" charset="2"/>
              <a:buNone/>
            </a:pPr>
            <a:r>
              <a:rPr lang="fr-CA" sz="3200" dirty="0" smtClean="0">
                <a:latin typeface="+mn-lt"/>
              </a:rPr>
              <a:t>Les difficultés en lecture se retrouvent dans trois champs principaux :</a:t>
            </a:r>
          </a:p>
          <a:p>
            <a:pPr marL="0" indent="0" eaLnBrk="1" hangingPunct="1">
              <a:buFont typeface="Wingdings" pitchFamily="2" charset="2"/>
              <a:buNone/>
            </a:pPr>
            <a:r>
              <a:rPr lang="fr-CA" sz="1800" dirty="0" smtClean="0">
                <a:latin typeface="+mn-lt"/>
              </a:rPr>
              <a:t> </a:t>
            </a:r>
          </a:p>
          <a:p>
            <a:pPr marL="711200" lvl="1" indent="-449263" eaLnBrk="1" hangingPunct="1">
              <a:spcBef>
                <a:spcPts val="1200"/>
              </a:spcBef>
              <a:spcAft>
                <a:spcPts val="1200"/>
              </a:spcAft>
              <a:buClr>
                <a:schemeClr val="tx1"/>
              </a:buClr>
              <a:buSzPct val="100000"/>
              <a:buFont typeface="Wingdings" pitchFamily="2" charset="2"/>
              <a:buChar char="Ø"/>
            </a:pPr>
            <a:r>
              <a:rPr lang="fr-CA" sz="3200" dirty="0" smtClean="0">
                <a:solidFill>
                  <a:schemeClr val="tx1"/>
                </a:solidFill>
                <a:latin typeface="+mn-lt"/>
              </a:rPr>
              <a:t>Le décodage et la reconnaissance instantanée</a:t>
            </a:r>
          </a:p>
          <a:p>
            <a:pPr marL="711200" lvl="1" indent="-449263" eaLnBrk="1" hangingPunct="1">
              <a:spcBef>
                <a:spcPts val="1200"/>
              </a:spcBef>
              <a:spcAft>
                <a:spcPts val="1200"/>
              </a:spcAft>
              <a:buClr>
                <a:schemeClr val="tx1"/>
              </a:buClr>
              <a:buSzPct val="100000"/>
              <a:buFont typeface="Wingdings" pitchFamily="2" charset="2"/>
              <a:buChar char="Ø"/>
            </a:pPr>
            <a:r>
              <a:rPr lang="fr-CA" sz="3200" dirty="0" smtClean="0">
                <a:solidFill>
                  <a:schemeClr val="tx1"/>
                </a:solidFill>
                <a:latin typeface="+mn-lt"/>
              </a:rPr>
              <a:t>La fluidité</a:t>
            </a:r>
          </a:p>
          <a:p>
            <a:pPr marL="711200" lvl="1" indent="-449263" eaLnBrk="1" hangingPunct="1">
              <a:spcBef>
                <a:spcPts val="1200"/>
              </a:spcBef>
              <a:spcAft>
                <a:spcPts val="1200"/>
              </a:spcAft>
              <a:buClr>
                <a:schemeClr val="tx1"/>
              </a:buClr>
              <a:buSzPct val="100000"/>
              <a:buFont typeface="Wingdings" pitchFamily="2" charset="2"/>
              <a:buChar char="Ø"/>
            </a:pPr>
            <a:r>
              <a:rPr lang="fr-CA" sz="3200" dirty="0" smtClean="0">
                <a:solidFill>
                  <a:schemeClr val="tx1"/>
                </a:solidFill>
                <a:latin typeface="+mn-lt"/>
              </a:rPr>
              <a:t>La compréhension</a:t>
            </a:r>
          </a:p>
        </p:txBody>
      </p:sp>
      <p:sp>
        <p:nvSpPr>
          <p:cNvPr id="24580" name="Text Box 4"/>
          <p:cNvSpPr txBox="1">
            <a:spLocks noChangeArrowheads="1"/>
          </p:cNvSpPr>
          <p:nvPr>
            <p:custDataLst>
              <p:tags r:id="rId3"/>
            </p:custDataLst>
          </p:nvPr>
        </p:nvSpPr>
        <p:spPr bwMode="auto">
          <a:xfrm>
            <a:off x="0" y="6334125"/>
            <a:ext cx="9144000" cy="430887"/>
          </a:xfrm>
          <a:prstGeom prst="rect">
            <a:avLst/>
          </a:prstGeom>
          <a:noFill/>
          <a:ln w="9525">
            <a:noFill/>
            <a:miter lim="800000"/>
            <a:headEnd/>
            <a:tailEnd/>
          </a:ln>
        </p:spPr>
        <p:txBody>
          <a:bodyPr>
            <a:spAutoFit/>
          </a:bodyPr>
          <a:lstStyle/>
          <a:p>
            <a:pPr marL="711200" indent="-711200">
              <a:defRPr/>
            </a:pPr>
            <a:r>
              <a:rPr lang="fr-CA" sz="1100" u="sng" dirty="0">
                <a:latin typeface="+mn-lt"/>
              </a:rPr>
              <a:t>Source</a:t>
            </a:r>
            <a:r>
              <a:rPr lang="fr-CA" sz="1100" dirty="0">
                <a:latin typeface="+mn-lt"/>
              </a:rPr>
              <a:t> : Cooley, Miles L. (2009).  Enseigner aux élèves atteints de troubles de santé mentale et d’apprentissage.  Stratégies pour la classe régulière.  </a:t>
            </a:r>
            <a:r>
              <a:rPr lang="fr-CA" sz="1100" dirty="0" err="1">
                <a:latin typeface="+mn-lt"/>
              </a:rPr>
              <a:t>Chenelière</a:t>
            </a:r>
            <a:r>
              <a:rPr lang="fr-CA" sz="1100" dirty="0">
                <a:latin typeface="+mn-lt"/>
              </a:rPr>
              <a:t> Éducation.</a:t>
            </a:r>
          </a:p>
        </p:txBody>
      </p:sp>
    </p:spTree>
    <p:extLst>
      <p:ext uri="{BB962C8B-B14F-4D97-AF65-F5344CB8AC3E}">
        <p14:creationId xmlns:p14="http://schemas.microsoft.com/office/powerpoint/2010/main" xmlns="" val="4218247881"/>
      </p:ext>
    </p:extLst>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7"/>
</p:tagLst>
</file>

<file path=ppt/tags/tag79.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Thème Offic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aiandra GD">
      <a:majorFont>
        <a:latin typeface="Maiandra GD"/>
        <a:ea typeface=""/>
        <a:cs typeface="Arial"/>
      </a:majorFont>
      <a:minorFont>
        <a:latin typeface="Maiandra GD"/>
        <a:ea typeface=""/>
        <a:cs typeface="Arial"/>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aiandra GD">
      <a:majorFont>
        <a:latin typeface="Maiandra GD"/>
        <a:ea typeface=""/>
        <a:cs typeface="Arial"/>
      </a:majorFont>
      <a:minorFont>
        <a:latin typeface="Maiandra GD"/>
        <a:ea typeface=""/>
        <a:cs typeface="Arial"/>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aiandra GD">
      <a:majorFont>
        <a:latin typeface="Maiandra GD"/>
        <a:ea typeface=""/>
        <a:cs typeface="Arial"/>
      </a:majorFont>
      <a:minorFont>
        <a:latin typeface="Maiandra GD"/>
        <a:ea typeface=""/>
        <a:cs typeface="Arial"/>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hème Offic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aiandra GD">
      <a:majorFont>
        <a:latin typeface="Maiandra GD"/>
        <a:ea typeface=""/>
        <a:cs typeface="Arial"/>
      </a:majorFont>
      <a:minorFont>
        <a:latin typeface="Maiandra GD"/>
        <a:ea typeface=""/>
        <a:cs typeface="Arial"/>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4545</Words>
  <Application>Microsoft Office PowerPoint</Application>
  <PresentationFormat>Affichage à l'écran (4:3)</PresentationFormat>
  <Paragraphs>587</Paragraphs>
  <Slides>66</Slides>
  <Notes>44</Notes>
  <HiddenSlides>0</HiddenSlides>
  <MMClips>0</MMClips>
  <ScaleCrop>false</ScaleCrop>
  <HeadingPairs>
    <vt:vector size="4" baseType="variant">
      <vt:variant>
        <vt:lpstr>Thème</vt:lpstr>
      </vt:variant>
      <vt:variant>
        <vt:i4>4</vt:i4>
      </vt:variant>
      <vt:variant>
        <vt:lpstr>Titres des diapositives</vt:lpstr>
      </vt:variant>
      <vt:variant>
        <vt:i4>66</vt:i4>
      </vt:variant>
    </vt:vector>
  </HeadingPairs>
  <TitlesOfParts>
    <vt:vector size="70" baseType="lpstr">
      <vt:lpstr>1_Thème Office</vt:lpstr>
      <vt:lpstr>Thème Office</vt:lpstr>
      <vt:lpstr>2_Thème Office</vt:lpstr>
      <vt:lpstr>4_Thème Office</vt:lpstr>
      <vt:lpstr>Les troubles d’apprentissage spécifiques</vt:lpstr>
      <vt:lpstr>Objectifs de la rencontre</vt:lpstr>
      <vt:lpstr>Plan de la rencontre</vt:lpstr>
      <vt:lpstr>Les troubles d’apprentissage;</vt:lpstr>
      <vt:lpstr>Les difficultés d’apprentissage ont un caractère temporaire </vt:lpstr>
      <vt:lpstr>Les troubles d’apprentissage ont un caractère permanent</vt:lpstr>
      <vt:lpstr>Trouble spécifique d’apprentissage du langage écrit</vt:lpstr>
      <vt:lpstr>Trouble du langage écrit</vt:lpstr>
      <vt:lpstr>Dyslexie : manifestations</vt:lpstr>
      <vt:lpstr>Le décodage et la reconnaissance instantanée </vt:lpstr>
      <vt:lpstr>La fluidité</vt:lpstr>
      <vt:lpstr>La compréhension</vt:lpstr>
      <vt:lpstr>Diapositive 13</vt:lpstr>
      <vt:lpstr>Types de dyslexies</vt:lpstr>
      <vt:lpstr>Dysorthographie</vt:lpstr>
      <vt:lpstr>Dysorthographie : manifestations</vt:lpstr>
      <vt:lpstr>Exemples  dyslexie-dysorthographie   Que remarquez-vous?</vt:lpstr>
      <vt:lpstr>Exemples  d’adaptations possibles </vt:lpstr>
      <vt:lpstr>Des forces à exploiter</vt:lpstr>
      <vt:lpstr>Quelques grands dyslexiques</vt:lpstr>
      <vt:lpstr>Trouble du langage</vt:lpstr>
      <vt:lpstr>Les composantes du langage</vt:lpstr>
      <vt:lpstr>Les composantes du langage</vt:lpstr>
      <vt:lpstr>Les composantes du langage</vt:lpstr>
      <vt:lpstr>Activité </vt:lpstr>
      <vt:lpstr>Les composantes du langage</vt:lpstr>
      <vt:lpstr>Activité </vt:lpstr>
      <vt:lpstr>Autres signes, déficiences ou troubles pouvant être associés</vt:lpstr>
      <vt:lpstr>Impacts de difficultés langagières importantes</vt:lpstr>
      <vt:lpstr>Impacts…(suite)</vt:lpstr>
      <vt:lpstr>Petits conseils de base</vt:lpstr>
      <vt:lpstr>Si problème d’accès lexical (sémantique/contenu)…</vt:lpstr>
      <vt:lpstr>Si la personne ne comprend pas…</vt:lpstr>
      <vt:lpstr>Lien utile pour en savoir plus</vt:lpstr>
      <vt:lpstr>Trouble du geste</vt:lpstr>
      <vt:lpstr>Les praxies</vt:lpstr>
      <vt:lpstr>Les praxies (suite)</vt:lpstr>
      <vt:lpstr>Les praxies</vt:lpstr>
      <vt:lpstr>La dyspraxie</vt:lpstr>
      <vt:lpstr>La dyspraxie</vt:lpstr>
      <vt:lpstr>La dyspraxie n’est pas…</vt:lpstr>
      <vt:lpstr>Les troubles associés</vt:lpstr>
      <vt:lpstr>Les atteintes</vt:lpstr>
      <vt:lpstr>Manifestations </vt:lpstr>
      <vt:lpstr>Exemples de dysgraphie</vt:lpstr>
      <vt:lpstr>Manifestations</vt:lpstr>
      <vt:lpstr>Exemple de désordre visuo-spatial</vt:lpstr>
      <vt:lpstr>Manifestations</vt:lpstr>
      <vt:lpstr>Des stratégies d’aide</vt:lpstr>
      <vt:lpstr>Stratégie d’aide</vt:lpstr>
      <vt:lpstr>Trouble du calcul</vt:lpstr>
      <vt:lpstr>Qu’est-ce que la dyscalculie?</vt:lpstr>
      <vt:lpstr>Les caractéristiques</vt:lpstr>
      <vt:lpstr>Les manifestations</vt:lpstr>
      <vt:lpstr>Les manifestations</vt:lpstr>
      <vt:lpstr>Exemple</vt:lpstr>
      <vt:lpstr>Interventions à privilégier</vt:lpstr>
      <vt:lpstr>Sanction des études</vt:lpstr>
      <vt:lpstr>Les mesures possibles sans demande d’autorisation (FGA)</vt:lpstr>
      <vt:lpstr>Les mesures possibles sans demande d’autorisation (FGA)</vt:lpstr>
      <vt:lpstr>Les mesures possibles sans demande d’autorisation (FGA)</vt:lpstr>
      <vt:lpstr>Les mesures possibles sans demande d’autorisation (FGA)</vt:lpstr>
      <vt:lpstr>Les mesures possibles sans demande d’autorisation (FGA)</vt:lpstr>
      <vt:lpstr>Mesures d’adaptation devant faire l’objet d’une demande d’autorisation </vt:lpstr>
      <vt:lpstr>Le dossier de demande</vt:lpstr>
      <vt:lpstr>Questions et commentaires  Évaluation de la rencontre </vt:lpstr>
    </vt:vector>
  </TitlesOfParts>
  <Company>CSA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troubles d’apprentissage spécifiques</dc:title>
  <dc:creator>Dany Talbot</dc:creator>
  <cp:lastModifiedBy>Danielle Gilbert</cp:lastModifiedBy>
  <cp:revision>119</cp:revision>
  <cp:lastPrinted>2012-10-03T13:33:43Z</cp:lastPrinted>
  <dcterms:created xsi:type="dcterms:W3CDTF">2012-09-28T16:52:20Z</dcterms:created>
  <dcterms:modified xsi:type="dcterms:W3CDTF">2014-04-15T00:33:54Z</dcterms:modified>
</cp:coreProperties>
</file>