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3" r:id="rId3"/>
    <p:sldId id="264" r:id="rId4"/>
    <p:sldId id="266" r:id="rId5"/>
    <p:sldId id="269" r:id="rId6"/>
    <p:sldId id="271" r:id="rId7"/>
    <p:sldId id="273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6" r:id="rId16"/>
    <p:sldId id="29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891C7-949B-4336-AD59-DA86DC698D32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A364F-DB8E-4708-8CD0-32A4F66306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8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5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249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861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201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775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31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937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172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516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235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578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376C-332E-4930-85DD-50F60931DC38}" type="datetimeFigureOut">
              <a:rPr lang="fr-CA" smtClean="0"/>
              <a:t>2017-05-04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1D1F-16C1-49C9-B12A-954D8F62309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64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ampeau.pedagoconseil@hotmail.com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campeau.pedagoconseil@hotmail.com" TargetMode="External"/><Relationship Id="rId3" Type="http://schemas.openxmlformats.org/officeDocument/2006/relationships/tags" Target="../tags/tag51.xml"/><Relationship Id="rId7" Type="http://schemas.openxmlformats.org/officeDocument/2006/relationships/image" Target="../media/image1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2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.xml"/><Relationship Id="rId11" Type="http://schemas.openxmlformats.org/officeDocument/2006/relationships/image" Target="../media/image6.jpeg"/><Relationship Id="rId5" Type="http://schemas.openxmlformats.org/officeDocument/2006/relationships/tags" Target="../tags/tag12.xml"/><Relationship Id="rId10" Type="http://schemas.openxmlformats.org/officeDocument/2006/relationships/image" Target="../media/image4.wmf"/><Relationship Id="rId4" Type="http://schemas.openxmlformats.org/officeDocument/2006/relationships/tags" Target="../tags/tag11.xml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15.xml"/><Relationship Id="rId7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#!/MonsterCa" TargetMode="External"/><Relationship Id="rId3" Type="http://schemas.openxmlformats.org/officeDocument/2006/relationships/tags" Target="../tags/tag20.xml"/><Relationship Id="rId7" Type="http://schemas.openxmlformats.org/officeDocument/2006/relationships/hyperlink" Target="http://www.facebook.com/Monsterca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0" y="-171400"/>
            <a:ext cx="3707904" cy="72728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5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37762" y="3284984"/>
            <a:ext cx="4510702" cy="2736304"/>
            <a:chOff x="3288" y="2621"/>
            <a:chExt cx="2041" cy="1198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621"/>
              <a:ext cx="2041" cy="1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570" y="2842"/>
              <a:ext cx="1504" cy="78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fr-CA" altLang="fr-FR" sz="900" dirty="0">
                <a:latin typeface="Arial Narrow" pitchFamily="34" charset="0"/>
              </a:endParaRPr>
            </a:p>
            <a:p>
              <a:pPr algn="ctr" eaLnBrk="1" hangingPunct="1"/>
              <a:r>
                <a:rPr lang="fr-CA" altLang="fr-FR" sz="1600" b="1" dirty="0">
                  <a:latin typeface="Arial Black" pitchFamily="34" charset="0"/>
                </a:rPr>
                <a:t>Pierre Campeau</a:t>
              </a:r>
              <a:r>
                <a:rPr lang="fr-CA" altLang="fr-FR" b="1" dirty="0">
                  <a:latin typeface="Arial Narrow" pitchFamily="34" charset="0"/>
                </a:rPr>
                <a:t> </a:t>
              </a:r>
            </a:p>
            <a:p>
              <a:pPr algn="ctr" eaLnBrk="1" hangingPunct="1"/>
              <a:r>
                <a:rPr lang="fr-CA" altLang="fr-FR" sz="1600" b="1" dirty="0" smtClean="0">
                  <a:latin typeface="Arial Narrow" pitchFamily="34" charset="0"/>
                </a:rPr>
                <a:t>Spécialiste et consultant en éducation</a:t>
              </a:r>
              <a:endParaRPr lang="fr-CA" altLang="fr-FR" b="1" dirty="0">
                <a:latin typeface="Arial Narrow" pitchFamily="34" charset="0"/>
              </a:endParaRPr>
            </a:p>
            <a:p>
              <a:pPr algn="ctr" eaLnBrk="1" hangingPunct="1"/>
              <a:endParaRPr lang="fr-CA" altLang="fr-FR" sz="1000" b="1" dirty="0">
                <a:latin typeface="Arial Narrow" pitchFamily="34" charset="0"/>
              </a:endParaRPr>
            </a:p>
            <a:p>
              <a:pPr algn="ctr" eaLnBrk="1" hangingPunct="1"/>
              <a:r>
                <a:rPr lang="fr-CA" altLang="fr-FR" sz="1400" b="1" dirty="0" smtClean="0">
                  <a:latin typeface="Arial Narrow" pitchFamily="34" charset="0"/>
                </a:rPr>
                <a:t>Intégration socioprofessionnelle</a:t>
              </a:r>
              <a:endParaRPr lang="fr-CA" altLang="fr-FR" sz="1400" b="1" dirty="0">
                <a:latin typeface="Arial Narrow" pitchFamily="34" charset="0"/>
              </a:endParaRPr>
            </a:p>
            <a:p>
              <a:pPr algn="ctr" eaLnBrk="1" hangingPunct="1"/>
              <a:endParaRPr lang="fr-CA" altLang="fr-FR" sz="800" b="1" dirty="0">
                <a:latin typeface="Arial Black" pitchFamily="34" charset="0"/>
              </a:endParaRPr>
            </a:p>
            <a:p>
              <a:pPr algn="ctr" eaLnBrk="1" hangingPunct="1"/>
              <a:r>
                <a:rPr lang="fr-CA" altLang="fr-FR" sz="1400" dirty="0">
                  <a:solidFill>
                    <a:srgbClr val="0000FF"/>
                  </a:solidFill>
                  <a:hlinkClick r:id="rId8"/>
                </a:rPr>
                <a:t>campeau.pedagoconseil@hotmail.com</a:t>
              </a:r>
              <a:endParaRPr lang="fr-CA" altLang="fr-FR" sz="1400" dirty="0">
                <a:solidFill>
                  <a:srgbClr val="0000FF"/>
                </a:solidFill>
              </a:endParaRPr>
            </a:p>
            <a:p>
              <a:pPr algn="ctr" eaLnBrk="1" hangingPunct="1"/>
              <a:endParaRPr lang="fr-CA" altLang="fr-FR" sz="500" dirty="0">
                <a:solidFill>
                  <a:srgbClr val="0000FF"/>
                </a:solidFill>
              </a:endParaRPr>
            </a:p>
            <a:p>
              <a:pPr algn="ctr" eaLnBrk="1" hangingPunct="1"/>
              <a:r>
                <a:rPr lang="fr-CA" altLang="fr-FR" sz="1200" b="1" dirty="0">
                  <a:latin typeface="Arial Black" panose="020B0A04020102020204" pitchFamily="34" charset="0"/>
                </a:rPr>
                <a:t>514 </a:t>
              </a:r>
              <a:r>
                <a:rPr lang="fr-CA" altLang="fr-FR" sz="1200" b="1" dirty="0" smtClean="0">
                  <a:latin typeface="Arial Black" panose="020B0A04020102020204" pitchFamily="34" charset="0"/>
                </a:rPr>
                <a:t>348 4074</a:t>
              </a:r>
              <a:endParaRPr lang="fr-CA" altLang="fr-FR" sz="12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92979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Résultats de recherche d'images pour « médias sociaux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90" y="4689680"/>
            <a:ext cx="2185434" cy="16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4139952" y="548680"/>
            <a:ext cx="532859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Atelier </a:t>
            </a:r>
            <a: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416</a:t>
            </a:r>
          </a:p>
          <a:p>
            <a:endParaRPr lang="fr-CA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CA" b="1" dirty="0" smtClean="0"/>
              <a:t>Vendredi 21 avril 2017,  8 h 45 à 10 h 00</a:t>
            </a:r>
          </a:p>
          <a:p>
            <a:endParaRPr lang="fr-CA" b="1" dirty="0" smtClean="0"/>
          </a:p>
          <a:p>
            <a:endParaRPr lang="fr-CA" sz="1000" b="1" dirty="0" smtClean="0"/>
          </a:p>
          <a:p>
            <a:r>
              <a:rPr lang="fr-CA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ISP </a:t>
            </a:r>
            <a:r>
              <a:rPr lang="fr-C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 L’ÈRE DES RÉSEAUX SOCIAUX,</a:t>
            </a:r>
          </a:p>
          <a:p>
            <a:r>
              <a:rPr lang="fr-C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VIRAGE INCONTOURNABLE </a:t>
            </a:r>
            <a:r>
              <a:rPr lang="fr-CA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CA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23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395536" y="292784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 err="1">
                <a:solidFill>
                  <a:srgbClr val="376092"/>
                </a:solidFill>
                <a:latin typeface="Arial Black" panose="020B0A04020102020204" pitchFamily="34" charset="0"/>
              </a:rPr>
              <a:t>Youtube</a:t>
            </a:r>
            <a:endParaRPr lang="fr-CA" sz="1600" dirty="0">
              <a:solidFill>
                <a:srgbClr val="376092"/>
              </a:solidFill>
              <a:latin typeface="Arial Black" panose="020B0A04020102020204" pitchFamily="34" charset="0"/>
            </a:endParaRPr>
          </a:p>
          <a:p>
            <a:r>
              <a:rPr lang="fr-CA" sz="1600" dirty="0" smtClean="0"/>
              <a:t>YouTube est </a:t>
            </a:r>
            <a:r>
              <a:rPr lang="fr-CA" sz="1600" dirty="0"/>
              <a:t>un bon moyen de trouver des </a:t>
            </a:r>
            <a:r>
              <a:rPr lang="fr-CA" sz="1600" dirty="0" smtClean="0"/>
              <a:t>renseignements sur les entreprises ou pour votre développement professionnel. </a:t>
            </a:r>
            <a:r>
              <a:rPr lang="fr-CA" sz="1600" u="sng" dirty="0"/>
              <a:t>En fait, YouTube est le deuxième plus grand moteur de recherche après Google.</a:t>
            </a:r>
            <a:endParaRPr lang="fr-CA" sz="1600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395535" y="4151982"/>
            <a:ext cx="8407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>
                <a:solidFill>
                  <a:srgbClr val="376092"/>
                </a:solidFill>
                <a:latin typeface="Arial Black" panose="020B0A04020102020204" pitchFamily="34" charset="0"/>
              </a:rPr>
              <a:t>Instagram</a:t>
            </a:r>
            <a:endParaRPr lang="fr-CA" sz="1600" dirty="0">
              <a:solidFill>
                <a:srgbClr val="376092"/>
              </a:solidFill>
              <a:latin typeface="Arial Black" panose="020B0A04020102020204" pitchFamily="34" charset="0"/>
            </a:endParaRPr>
          </a:p>
          <a:p>
            <a:r>
              <a:rPr lang="fr-CA" sz="1600" dirty="0"/>
              <a:t>Instagram </a:t>
            </a:r>
            <a:r>
              <a:rPr lang="fr-CA" sz="1600" dirty="0" smtClean="0"/>
              <a:t>permet </a:t>
            </a:r>
            <a:r>
              <a:rPr lang="fr-CA" sz="1600" dirty="0"/>
              <a:t>tout particulièrement de montrer ce qui est important à vos yeux et ce que vous êtes</a:t>
            </a:r>
            <a:r>
              <a:rPr lang="fr-CA" sz="1600" dirty="0" smtClean="0"/>
              <a:t>. Comme </a:t>
            </a:r>
            <a:r>
              <a:rPr lang="fr-CA" sz="1600" dirty="0" err="1" smtClean="0"/>
              <a:t>Youtube</a:t>
            </a:r>
            <a:r>
              <a:rPr lang="fr-CA" sz="1600" dirty="0" smtClean="0"/>
              <a:t>, il est utile si </a:t>
            </a:r>
            <a:r>
              <a:rPr lang="fr-CA" sz="1600" dirty="0"/>
              <a:t>vous travaillez dans les secteurs des relations publiques, de la mode, du tourisme ou encore de la photographie, 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395535" y="5376118"/>
            <a:ext cx="8407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>
                <a:solidFill>
                  <a:srgbClr val="376092"/>
                </a:solidFill>
                <a:latin typeface="Arial Black" panose="020B0A04020102020204" pitchFamily="34" charset="0"/>
              </a:rPr>
              <a:t>Pinterest</a:t>
            </a:r>
            <a:endParaRPr lang="fr-CA" sz="1600" dirty="0">
              <a:solidFill>
                <a:srgbClr val="376092"/>
              </a:solidFill>
              <a:latin typeface="Arial Black" panose="020B0A04020102020204" pitchFamily="34" charset="0"/>
            </a:endParaRPr>
          </a:p>
          <a:p>
            <a:r>
              <a:rPr lang="fr-CA" sz="1600" dirty="0"/>
              <a:t>Pinterest est un tableau virtuel qui permet de mettre à disposition des contenus et des images provenant d’Internet. </a:t>
            </a:r>
            <a:r>
              <a:rPr lang="fr-CA" sz="1600" dirty="0" smtClean="0"/>
              <a:t>Ce </a:t>
            </a:r>
            <a:r>
              <a:rPr lang="fr-CA" sz="1600" dirty="0"/>
              <a:t>que vous </a:t>
            </a:r>
            <a:r>
              <a:rPr lang="fr-CA" sz="1600" dirty="0" smtClean="0"/>
              <a:t>y épinglez </a:t>
            </a:r>
            <a:r>
              <a:rPr lang="fr-CA" sz="1600" dirty="0"/>
              <a:t>en dit long sur ce que vous êtes et ce que vous </a:t>
            </a:r>
            <a:r>
              <a:rPr lang="fr-CA" sz="1600" dirty="0" smtClean="0"/>
              <a:t>appréciez, souvenez-vous en!</a:t>
            </a:r>
            <a:endParaRPr lang="fr-CA" sz="1600" dirty="0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413792" y="472604"/>
            <a:ext cx="8262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>
                <a:solidFill>
                  <a:srgbClr val="376092"/>
                </a:solidFill>
                <a:latin typeface="Arial Black" panose="020B0A04020102020204" pitchFamily="34" charset="0"/>
              </a:rPr>
              <a:t>Twitter</a:t>
            </a:r>
            <a:endParaRPr lang="fr-CA" sz="1600" dirty="0">
              <a:solidFill>
                <a:srgbClr val="376092"/>
              </a:solidFill>
              <a:latin typeface="Arial Black" panose="020B0A04020102020204" pitchFamily="34" charset="0"/>
            </a:endParaRPr>
          </a:p>
          <a:p>
            <a:r>
              <a:rPr lang="fr-CA" sz="1600" dirty="0" smtClean="0"/>
              <a:t>Pour«</a:t>
            </a:r>
            <a:r>
              <a:rPr lang="fr-CA" sz="1600" dirty="0"/>
              <a:t> suivre </a:t>
            </a:r>
            <a:r>
              <a:rPr lang="fr-CA" sz="1600" dirty="0" smtClean="0"/>
              <a:t>» </a:t>
            </a:r>
            <a:r>
              <a:rPr lang="fr-CA" sz="1600" dirty="0"/>
              <a:t>des organisations et des personnes influentes dans votre secteur d’activité. </a:t>
            </a:r>
          </a:p>
          <a:p>
            <a:r>
              <a:rPr lang="fr-CA" sz="1600" dirty="0" smtClean="0"/>
              <a:t>La </a:t>
            </a:r>
            <a:r>
              <a:rPr lang="fr-CA" sz="1600" dirty="0"/>
              <a:t>plupart des entreprises possèdent un compte Twitter. Il leur arrive de tweeter des offres d’emploi, et la majorité des entreprises publient des informations sur des initiatives ou des projets essentiels. </a:t>
            </a:r>
            <a:endParaRPr lang="fr-CA" sz="1600" dirty="0" smtClean="0"/>
          </a:p>
          <a:p>
            <a:r>
              <a:rPr lang="fr-CA" sz="1600" dirty="0" smtClean="0"/>
              <a:t>Suivez </a:t>
            </a:r>
            <a:r>
              <a:rPr lang="fr-CA" sz="1600" dirty="0"/>
              <a:t>toutes les entreprises qui vous intéressent afin d’être tenu informé des ouvertures de postes et des nouveautés les concernant. Lorsque vous vous préparez </a:t>
            </a:r>
            <a:r>
              <a:rPr lang="fr-CA" sz="1600" dirty="0" smtClean="0"/>
              <a:t>votre recherche d’emploi, </a:t>
            </a:r>
            <a:r>
              <a:rPr lang="fr-CA" sz="1600" dirty="0"/>
              <a:t>regardez </a:t>
            </a:r>
            <a:r>
              <a:rPr lang="fr-CA" sz="1600" dirty="0" smtClean="0"/>
              <a:t>ce que publie l’entreprise, </a:t>
            </a:r>
            <a:r>
              <a:rPr lang="fr-CA" sz="1600" dirty="0"/>
              <a:t>car cela vous donnera une idée de </a:t>
            </a:r>
            <a:r>
              <a:rPr lang="fr-CA" sz="1600" dirty="0" smtClean="0"/>
              <a:t>sa culture </a:t>
            </a:r>
            <a:r>
              <a:rPr lang="fr-CA" sz="1600" dirty="0"/>
              <a:t>et </a:t>
            </a:r>
            <a:r>
              <a:rPr lang="fr-CA" sz="1600" dirty="0" smtClean="0"/>
              <a:t>ses nouveautés.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2672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E-réputation</a:t>
            </a:r>
            <a:r>
              <a:rPr lang="fr-CA" sz="3200" b="1" dirty="0" smtClean="0"/>
              <a:t> et recherche d’emploi</a:t>
            </a:r>
            <a:br>
              <a:rPr lang="fr-CA" sz="3200" b="1" dirty="0" smtClean="0"/>
            </a:br>
            <a:r>
              <a:rPr lang="fr-CA" sz="3200" b="1" dirty="0" smtClean="0"/>
              <a:t>Mises en garde</a:t>
            </a:r>
            <a:endParaRPr lang="fr-CA" sz="3200" b="1" dirty="0"/>
          </a:p>
        </p:txBody>
      </p:sp>
      <p:pic>
        <p:nvPicPr>
          <p:cNvPr id="4" name="Picture 4" descr="http://www.radiovl.fr/wp-content/uploads/2014/06/ereputation-tagcloud-620x363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41" y="2708920"/>
            <a:ext cx="59055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2.gstatic.com/images?q=tbn:ANd9GcQ3aMDsReVSN3DVYqYEZGaSEi1IYiEwFsnttbERsk0fjx5Ar1fucw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827">
            <a:off x="684017" y="1828681"/>
            <a:ext cx="2931706" cy="19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355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006">
            <a:off x="463942" y="1115838"/>
            <a:ext cx="3899187" cy="486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690">
            <a:off x="4062089" y="524516"/>
            <a:ext cx="4687490" cy="48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8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827584" y="4509120"/>
            <a:ext cx="763284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«…</a:t>
            </a:r>
            <a:r>
              <a:rPr lang="fr-CA" dirty="0"/>
              <a:t> Près de la </a:t>
            </a:r>
            <a:r>
              <a:rPr lang="fr-CA" dirty="0" smtClean="0"/>
              <a:t>moitié des plaintes </a:t>
            </a:r>
            <a:r>
              <a:rPr lang="fr-CA" dirty="0"/>
              <a:t>ont donné lieu à des sanctions, dont des congédiements. </a:t>
            </a:r>
            <a:r>
              <a:rPr lang="fr-CA" dirty="0" smtClean="0"/>
              <a:t>La loyauté doit continuer après les heures de travail et après rupture d’emploi.»</a:t>
            </a:r>
          </a:p>
          <a:p>
            <a:endParaRPr lang="fr-CA" sz="1000" b="1" dirty="0"/>
          </a:p>
          <a:p>
            <a:r>
              <a:rPr lang="fr-CA" sz="2000" b="1" dirty="0" smtClean="0"/>
              <a:t>«</a:t>
            </a:r>
            <a:r>
              <a:rPr lang="fr-CA" sz="2000" b="1" dirty="0"/>
              <a:t>L’obligation de loyauté envers son employeur est inscrite dans la loi, et toute critique publique envers lui peut être </a:t>
            </a:r>
            <a:r>
              <a:rPr lang="fr-CA" sz="2000" b="1" dirty="0" smtClean="0"/>
              <a:t>sanctionnée</a:t>
            </a:r>
            <a:r>
              <a:rPr lang="fr-CA" sz="2000" dirty="0" smtClean="0"/>
              <a:t>»</a:t>
            </a:r>
          </a:p>
          <a:p>
            <a:endParaRPr lang="fr-CA" dirty="0" smtClean="0"/>
          </a:p>
          <a:p>
            <a:r>
              <a:rPr lang="fr-CA" sz="1200" dirty="0" smtClean="0"/>
              <a:t>Éloïse </a:t>
            </a:r>
            <a:r>
              <a:rPr lang="fr-CA" sz="1200" dirty="0"/>
              <a:t>Gratton, avocate-conseil en droit des technologies de l’information au cabinet </a:t>
            </a:r>
            <a:r>
              <a:rPr lang="fr-CA" sz="1200" dirty="0" err="1"/>
              <a:t>McMillan</a:t>
            </a:r>
            <a:r>
              <a:rPr lang="fr-CA" sz="1200" dirty="0"/>
              <a:t>, à Montréal</a:t>
            </a:r>
            <a:r>
              <a:rPr lang="fr-CA" sz="1200" dirty="0" smtClean="0"/>
              <a:t>. D’</a:t>
            </a:r>
            <a:endParaRPr lang="fr-CA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776713" cy="392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3419872" y="2551837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/>
              <a:t>Atelier 215</a:t>
            </a:r>
            <a:endParaRPr lang="fr-CA" sz="2400" b="1" dirty="0"/>
          </a:p>
          <a:p>
            <a:r>
              <a:rPr lang="fr-CA" sz="2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CA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MÉDIAS SOCIAUX EN CLASSE -</a:t>
            </a:r>
          </a:p>
          <a:p>
            <a:r>
              <a:rPr lang="fr-CA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USAGES ET </a:t>
            </a:r>
            <a:r>
              <a:rPr lang="fr-CA" sz="2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PRÉCAUTIONS</a:t>
            </a:r>
          </a:p>
          <a:p>
            <a:endParaRPr lang="fr-CA" b="1" dirty="0"/>
          </a:p>
          <a:p>
            <a:r>
              <a:rPr lang="fr-CA" b="1" dirty="0" smtClean="0"/>
              <a:t>ANIMATEURS </a:t>
            </a:r>
            <a:r>
              <a:rPr lang="fr-CA" b="1" dirty="0"/>
              <a:t>– Patrick Beaupré, </a:t>
            </a:r>
            <a:r>
              <a:rPr lang="fr-CA" dirty="0"/>
              <a:t>conseiller</a:t>
            </a:r>
          </a:p>
          <a:p>
            <a:r>
              <a:rPr lang="fr-CA" dirty="0"/>
              <a:t>pédagogique, RÉCIT FGA Montréal </a:t>
            </a:r>
            <a:r>
              <a:rPr lang="fr-CA" b="1" dirty="0"/>
              <a:t>//</a:t>
            </a:r>
          </a:p>
          <a:p>
            <a:r>
              <a:rPr lang="fr-CA" b="1" dirty="0"/>
              <a:t>Stéphane Lavoie</a:t>
            </a:r>
            <a:r>
              <a:rPr lang="fr-CA" dirty="0"/>
              <a:t>, conseiller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5476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5" y="397962"/>
            <a:ext cx="4955691" cy="173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006" y="1529277"/>
            <a:ext cx="6566158" cy="189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5184576" cy="34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abriquealeaders.com/wp-content/uploads/2015/10/merci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0"/>
            <a:ext cx="2520280" cy="138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043608" y="2115044"/>
            <a:ext cx="6022870" cy="4194276"/>
            <a:chOff x="3288" y="2621"/>
            <a:chExt cx="2041" cy="1198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621"/>
              <a:ext cx="2041" cy="1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3630" y="2913"/>
              <a:ext cx="1411" cy="6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fr-CA" altLang="fr-FR" sz="1050" dirty="0">
                <a:latin typeface="Arial Narrow" pitchFamily="34" charset="0"/>
              </a:endParaRPr>
            </a:p>
            <a:p>
              <a:pPr algn="ctr" eaLnBrk="1" hangingPunct="1"/>
              <a:r>
                <a:rPr lang="fr-CA" altLang="fr-FR" sz="2000" b="1" dirty="0">
                  <a:latin typeface="Arial Black" pitchFamily="34" charset="0"/>
                </a:rPr>
                <a:t>Pierre Campeau</a:t>
              </a:r>
              <a:r>
                <a:rPr lang="fr-CA" altLang="fr-FR" sz="2400" b="1" dirty="0">
                  <a:latin typeface="Arial Narrow" pitchFamily="34" charset="0"/>
                </a:rPr>
                <a:t> </a:t>
              </a:r>
            </a:p>
            <a:p>
              <a:pPr algn="ctr" eaLnBrk="1" hangingPunct="1"/>
              <a:r>
                <a:rPr lang="fr-CA" altLang="fr-FR" sz="2000" b="1" dirty="0">
                  <a:latin typeface="Arial Narrow" pitchFamily="34" charset="0"/>
                </a:rPr>
                <a:t>consultant en éducation</a:t>
              </a:r>
              <a:endParaRPr lang="fr-CA" altLang="fr-FR" sz="2400" b="1" dirty="0">
                <a:latin typeface="Arial Narrow" pitchFamily="34" charset="0"/>
              </a:endParaRPr>
            </a:p>
            <a:p>
              <a:pPr algn="ctr" eaLnBrk="1" hangingPunct="1"/>
              <a:endParaRPr lang="fr-CA" altLang="fr-FR" sz="1100" b="1" dirty="0">
                <a:latin typeface="Arial Narrow" pitchFamily="34" charset="0"/>
              </a:endParaRPr>
            </a:p>
            <a:p>
              <a:pPr algn="ctr" eaLnBrk="1" hangingPunct="1"/>
              <a:r>
                <a:rPr lang="fr-CA" altLang="fr-FR" b="1" dirty="0">
                  <a:latin typeface="Arial Narrow" pitchFamily="34" charset="0"/>
                </a:rPr>
                <a:t>Formation continue du personnel scolaire</a:t>
              </a:r>
            </a:p>
            <a:p>
              <a:pPr algn="ctr" eaLnBrk="1" hangingPunct="1"/>
              <a:endParaRPr lang="fr-CA" altLang="fr-FR" sz="1000" b="1" dirty="0">
                <a:latin typeface="Arial Black" pitchFamily="34" charset="0"/>
              </a:endParaRPr>
            </a:p>
            <a:p>
              <a:pPr algn="ctr" eaLnBrk="1" hangingPunct="1"/>
              <a:r>
                <a:rPr lang="fr-CA" altLang="fr-FR" dirty="0">
                  <a:solidFill>
                    <a:srgbClr val="0000FF"/>
                  </a:solidFill>
                  <a:hlinkClick r:id="rId8"/>
                </a:rPr>
                <a:t>campeau.pedagoconseil@hotmail.com</a:t>
              </a:r>
              <a:endParaRPr lang="fr-CA" altLang="fr-FR" dirty="0">
                <a:solidFill>
                  <a:srgbClr val="0000FF"/>
                </a:solidFill>
              </a:endParaRPr>
            </a:p>
            <a:p>
              <a:pPr algn="ctr" eaLnBrk="1" hangingPunct="1"/>
              <a:endParaRPr lang="fr-CA" altLang="fr-FR" sz="700" dirty="0">
                <a:solidFill>
                  <a:srgbClr val="0000FF"/>
                </a:solidFill>
              </a:endParaRPr>
            </a:p>
            <a:p>
              <a:pPr algn="ctr" eaLnBrk="1" hangingPunct="1"/>
              <a:r>
                <a:rPr lang="fr-CA" altLang="fr-FR" sz="1400" b="1" dirty="0"/>
                <a:t>514 </a:t>
              </a:r>
              <a:r>
                <a:rPr lang="fr-CA" altLang="fr-FR" sz="1400" b="1" dirty="0" smtClean="0"/>
                <a:t>348 4074</a:t>
              </a:r>
              <a:endParaRPr lang="fr-CA" altLang="fr-FR" sz="1400" b="1" dirty="0"/>
            </a:p>
          </p:txBody>
        </p:sp>
      </p:grpSp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2678560" y="1412776"/>
            <a:ext cx="5246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Showcard Gothic" panose="04020904020102020604" pitchFamily="82" charset="0"/>
              </a:rPr>
              <a:t>Vous voulez donner suite?</a:t>
            </a:r>
            <a:endParaRPr lang="fr-CA" sz="2800" b="1" dirty="0">
              <a:latin typeface="Showcard Gothic" panose="04020904020102020604" pitchFamily="82" charset="0"/>
            </a:endParaRPr>
          </a:p>
        </p:txBody>
      </p:sp>
      <p:pic>
        <p:nvPicPr>
          <p:cNvPr id="7" name="Picture 2" descr="C:\Documents and Settings\prof\Bureau\PIERRE\Pierre 2014\été2011 511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0830"/>
            <a:ext cx="1273994" cy="12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89248" y="1772816"/>
            <a:ext cx="3250704" cy="360040"/>
          </a:xfrm>
        </p:spPr>
        <p:txBody>
          <a:bodyPr>
            <a:noAutofit/>
          </a:bodyPr>
          <a:lstStyle/>
          <a:p>
            <a:r>
              <a:rPr lang="fr-CA" sz="1800" b="1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Description de l’atelier </a:t>
            </a:r>
            <a:r>
              <a:rPr lang="fr-CA" sz="1800" b="1" dirty="0" smtClean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:</a:t>
            </a:r>
            <a:endParaRPr lang="fr-CA" sz="180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899592" y="2327969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-CA" b="1" dirty="0" smtClean="0">
                <a:solidFill>
                  <a:srgbClr val="376092"/>
                </a:solidFill>
              </a:rPr>
              <a:t>Accueil et présentation </a:t>
            </a:r>
            <a:r>
              <a:rPr lang="fr-CA" b="1" dirty="0">
                <a:solidFill>
                  <a:srgbClr val="376092"/>
                </a:solidFill>
              </a:rPr>
              <a:t>de </a:t>
            </a:r>
            <a:r>
              <a:rPr lang="fr-CA" b="1" dirty="0" smtClean="0">
                <a:solidFill>
                  <a:srgbClr val="376092"/>
                </a:solidFill>
              </a:rPr>
              <a:t>l’atelier</a:t>
            </a:r>
            <a:endParaRPr lang="fr-CA" b="1" dirty="0">
              <a:solidFill>
                <a:srgbClr val="37609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b="1" dirty="0" smtClean="0">
                <a:solidFill>
                  <a:srgbClr val="376092"/>
                </a:solidFill>
              </a:rPr>
              <a:t>Représentation</a:t>
            </a:r>
            <a:r>
              <a:rPr lang="fr-C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</a:rPr>
              <a:t>des participants </a:t>
            </a:r>
            <a:r>
              <a:rPr lang="fr-CA" dirty="0" smtClean="0"/>
              <a:t>du rôle des </a:t>
            </a:r>
            <a:r>
              <a:rPr lang="fr-CA" dirty="0"/>
              <a:t>médias sociaux </a:t>
            </a:r>
            <a:r>
              <a:rPr lang="fr-CA" dirty="0" smtClean="0"/>
              <a:t>en employabilité (qui, quoi, où, comment et pourquoi?)</a:t>
            </a:r>
          </a:p>
          <a:p>
            <a:pPr marL="342900" indent="-342900">
              <a:buFont typeface="+mj-lt"/>
              <a:buAutoNum type="arabicPeriod"/>
            </a:pPr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rgbClr val="376092"/>
                </a:solidFill>
              </a:rPr>
              <a:t>R</a:t>
            </a:r>
            <a:r>
              <a:rPr lang="fr-CA" b="1" dirty="0" smtClean="0">
                <a:solidFill>
                  <a:srgbClr val="376092"/>
                </a:solidFill>
              </a:rPr>
              <a:t>echerches </a:t>
            </a:r>
            <a:r>
              <a:rPr lang="fr-CA" b="1" dirty="0">
                <a:solidFill>
                  <a:srgbClr val="376092"/>
                </a:solidFill>
              </a:rPr>
              <a:t>récentes </a:t>
            </a:r>
            <a:r>
              <a:rPr lang="fr-CA" dirty="0" smtClean="0"/>
              <a:t>(statistiques)</a:t>
            </a:r>
          </a:p>
          <a:p>
            <a:pPr marL="342900" indent="-342900">
              <a:buFont typeface="+mj-lt"/>
              <a:buAutoNum type="arabicPeriod"/>
            </a:pPr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b="1" dirty="0" smtClean="0">
                <a:solidFill>
                  <a:srgbClr val="376092"/>
                </a:solidFill>
              </a:rPr>
              <a:t>Liens avec le programme ISP</a:t>
            </a:r>
            <a:endParaRPr lang="fr-CA" b="1" dirty="0">
              <a:solidFill>
                <a:srgbClr val="37609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CA" dirty="0"/>
          </a:p>
          <a:p>
            <a:pPr marL="342900" lvl="0" indent="-342900">
              <a:buFont typeface="+mj-lt"/>
              <a:buAutoNum type="arabicPeriod"/>
            </a:pPr>
            <a:r>
              <a:rPr lang="fr-CA" b="1" dirty="0" smtClean="0">
                <a:solidFill>
                  <a:schemeClr val="accent1">
                    <a:lumMod val="75000"/>
                  </a:schemeClr>
                </a:solidFill>
              </a:rPr>
              <a:t>Partage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</a:rPr>
              <a:t>d’expériences </a:t>
            </a:r>
            <a:r>
              <a:rPr lang="fr-CA" b="1" dirty="0" smtClean="0">
                <a:solidFill>
                  <a:schemeClr val="accent1">
                    <a:lumMod val="75000"/>
                  </a:schemeClr>
                </a:solidFill>
              </a:rPr>
              <a:t>professionnelles </a:t>
            </a:r>
            <a:r>
              <a:rPr lang="fr-CA" dirty="0"/>
              <a:t> </a:t>
            </a:r>
            <a:r>
              <a:rPr lang="fr-CA" dirty="0" smtClean="0"/>
              <a:t>et exemples </a:t>
            </a:r>
            <a:r>
              <a:rPr lang="fr-CA" dirty="0"/>
              <a:t>de transfert ou </a:t>
            </a:r>
            <a:r>
              <a:rPr lang="fr-CA" dirty="0" smtClean="0"/>
              <a:t>d’applications</a:t>
            </a:r>
            <a:endParaRPr lang="fr-CA" dirty="0"/>
          </a:p>
          <a:p>
            <a:pPr marL="342900" indent="-342900">
              <a:buFont typeface="+mj-lt"/>
              <a:buAutoNum type="arabicPeriod"/>
            </a:pPr>
            <a:endParaRPr lang="fr-CA" dirty="0"/>
          </a:p>
          <a:p>
            <a:pPr marL="342900" lvl="0" indent="-342900">
              <a:buFont typeface="+mj-lt"/>
              <a:buAutoNum type="arabicPeriod"/>
            </a:pPr>
            <a:r>
              <a:rPr lang="fr-CA" b="1" dirty="0" smtClean="0">
                <a:solidFill>
                  <a:schemeClr val="accent1">
                    <a:lumMod val="75000"/>
                  </a:schemeClr>
                </a:solidFill>
              </a:rPr>
              <a:t>Objectivation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</a:rPr>
              <a:t>de la rencontre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320480" y="548680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Recherche </a:t>
            </a:r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d’emploi, </a:t>
            </a:r>
          </a:p>
          <a:p>
            <a:pPr algn="ctr"/>
            <a:r>
              <a:rPr lang="fr-CA" sz="2400" b="1" dirty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mise en marché de soi </a:t>
            </a:r>
          </a:p>
          <a:p>
            <a:pPr algn="ctr"/>
            <a:r>
              <a:rPr lang="fr-CA" sz="2400" b="1" dirty="0">
                <a:solidFill>
                  <a:srgbClr val="0070C0"/>
                </a:solidFill>
                <a:latin typeface="Cooper Black" panose="0208090404030B020404" pitchFamily="18" charset="0"/>
              </a:rPr>
              <a:t>et médias sociaux </a:t>
            </a:r>
            <a:endParaRPr lang="fr-CA" sz="2400" b="1" dirty="0" smtClean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Résultats de recherche d'images pour « représentation 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7022"/>
            <a:ext cx="2532358" cy="18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34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124075" y="1125140"/>
            <a:ext cx="4773139" cy="3455988"/>
            <a:chOff x="521" y="346"/>
            <a:chExt cx="1679" cy="1224"/>
          </a:xfrm>
        </p:grpSpPr>
        <p:sp>
          <p:nvSpPr>
            <p:cNvPr id="69635" name="Oval 3"/>
            <p:cNvSpPr>
              <a:spLocks noChangeArrowheads="1"/>
            </p:cNvSpPr>
            <p:nvPr/>
          </p:nvSpPr>
          <p:spPr bwMode="auto">
            <a:xfrm>
              <a:off x="1078" y="601"/>
              <a:ext cx="697" cy="70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E5F3"/>
                  </a:solidFill>
                </a14:hiddenFill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69636" name="Text Box 4"/>
            <p:cNvSpPr txBox="1">
              <a:spLocks noChangeArrowheads="1"/>
            </p:cNvSpPr>
            <p:nvPr/>
          </p:nvSpPr>
          <p:spPr bwMode="auto">
            <a:xfrm>
              <a:off x="703" y="346"/>
              <a:ext cx="1497" cy="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CA" altLang="fr-FR" sz="3200"/>
            </a:p>
          </p:txBody>
        </p:sp>
        <p:sp>
          <p:nvSpPr>
            <p:cNvPr id="69637" name="Oval 5"/>
            <p:cNvSpPr>
              <a:spLocks noChangeArrowheads="1"/>
            </p:cNvSpPr>
            <p:nvPr/>
          </p:nvSpPr>
          <p:spPr bwMode="auto">
            <a:xfrm>
              <a:off x="1230" y="868"/>
              <a:ext cx="710" cy="70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E5F3"/>
                  </a:solidFill>
                </a14:hiddenFill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69638" name="Oval 6"/>
            <p:cNvSpPr>
              <a:spLocks noChangeArrowheads="1"/>
            </p:cNvSpPr>
            <p:nvPr/>
          </p:nvSpPr>
          <p:spPr bwMode="auto">
            <a:xfrm>
              <a:off x="866" y="873"/>
              <a:ext cx="761" cy="68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E5F3"/>
                  </a:solidFill>
                </a14:hiddenFill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69639" name="Text Box 7"/>
            <p:cNvSpPr txBox="1">
              <a:spLocks noChangeArrowheads="1"/>
            </p:cNvSpPr>
            <p:nvPr/>
          </p:nvSpPr>
          <p:spPr bwMode="auto">
            <a:xfrm>
              <a:off x="942" y="575"/>
              <a:ext cx="9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fr-CA" altLang="fr-FR" sz="1400" b="1" dirty="0">
                  <a:solidFill>
                    <a:srgbClr val="0000FF"/>
                  </a:solidFill>
                </a:rPr>
                <a:t>  </a:t>
              </a:r>
              <a:r>
                <a:rPr lang="fr-CA" altLang="fr-FR" b="1" dirty="0">
                  <a:solidFill>
                    <a:srgbClr val="0000FF"/>
                  </a:solidFill>
                </a:rPr>
                <a:t>REPRÉSENTATION</a:t>
              </a:r>
            </a:p>
            <a:p>
              <a:pPr algn="ctr"/>
              <a:r>
                <a:rPr lang="fr-CA" altLang="fr-FR" sz="2000" b="1" dirty="0">
                  <a:solidFill>
                    <a:srgbClr val="0000FF"/>
                  </a:solidFill>
                </a:rPr>
                <a:t>(perception)</a:t>
              </a:r>
              <a:r>
                <a:rPr lang="fr-CA" altLang="fr-FR" b="1" dirty="0">
                  <a:solidFill>
                    <a:srgbClr val="0000FF"/>
                  </a:solidFill>
                </a:rPr>
                <a:t> </a:t>
              </a:r>
              <a:endParaRPr lang="fr-CA" altLang="fr-FR" sz="4000" dirty="0"/>
            </a:p>
          </p:txBody>
        </p:sp>
        <p:sp>
          <p:nvSpPr>
            <p:cNvPr id="69640" name="Text Box 8"/>
            <p:cNvSpPr txBox="1">
              <a:spLocks noChangeArrowheads="1"/>
            </p:cNvSpPr>
            <p:nvPr/>
          </p:nvSpPr>
          <p:spPr bwMode="auto">
            <a:xfrm>
              <a:off x="1655" y="1162"/>
              <a:ext cx="48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fr-CA" altLang="fr-FR" sz="1400" b="1" dirty="0" smtClean="0">
                  <a:solidFill>
                    <a:srgbClr val="0000FF"/>
                  </a:solidFill>
                </a:rPr>
                <a:t>RÉALISATION</a:t>
              </a:r>
            </a:p>
            <a:p>
              <a:pPr algn="ctr"/>
              <a:r>
                <a:rPr lang="fr-CA" altLang="fr-FR" sz="1600" b="1" dirty="0" smtClean="0">
                  <a:solidFill>
                    <a:srgbClr val="0000FF"/>
                  </a:solidFill>
                </a:rPr>
                <a:t>(action</a:t>
              </a:r>
              <a:r>
                <a:rPr lang="fr-CA" altLang="fr-FR" sz="1600" b="1" dirty="0">
                  <a:solidFill>
                    <a:srgbClr val="0000FF"/>
                  </a:solidFill>
                </a:rPr>
                <a:t>)</a:t>
              </a:r>
            </a:p>
          </p:txBody>
        </p:sp>
        <p:graphicFrame>
          <p:nvGraphicFramePr>
            <p:cNvPr id="6964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9121974"/>
                </p:ext>
              </p:extLst>
            </p:nvPr>
          </p:nvGraphicFramePr>
          <p:xfrm>
            <a:off x="1119" y="816"/>
            <a:ext cx="592" cy="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9" imgW="2102042" imgH="2286770" progId="Unknown">
                    <p:embed/>
                  </p:oleObj>
                </mc:Choice>
                <mc:Fallback>
                  <p:oleObj r:id="rId9" imgW="2102042" imgH="2286770" progId="Unknown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lum bright="2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" y="816"/>
                          <a:ext cx="592" cy="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42" name="Text Box 10"/>
            <p:cNvSpPr txBox="1">
              <a:spLocks noChangeArrowheads="1"/>
            </p:cNvSpPr>
            <p:nvPr/>
          </p:nvSpPr>
          <p:spPr bwMode="auto">
            <a:xfrm>
              <a:off x="521" y="1162"/>
              <a:ext cx="7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fr-CA" altLang="fr-FR" sz="1400" b="1" dirty="0">
                  <a:solidFill>
                    <a:srgbClr val="0000FF"/>
                  </a:solidFill>
                </a:rPr>
                <a:t>OBJECTIVATION</a:t>
              </a:r>
            </a:p>
            <a:p>
              <a:pPr algn="ctr"/>
              <a:r>
                <a:rPr lang="fr-CA" altLang="fr-FR" sz="1400" b="1" dirty="0">
                  <a:solidFill>
                    <a:srgbClr val="0000FF"/>
                  </a:solidFill>
                </a:rPr>
                <a:t>(</a:t>
              </a:r>
              <a:r>
                <a:rPr lang="fr-CA" altLang="fr-FR" sz="1600" b="1" dirty="0">
                  <a:solidFill>
                    <a:srgbClr val="0000FF"/>
                  </a:solidFill>
                </a:rPr>
                <a:t>évaluation)</a:t>
              </a:r>
              <a:endParaRPr lang="fr-CA" altLang="fr-FR" sz="3600" dirty="0"/>
            </a:p>
          </p:txBody>
        </p:sp>
      </p:grpSp>
      <p:sp>
        <p:nvSpPr>
          <p:cNvPr id="69644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35696" y="980728"/>
            <a:ext cx="5472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 sz="2000" b="1" dirty="0"/>
              <a:t>Les trois phases </a:t>
            </a:r>
            <a:r>
              <a:rPr lang="fr-CA" altLang="fr-FR" sz="2000" b="1" dirty="0" smtClean="0"/>
              <a:t>d’une démarche efficace </a:t>
            </a:r>
            <a:r>
              <a:rPr lang="fr-CA" altLang="fr-FR" sz="2000" b="1" dirty="0"/>
              <a:t>de </a:t>
            </a:r>
            <a:r>
              <a:rPr lang="fr-CA" altLang="fr-FR" sz="2000" b="1" dirty="0" smtClean="0"/>
              <a:t>développement de compétences </a:t>
            </a:r>
          </a:p>
        </p:txBody>
      </p:sp>
      <p:sp>
        <p:nvSpPr>
          <p:cNvPr id="69645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213" y="4774095"/>
            <a:ext cx="8135937" cy="175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AutoNum type="arabicPeriod"/>
            </a:pPr>
            <a:r>
              <a:rPr lang="fr-CA" altLang="fr-FR" sz="1400" b="1" dirty="0">
                <a:solidFill>
                  <a:srgbClr val="3333FF"/>
                </a:solidFill>
              </a:rPr>
              <a:t>REPRÉSENTATION  </a:t>
            </a:r>
            <a:r>
              <a:rPr lang="fr-CA" altLang="fr-FR" sz="1400" dirty="0" smtClean="0"/>
              <a:t>l’individu </a:t>
            </a:r>
            <a:r>
              <a:rPr lang="fr-CA" altLang="fr-FR" sz="1400" dirty="0"/>
              <a:t>fait appel à ses connaissances antérieures (</a:t>
            </a:r>
            <a:r>
              <a:rPr lang="fr-CA" altLang="fr-FR" sz="1400" b="1" dirty="0"/>
              <a:t>ce qu’il sait</a:t>
            </a:r>
            <a:r>
              <a:rPr lang="fr-CA" altLang="fr-FR" sz="1400" dirty="0"/>
              <a:t>) pour réaliser les tâches exigées ou pour répondre aux questions du formateur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endParaRPr lang="fr-FR" altLang="fr-FR" sz="1100" dirty="0"/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fr-CA" altLang="fr-FR" sz="1400" b="1" dirty="0">
                <a:solidFill>
                  <a:srgbClr val="3333FF"/>
                </a:solidFill>
              </a:rPr>
              <a:t>RÉALISATION</a:t>
            </a:r>
            <a:r>
              <a:rPr lang="fr-CA" altLang="fr-FR" sz="1400" dirty="0"/>
              <a:t>: il réalise des actions concrètes pour développer les compétences visées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endParaRPr lang="fr-CA" altLang="fr-FR" sz="1100" dirty="0" smtClean="0"/>
          </a:p>
          <a:p>
            <a:pPr>
              <a:lnSpc>
                <a:spcPct val="110000"/>
              </a:lnSpc>
              <a:buFontTx/>
              <a:buAutoNum type="arabicPeriod"/>
            </a:pPr>
            <a:endParaRPr lang="fr-FR" altLang="fr-FR" sz="500" dirty="0"/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fr-CA" altLang="fr-FR" sz="1400" b="1" dirty="0">
                <a:solidFill>
                  <a:srgbClr val="3333FF"/>
                </a:solidFill>
              </a:rPr>
              <a:t>OBJECTIVATION </a:t>
            </a:r>
            <a:r>
              <a:rPr lang="fr-CA" altLang="fr-FR" sz="1400" dirty="0"/>
              <a:t>il fait un retour sur ses apprentissages, </a:t>
            </a:r>
            <a:r>
              <a:rPr lang="fr-CA" altLang="fr-FR" sz="1400" dirty="0" smtClean="0"/>
              <a:t>sa représentation, ses </a:t>
            </a:r>
            <a:r>
              <a:rPr lang="fr-CA" altLang="fr-FR" sz="1400" dirty="0"/>
              <a:t>progrès et les conditions favorisant son implication </a:t>
            </a:r>
            <a:r>
              <a:rPr lang="fr-CA" altLang="fr-FR" sz="1200" dirty="0"/>
              <a:t>(c’est une forme d’</a:t>
            </a:r>
            <a:r>
              <a:rPr lang="fr-CA" altLang="fr-FR" sz="1400" b="1" dirty="0"/>
              <a:t>autoévaluation</a:t>
            </a:r>
            <a:r>
              <a:rPr lang="fr-CA" altLang="fr-FR" sz="1200" dirty="0"/>
              <a:t>) </a:t>
            </a:r>
          </a:p>
        </p:txBody>
      </p:sp>
      <p:pic>
        <p:nvPicPr>
          <p:cNvPr id="26631" name="Picture 7" descr="Résultats de recherche d'images pour « représentation 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29" y="1919117"/>
            <a:ext cx="1725146" cy="12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256365">
            <a:off x="-452374" y="413818"/>
            <a:ext cx="4948259" cy="584775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ISP À L’ÈRE DES RÉSEAUX SOCIAUX,</a:t>
            </a:r>
          </a:p>
          <a:p>
            <a:pPr algn="ctr"/>
            <a:r>
              <a:rPr lang="fr-CA" sz="1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UN VIRAGE INCONTOURNABLE ?</a:t>
            </a:r>
          </a:p>
        </p:txBody>
      </p:sp>
    </p:spTree>
    <p:extLst>
      <p:ext uri="{BB962C8B-B14F-4D97-AF65-F5344CB8AC3E}">
        <p14:creationId xmlns:p14="http://schemas.microsoft.com/office/powerpoint/2010/main" val="29847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1259633" y="2636912"/>
            <a:ext cx="6813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376092"/>
                </a:solidFill>
                <a:latin typeface="Chicago" panose="020B0806080604040204" pitchFamily="34" charset="0"/>
              </a:rPr>
              <a:t>Quel est </a:t>
            </a:r>
            <a:r>
              <a:rPr lang="fr-CA" sz="3200" b="1" dirty="0" smtClean="0">
                <a:latin typeface="Chicago" panose="020B0806080604040204" pitchFamily="34" charset="0"/>
              </a:rPr>
              <a:t>votre représentation </a:t>
            </a:r>
            <a:r>
              <a:rPr lang="fr-CA" sz="2400" b="1" dirty="0">
                <a:solidFill>
                  <a:srgbClr val="376092"/>
                </a:solidFill>
                <a:latin typeface="Chicago" panose="020B0806080604040204" pitchFamily="34" charset="0"/>
              </a:rPr>
              <a:t>des médias sociaux</a:t>
            </a:r>
            <a:r>
              <a:rPr lang="fr-CA" sz="2400" b="1" dirty="0" smtClean="0">
                <a:solidFill>
                  <a:srgbClr val="376092"/>
                </a:solidFill>
                <a:latin typeface="Chicago" panose="020B0806080604040204" pitchFamily="34" charset="0"/>
              </a:rPr>
              <a:t> </a:t>
            </a:r>
          </a:p>
        </p:txBody>
      </p:sp>
      <p:grpSp>
        <p:nvGrpSpPr>
          <p:cNvPr id="4" name="Groupe 3"/>
          <p:cNvGrpSpPr/>
          <p:nvPr>
            <p:custDataLst>
              <p:tags r:id="rId3"/>
            </p:custDataLst>
          </p:nvPr>
        </p:nvGrpSpPr>
        <p:grpSpPr>
          <a:xfrm>
            <a:off x="6554779" y="620688"/>
            <a:ext cx="2481717" cy="1622276"/>
            <a:chOff x="6516216" y="908720"/>
            <a:chExt cx="2293696" cy="1478260"/>
          </a:xfrm>
        </p:grpSpPr>
        <p:grpSp>
          <p:nvGrpSpPr>
            <p:cNvPr id="5" name="Groupe 4"/>
            <p:cNvGrpSpPr/>
            <p:nvPr/>
          </p:nvGrpSpPr>
          <p:grpSpPr>
            <a:xfrm>
              <a:off x="6969715" y="1196752"/>
              <a:ext cx="1418709" cy="1190228"/>
              <a:chOff x="6969715" y="1196752"/>
              <a:chExt cx="1418709" cy="1190228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7249927" y="1196752"/>
                <a:ext cx="903400" cy="851441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5E5F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CA" dirty="0"/>
              </a:p>
            </p:txBody>
          </p:sp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7450544" y="1546633"/>
                <a:ext cx="937880" cy="840347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5E5F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CA" dirty="0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6969715" y="1552619"/>
                <a:ext cx="1005249" cy="821193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5E5F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CA" dirty="0"/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9135467"/>
                  </p:ext>
                </p:extLst>
              </p:nvPr>
            </p:nvGraphicFramePr>
            <p:xfrm>
              <a:off x="7316846" y="1440983"/>
              <a:ext cx="782007" cy="6583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r:id="rId7" imgW="2102042" imgH="2286770" progId="Unknown">
                      <p:embed/>
                    </p:oleObj>
                  </mc:Choice>
                  <mc:Fallback>
                    <p:oleObj r:id="rId7" imgW="2102042" imgH="2286770" progId="Unknown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lum bright="24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16846" y="1440983"/>
                            <a:ext cx="782007" cy="65839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Rectangle 5"/>
            <p:cNvSpPr/>
            <p:nvPr/>
          </p:nvSpPr>
          <p:spPr>
            <a:xfrm>
              <a:off x="6516216" y="908720"/>
              <a:ext cx="2293696" cy="560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 smtClean="0">
                  <a:solidFill>
                    <a:srgbClr val="0000FF"/>
                  </a:solidFill>
                  <a:latin typeface="Arial Black" panose="020B0A04020102020204" pitchFamily="34" charset="0"/>
                </a:rPr>
                <a:t>Votre</a:t>
              </a:r>
              <a:endParaRPr lang="fr-CA" sz="1600" b="1" dirty="0">
                <a:solidFill>
                  <a:srgbClr val="0000FF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r-CA" b="1" dirty="0">
                  <a:solidFill>
                    <a:srgbClr val="0000FF"/>
                  </a:solidFill>
                  <a:latin typeface="Arial Black" panose="020B0A04020102020204" pitchFamily="34" charset="0"/>
                </a:rPr>
                <a:t>r</a:t>
              </a:r>
              <a:r>
                <a:rPr lang="fr-CA" b="1" dirty="0" smtClean="0">
                  <a:solidFill>
                    <a:srgbClr val="0000FF"/>
                  </a:solidFill>
                  <a:latin typeface="Arial Black" panose="020B0A04020102020204" pitchFamily="34" charset="0"/>
                </a:rPr>
                <a:t>eprésentation</a:t>
              </a:r>
              <a:endParaRPr lang="fr-CA" sz="1400" b="1" dirty="0">
                <a:solidFill>
                  <a:srgbClr val="0000FF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Image 10" descr="Réseaux-sociaux (3)"/>
          <p:cNvPicPr/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349"/>
            <a:ext cx="4392488" cy="1663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2051720" y="4005064"/>
            <a:ext cx="54152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dans la recherche d’emploi, </a:t>
            </a:r>
          </a:p>
          <a:p>
            <a:pPr algn="ctr">
              <a:lnSpc>
                <a:spcPct val="150000"/>
              </a:lnSpc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la mise en marché de soi </a:t>
            </a:r>
          </a:p>
          <a:p>
            <a:pPr algn="ctr">
              <a:lnSpc>
                <a:spcPct val="150000"/>
              </a:lnSpc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ou le développement professionnelle  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(qui, quoi, où, comment et pourquoi?)</a:t>
            </a:r>
          </a:p>
        </p:txBody>
      </p:sp>
    </p:spTree>
    <p:extLst>
      <p:ext uri="{BB962C8B-B14F-4D97-AF65-F5344CB8AC3E}">
        <p14:creationId xmlns:p14="http://schemas.microsoft.com/office/powerpoint/2010/main" val="39788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5109" cy="62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395536" y="4437112"/>
            <a:ext cx="8424936" cy="1885131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CA" dirty="0"/>
              <a:t> </a:t>
            </a:r>
            <a:r>
              <a:rPr lang="fr-CA" dirty="0" smtClean="0"/>
              <a:t>… la moitié des recherches d’emploi (50 %) se fait désormais en ligne …</a:t>
            </a:r>
          </a:p>
          <a:p>
            <a:endParaRPr lang="fr-CA" sz="1050" dirty="0"/>
          </a:p>
          <a:p>
            <a:r>
              <a:rPr lang="fr-CA" dirty="0" smtClean="0"/>
              <a:t>… le quart </a:t>
            </a:r>
            <a:r>
              <a:rPr lang="fr-CA" dirty="0"/>
              <a:t>des chercheurs d’emploi (24 %) cherchent </a:t>
            </a:r>
            <a:r>
              <a:rPr lang="fr-CA" dirty="0" smtClean="0"/>
              <a:t>activement sur </a:t>
            </a:r>
            <a:r>
              <a:rPr lang="fr-CA" dirty="0"/>
              <a:t>les </a:t>
            </a:r>
            <a:r>
              <a:rPr lang="fr-CA" dirty="0" smtClean="0"/>
              <a:t>sites tels </a:t>
            </a:r>
            <a:r>
              <a:rPr lang="fr-CA" dirty="0"/>
              <a:t>que </a:t>
            </a:r>
            <a:r>
              <a:rPr lang="fr-CA" dirty="0">
                <a:hlinkClick r:id="rId7"/>
              </a:rPr>
              <a:t>Facebook </a:t>
            </a:r>
            <a:r>
              <a:rPr lang="fr-CA" dirty="0"/>
              <a:t>et </a:t>
            </a:r>
            <a:r>
              <a:rPr lang="fr-CA" dirty="0">
                <a:hlinkClick r:id="rId8"/>
              </a:rPr>
              <a:t>Twitter</a:t>
            </a:r>
            <a:r>
              <a:rPr lang="fr-CA" dirty="0"/>
              <a:t>, alors </a:t>
            </a:r>
            <a:r>
              <a:rPr lang="fr-CA" dirty="0" smtClean="0"/>
              <a:t>que </a:t>
            </a:r>
            <a:r>
              <a:rPr lang="fr-CA" dirty="0"/>
              <a:t>(26 %) ont trouvé leur </a:t>
            </a:r>
            <a:r>
              <a:rPr lang="fr-CA" dirty="0" smtClean="0"/>
              <a:t>emploi </a:t>
            </a:r>
            <a:r>
              <a:rPr lang="fr-CA" dirty="0"/>
              <a:t>sur un </a:t>
            </a:r>
            <a:r>
              <a:rPr lang="fr-CA" dirty="0" smtClean="0"/>
              <a:t>site en ligne.</a:t>
            </a:r>
          </a:p>
          <a:p>
            <a:endParaRPr lang="fr-CA" sz="1000" dirty="0" smtClean="0"/>
          </a:p>
          <a:p>
            <a:r>
              <a:rPr lang="fr-CA" b="1" dirty="0" smtClean="0"/>
              <a:t> … plus </a:t>
            </a:r>
            <a:r>
              <a:rPr lang="fr-CA" b="1" dirty="0"/>
              <a:t>du quart de la population (28 %) croit qu’il est désormais essentiel d’être actif sur les médias sociaux pour avancer </a:t>
            </a:r>
            <a:r>
              <a:rPr lang="fr-CA" b="1" dirty="0" smtClean="0"/>
              <a:t>professionnellement.</a:t>
            </a:r>
          </a:p>
          <a:p>
            <a:endParaRPr lang="fr-CA" sz="600" dirty="0" smtClean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 rot="20376453">
            <a:off x="334009" y="2320739"/>
            <a:ext cx="2747868" cy="523220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fr-CA" sz="2800" b="1" dirty="0" smtClean="0">
                <a:solidFill>
                  <a:srgbClr val="FF00FF"/>
                </a:solidFill>
                <a:latin typeface="Antique Olive Compact" panose="020B0904030504030204" pitchFamily="34" charset="0"/>
              </a:rPr>
              <a:t>Recherches</a:t>
            </a:r>
            <a:endParaRPr lang="fr-CA" sz="2800" b="1" dirty="0" smtClean="0">
              <a:solidFill>
                <a:srgbClr val="376092"/>
              </a:solidFill>
              <a:latin typeface="Antique Olive Compact" panose="020B09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731"/>
            <a:ext cx="6170879" cy="21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692696"/>
            <a:ext cx="6170878" cy="61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04664"/>
            <a:ext cx="8964488" cy="617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CA" sz="2000" b="1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Recherche d’emploi, </a:t>
            </a:r>
            <a:r>
              <a:rPr lang="fr-CA" sz="2000" b="1" dirty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mise en marché de soi </a:t>
            </a:r>
            <a:r>
              <a:rPr lang="fr-CA" sz="2000" b="1" dirty="0" smtClean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, </a:t>
            </a:r>
            <a:r>
              <a:rPr lang="fr-CA" sz="20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développement prof.</a:t>
            </a:r>
            <a:endParaRPr lang="fr-CA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6651334"/>
              </p:ext>
            </p:extLst>
          </p:nvPr>
        </p:nvGraphicFramePr>
        <p:xfrm>
          <a:off x="323528" y="980728"/>
          <a:ext cx="8568952" cy="56730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/>
                <a:gridCol w="936104"/>
                <a:gridCol w="2016224"/>
                <a:gridCol w="2160240"/>
                <a:gridCol w="1368152"/>
                <a:gridCol w="1368152"/>
              </a:tblGrid>
              <a:tr h="441583">
                <a:tc gridSpan="6"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Tableau synthèse ISP et médias sociaux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84502"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Sigles</a:t>
                      </a:r>
                      <a:endParaRPr lang="fr-CA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Facebook</a:t>
                      </a:r>
                      <a:endParaRPr lang="fr-CA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LinkedIn</a:t>
                      </a:r>
                      <a:endParaRPr lang="fr-CA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Twitter</a:t>
                      </a:r>
                      <a:endParaRPr lang="fr-CA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Pinterest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7454">
                <a:tc rowSpan="6">
                  <a:txBody>
                    <a:bodyPr/>
                    <a:lstStyle/>
                    <a:p>
                      <a:pPr algn="ctr"/>
                      <a:r>
                        <a:rPr lang="fr-CA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Caractéristiques</a:t>
                      </a:r>
                      <a:endParaRPr lang="fr-C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ISP-1005</a:t>
                      </a:r>
                    </a:p>
                    <a:p>
                      <a:endParaRPr lang="fr-CA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ISP-3016</a:t>
                      </a:r>
                      <a:endParaRPr lang="fr-CA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Connaissance de soi </a:t>
                      </a:r>
                      <a:r>
                        <a:rPr lang="fr-CA" sz="1200" dirty="0" smtClean="0"/>
                        <a:t>(valeurs, intérêts, aptitudes)</a:t>
                      </a:r>
                    </a:p>
                    <a:p>
                      <a:endParaRPr lang="fr-CA" sz="1100" dirty="0" smtClean="0"/>
                    </a:p>
                    <a:p>
                      <a:r>
                        <a:rPr lang="fr-CA" sz="1400" dirty="0" smtClean="0"/>
                        <a:t>Exploration des métiers et exigence</a:t>
                      </a:r>
                      <a:endParaRPr lang="fr-CA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Bilan professionnel</a:t>
                      </a:r>
                    </a:p>
                    <a:p>
                      <a:r>
                        <a:rPr lang="fr-CA" sz="1400" dirty="0" smtClean="0"/>
                        <a:t>Exploration des métiers et exigences</a:t>
                      </a:r>
                    </a:p>
                    <a:p>
                      <a:r>
                        <a:rPr lang="fr-CA" sz="1400" dirty="0" smtClean="0"/>
                        <a:t>Oblige à se définir à se reconnaître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 smtClean="0"/>
                        <a:t>Connaissance de soi  </a:t>
                      </a:r>
                      <a:r>
                        <a:rPr lang="fr-CA" sz="1200" dirty="0" smtClean="0"/>
                        <a:t>(Intérêts,  besoins,  compétences …)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395">
                <a:tc vMerge="1">
                  <a:txBody>
                    <a:bodyPr/>
                    <a:lstStyle/>
                    <a:p>
                      <a:endParaRPr lang="fr-CA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ISP-1008 et 1009</a:t>
                      </a:r>
                    </a:p>
                    <a:p>
                      <a:endParaRPr lang="fr-CA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ISP-3029 à 3021</a:t>
                      </a:r>
                      <a:endParaRPr lang="fr-CA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Recherche </a:t>
                      </a:r>
                      <a:r>
                        <a:rPr lang="fr-CA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fr-C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emploi</a:t>
                      </a:r>
                    </a:p>
                    <a:p>
                      <a:pPr marL="44958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A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Postuler un emploi</a:t>
                      </a:r>
                      <a:endParaRPr lang="fr-CA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4958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A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Offrir ses services</a:t>
                      </a:r>
                      <a:endParaRPr lang="fr-CA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Validation du </a:t>
                      </a:r>
                      <a:r>
                        <a:rPr lang="fr-CA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choix prof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Recherche </a:t>
                      </a:r>
                      <a:r>
                        <a:rPr lang="fr-CA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d’emploi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4958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A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Postuler un emploi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4958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A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Offrir ses services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4958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A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Mettre en valeurs ses compétences 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12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Alimenter son image personnelle et professionnelle et réseautage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04154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4958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-Informer son réseau de sa recherche d’emploi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05711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-Développement professionnel par les «groupes»</a:t>
                      </a:r>
                      <a:endParaRPr lang="fr-CA" sz="12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23953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-Montrer son image pers et prof </a:t>
                      </a:r>
                      <a:r>
                        <a:rPr lang="fr-CA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(malgré nous)</a:t>
                      </a:r>
                      <a:endParaRPr lang="fr-CA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849197">
                <a:tc>
                  <a:txBody>
                    <a:bodyPr/>
                    <a:lstStyle/>
                    <a:p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Mises</a:t>
                      </a:r>
                      <a:r>
                        <a:rPr lang="fr-CA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C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 garde</a:t>
                      </a:r>
                      <a:endParaRPr lang="fr-CA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450850" lvl="2" indent="0"/>
                      <a:r>
                        <a:rPr lang="fr-C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</a:t>
                      </a:r>
                      <a:r>
                        <a:rPr lang="fr-C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son image virtuelle et permanente!!! </a:t>
                      </a:r>
                      <a:r>
                        <a:rPr lang="fr-CA" sz="14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Assurez-vous de bien régler vos paramètres de confidentialité dans vos préférences.</a:t>
                      </a:r>
                    </a:p>
                    <a:p>
                      <a:pPr marL="450850" lvl="2" indent="0"/>
                      <a:r>
                        <a:rPr lang="fr-C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traces nous suivent toujours,</a:t>
                      </a:r>
                      <a:r>
                        <a:rPr lang="fr-CA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peut les atténuer en actualisant le contenu</a:t>
                      </a:r>
                      <a:endParaRPr lang="fr-CA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0850" lvl="2" indent="0"/>
                      <a:r>
                        <a:rPr lang="fr-CA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RECOMMANDATIONS : </a:t>
                      </a:r>
                      <a:r>
                        <a:rPr lang="fr-C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 conscient de son image</a:t>
                      </a:r>
                      <a:r>
                        <a:rPr lang="fr-CA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 s</a:t>
                      </a:r>
                      <a:r>
                        <a:rPr lang="fr-C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oigner et </a:t>
                      </a:r>
                      <a:r>
                        <a:rPr lang="fr-C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 actif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2"/>
                      <a:endParaRPr lang="fr-CA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539552" y="289764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 smtClean="0">
                <a:solidFill>
                  <a:srgbClr val="376092"/>
                </a:solidFill>
                <a:latin typeface="Arial Black" panose="020B0A04020102020204" pitchFamily="34" charset="0"/>
              </a:rPr>
              <a:t>Google +</a:t>
            </a:r>
          </a:p>
          <a:p>
            <a:r>
              <a:rPr lang="fr-CA" sz="1600" dirty="0"/>
              <a:t>P</a:t>
            </a:r>
            <a:r>
              <a:rPr lang="fr-CA" sz="1600" dirty="0" smtClean="0"/>
              <a:t>lus </a:t>
            </a:r>
            <a:r>
              <a:rPr lang="fr-CA" sz="1600" dirty="0"/>
              <a:t>vous figurerez dans les résultats du moteur de </a:t>
            </a:r>
            <a:r>
              <a:rPr lang="fr-CA" sz="1600" dirty="0" smtClean="0"/>
              <a:t>recherche de Google. Plus </a:t>
            </a:r>
            <a:r>
              <a:rPr lang="fr-CA" sz="1600" dirty="0"/>
              <a:t>un employeur est susceptible de vous trouver et de consulter vos pages sociales bien tenues, plus il y aura de chances pour qu'il envisage de vous embaucher. </a:t>
            </a:r>
            <a:r>
              <a:rPr lang="fr-CA" sz="1600" u="sng" dirty="0"/>
              <a:t>Google+ est ainsi en train de devenir un outil essentiel pour toute recherche d’emploi</a:t>
            </a:r>
            <a:r>
              <a:rPr lang="fr-CA" sz="1600" u="sng" dirty="0" smtClean="0"/>
              <a:t>.</a:t>
            </a: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539552" y="40466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>
                <a:solidFill>
                  <a:srgbClr val="376092"/>
                </a:solidFill>
                <a:latin typeface="Arial Black" panose="020B0A04020102020204" pitchFamily="34" charset="0"/>
              </a:rPr>
              <a:t>LinkedIn</a:t>
            </a:r>
            <a:endParaRPr lang="fr-CA" sz="1600" dirty="0">
              <a:solidFill>
                <a:srgbClr val="376092"/>
              </a:solidFill>
              <a:latin typeface="Arial Black" panose="020B0A04020102020204" pitchFamily="34" charset="0"/>
            </a:endParaRPr>
          </a:p>
          <a:p>
            <a:r>
              <a:rPr lang="fr-CA" sz="1600" dirty="0"/>
              <a:t>P</a:t>
            </a:r>
            <a:r>
              <a:rPr lang="fr-CA" sz="1600" dirty="0" smtClean="0"/>
              <a:t>ermet </a:t>
            </a:r>
            <a:r>
              <a:rPr lang="fr-CA" sz="1600" dirty="0"/>
              <a:t>de vous relier à vos collègues, vos </a:t>
            </a:r>
            <a:r>
              <a:rPr lang="fr-CA" sz="1600" dirty="0" smtClean="0"/>
              <a:t>enseignants et </a:t>
            </a:r>
            <a:r>
              <a:rPr lang="fr-CA" sz="1600" dirty="0"/>
              <a:t>vos amis. Vous pouvez y donner </a:t>
            </a:r>
            <a:r>
              <a:rPr lang="fr-CA" sz="1600" dirty="0" smtClean="0"/>
              <a:t>votre profil d’emploi </a:t>
            </a:r>
            <a:r>
              <a:rPr lang="fr-CA" sz="1600" dirty="0"/>
              <a:t>et </a:t>
            </a:r>
            <a:r>
              <a:rPr lang="fr-CA" sz="1600" dirty="0" smtClean="0"/>
              <a:t>vos contacts. Vos </a:t>
            </a:r>
            <a:r>
              <a:rPr lang="fr-CA" sz="1600" dirty="0"/>
              <a:t>relations peuvent y confirmer vos </a:t>
            </a:r>
            <a:r>
              <a:rPr lang="fr-CA" sz="1600" dirty="0" smtClean="0"/>
              <a:t>compétences. Vous </a:t>
            </a:r>
            <a:r>
              <a:rPr lang="fr-CA" sz="1600" dirty="0"/>
              <a:t>pouvez y inclure beaucoup de plus de détails sur vos qualifications professionnelles que sur un </a:t>
            </a:r>
            <a:r>
              <a:rPr lang="fr-CA" sz="1600" dirty="0" smtClean="0"/>
              <a:t>CV. </a:t>
            </a:r>
            <a:r>
              <a:rPr lang="fr-CA" sz="1600" dirty="0"/>
              <a:t>Et si vous obtenez une promotion ou un nouveau diplôme, vous pouvez faire part de cet accomplissement à vos </a:t>
            </a:r>
            <a:r>
              <a:rPr lang="fr-CA" sz="1600" dirty="0" smtClean="0"/>
              <a:t>contacts. Il vous </a:t>
            </a:r>
            <a:r>
              <a:rPr lang="fr-CA" sz="1600" dirty="0"/>
              <a:t>permet d’écrire des notes, visibles par vous seul, sur la façon dont vous avez rencontré une personne et de planifier un rappel pour ne pas oublier de la recontacter à </a:t>
            </a:r>
            <a:r>
              <a:rPr lang="fr-CA" sz="1600" dirty="0" smtClean="0"/>
              <a:t>l'avenir.  </a:t>
            </a:r>
            <a:r>
              <a:rPr lang="fr-CA" sz="1600" u="sng" dirty="0"/>
              <a:t>LinkedIn sera l’une des premières choses que les employeurs verront de vous ; alors assurez-vous que </a:t>
            </a:r>
            <a:r>
              <a:rPr lang="fr-CA" sz="1600" u="sng" dirty="0" smtClean="0"/>
              <a:t>votre </a:t>
            </a:r>
            <a:r>
              <a:rPr lang="fr-CA" sz="1600" u="sng" dirty="0"/>
              <a:t>profil </a:t>
            </a:r>
            <a:r>
              <a:rPr lang="fr-CA" sz="1600" u="sng" dirty="0" smtClean="0"/>
              <a:t>professionnel  est en lien avec ce que vous souhaitez.</a:t>
            </a:r>
            <a:endParaRPr lang="fr-CA" sz="1600" u="sng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39552" y="4365104"/>
            <a:ext cx="7974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376092"/>
                </a:solidFill>
                <a:latin typeface="Arial Black" panose="020B0A04020102020204" pitchFamily="34" charset="0"/>
              </a:rPr>
              <a:t>Facebook</a:t>
            </a:r>
          </a:p>
          <a:p>
            <a:r>
              <a:rPr lang="fr-CA" sz="1600" dirty="0"/>
              <a:t>Facebook est </a:t>
            </a:r>
            <a:r>
              <a:rPr lang="fr-CA" sz="1600" dirty="0" smtClean="0"/>
              <a:t>le </a:t>
            </a:r>
            <a:r>
              <a:rPr lang="fr-CA" sz="1600" dirty="0"/>
              <a:t>plus utilisé de tous les réseaux sociaux. </a:t>
            </a:r>
            <a:r>
              <a:rPr lang="fr-CA" sz="1600" dirty="0" smtClean="0"/>
              <a:t>C’est </a:t>
            </a:r>
            <a:r>
              <a:rPr lang="fr-CA" sz="1600" dirty="0"/>
              <a:t>un bon moyen de prendre contact avec d'anciens camarades de </a:t>
            </a:r>
            <a:r>
              <a:rPr lang="fr-CA" sz="1600" dirty="0" smtClean="0"/>
              <a:t>classe et des amis. </a:t>
            </a:r>
            <a:r>
              <a:rPr lang="fr-CA" sz="1600" u="sng" dirty="0" smtClean="0"/>
              <a:t>De </a:t>
            </a:r>
            <a:r>
              <a:rPr lang="fr-CA" sz="1600" u="sng" dirty="0"/>
              <a:t>plus en plus d’entreprises l’utilisent désormais pour rechercher des employés</a:t>
            </a:r>
            <a:r>
              <a:rPr lang="fr-CA" sz="1600" u="sng" dirty="0" smtClean="0"/>
              <a:t>. </a:t>
            </a:r>
            <a:r>
              <a:rPr lang="fr-CA" sz="1600" b="1" dirty="0"/>
              <a:t>Pages Facebook:</a:t>
            </a:r>
            <a:r>
              <a:rPr lang="fr-CA" sz="1600" dirty="0"/>
              <a:t> Elles sont utilisées par les </a:t>
            </a:r>
            <a:r>
              <a:rPr lang="fr-CA" sz="1600" dirty="0" smtClean="0"/>
              <a:t>entreprises et </a:t>
            </a:r>
            <a:r>
              <a:rPr lang="fr-CA" sz="1600" dirty="0"/>
              <a:t>organisations. </a:t>
            </a:r>
            <a:r>
              <a:rPr lang="fr-CA" sz="1600" dirty="0" smtClean="0"/>
              <a:t>Vous </a:t>
            </a:r>
            <a:r>
              <a:rPr lang="fr-CA" sz="1600" dirty="0"/>
              <a:t>pouvez indiquer que vous les appréciez (« j’aime ») et vous abonner à leurs publications </a:t>
            </a:r>
            <a:r>
              <a:rPr lang="fr-CA" sz="1600" dirty="0" smtClean="0"/>
              <a:t>.</a:t>
            </a:r>
            <a:r>
              <a:rPr lang="fr-CA" sz="1600" b="1" dirty="0" smtClean="0"/>
              <a:t>Groupe </a:t>
            </a:r>
            <a:r>
              <a:rPr lang="fr-CA" sz="1600" b="1" dirty="0"/>
              <a:t>Facebook :</a:t>
            </a:r>
            <a:r>
              <a:rPr lang="fr-CA" sz="1600" dirty="0"/>
              <a:t> Espace auquel des groupes de personnes peuvent se joindre et transmettre de l’information. </a:t>
            </a:r>
            <a:endParaRPr lang="fr-CA" sz="1600" u="sng" dirty="0"/>
          </a:p>
        </p:txBody>
      </p:sp>
    </p:spTree>
    <p:extLst>
      <p:ext uri="{BB962C8B-B14F-4D97-AF65-F5344CB8AC3E}">
        <p14:creationId xmlns:p14="http://schemas.microsoft.com/office/powerpoint/2010/main" val="31486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824</Words>
  <Application>Microsoft Office PowerPoint</Application>
  <PresentationFormat>Affichage à l'écran (4:3)</PresentationFormat>
  <Paragraphs>137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Antique Olive Compact</vt:lpstr>
      <vt:lpstr>Arial</vt:lpstr>
      <vt:lpstr>Arial Black</vt:lpstr>
      <vt:lpstr>Arial Narrow</vt:lpstr>
      <vt:lpstr>Calibri</vt:lpstr>
      <vt:lpstr>Chicago</vt:lpstr>
      <vt:lpstr>Cooper Black</vt:lpstr>
      <vt:lpstr>Showcard Gothic</vt:lpstr>
      <vt:lpstr>Times New Roman</vt:lpstr>
      <vt:lpstr>Thème Office</vt:lpstr>
      <vt:lpstr>Unknown</vt:lpstr>
      <vt:lpstr>Présentation PowerPoint</vt:lpstr>
      <vt:lpstr>Description de l’atelier 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Recherche d’emploi, mise en marché de soi , développement prof.</vt:lpstr>
      <vt:lpstr>Présentation PowerPoint</vt:lpstr>
      <vt:lpstr>Présentation PowerPoint</vt:lpstr>
      <vt:lpstr>E-réputation et recherche d’emploi Mises en garde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CSDM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CSDM</dc:creator>
  <cp:lastModifiedBy>Danielle Gilbert</cp:lastModifiedBy>
  <cp:revision>2</cp:revision>
  <dcterms:created xsi:type="dcterms:W3CDTF">2017-05-04T03:28:47Z</dcterms:created>
  <dcterms:modified xsi:type="dcterms:W3CDTF">2017-05-04T13:29:02Z</dcterms:modified>
</cp:coreProperties>
</file>