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93" r:id="rId1"/>
  </p:sldMasterIdLst>
  <p:notesMasterIdLst>
    <p:notesMasterId r:id="rId30"/>
  </p:notesMasterIdLst>
  <p:handoutMasterIdLst>
    <p:handoutMasterId r:id="rId31"/>
  </p:handoutMasterIdLst>
  <p:sldIdLst>
    <p:sldId id="287" r:id="rId2"/>
    <p:sldId id="290" r:id="rId3"/>
    <p:sldId id="323" r:id="rId4"/>
    <p:sldId id="324" r:id="rId5"/>
    <p:sldId id="335" r:id="rId6"/>
    <p:sldId id="345" r:id="rId7"/>
    <p:sldId id="336" r:id="rId8"/>
    <p:sldId id="337" r:id="rId9"/>
    <p:sldId id="338" r:id="rId10"/>
    <p:sldId id="305" r:id="rId11"/>
    <p:sldId id="316" r:id="rId12"/>
    <p:sldId id="326" r:id="rId13"/>
    <p:sldId id="327" r:id="rId14"/>
    <p:sldId id="325" r:id="rId15"/>
    <p:sldId id="339" r:id="rId16"/>
    <p:sldId id="340" r:id="rId17"/>
    <p:sldId id="346" r:id="rId18"/>
    <p:sldId id="328" r:id="rId19"/>
    <p:sldId id="343" r:id="rId20"/>
    <p:sldId id="341" r:id="rId21"/>
    <p:sldId id="306" r:id="rId22"/>
    <p:sldId id="348" r:id="rId23"/>
    <p:sldId id="342" r:id="rId24"/>
    <p:sldId id="307" r:id="rId25"/>
    <p:sldId id="298" r:id="rId26"/>
    <p:sldId id="333" r:id="rId27"/>
    <p:sldId id="334" r:id="rId28"/>
    <p:sldId id="299" r:id="rId29"/>
  </p:sldIdLst>
  <p:sldSz cx="9144000" cy="6858000" type="screen4x3"/>
  <p:notesSz cx="7010400" cy="9296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B83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7" autoAdjust="0"/>
    <p:restoredTop sz="94660"/>
  </p:normalViewPr>
  <p:slideViewPr>
    <p:cSldViewPr>
      <p:cViewPr varScale="1">
        <p:scale>
          <a:sx n="72" d="100"/>
          <a:sy n="72" d="100"/>
        </p:scale>
        <p:origin x="40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8224F85-9503-4AAB-A092-344AEE39CE73}" type="datetimeFigureOut">
              <a:rPr lang="fr-CA" smtClean="0"/>
              <a:t>2017-05-05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94CC64-CF6A-4780-BEE6-85D78502296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03972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DABB07E-F1E1-409E-B6D9-93AB704ED121}" type="datetimeFigureOut">
              <a:rPr lang="fr-CA" smtClean="0"/>
              <a:t>2017-05-05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6D599EA-2433-4ED4-A158-F0DE99C68A22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60113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49764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6565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68243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5130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30458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82054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66960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75185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42848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709621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5309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50895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35866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51581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926709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24010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067340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17686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94601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94601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968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46703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7613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78141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99EA-2433-4ED4-A158-F0DE99C68A22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75402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67544" y="6356350"/>
            <a:ext cx="5552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CA" dirty="0" smtClean="0"/>
              <a:t>Titre de la présentation</a:t>
            </a:r>
            <a:endParaRPr lang="fr-CA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BB831"/>
                </a:solidFill>
              </a:defRPr>
            </a:lvl1pPr>
          </a:lstStyle>
          <a:p>
            <a:r>
              <a:rPr lang="fr-CA" dirty="0" smtClean="0"/>
              <a:t>Date de présentation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2040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67544" y="6356350"/>
            <a:ext cx="5552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CA" dirty="0" smtClean="0"/>
              <a:t>Titre de la présentation</a:t>
            </a:r>
            <a:endParaRPr lang="fr-CA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BB831"/>
                </a:solidFill>
              </a:defRPr>
            </a:lvl1pPr>
          </a:lstStyle>
          <a:p>
            <a:r>
              <a:rPr lang="fr-CA" dirty="0" smtClean="0"/>
              <a:t>Date de présentation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54012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67544" y="6356350"/>
            <a:ext cx="5552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CA" dirty="0" smtClean="0"/>
              <a:t>Titre de la présentation</a:t>
            </a:r>
            <a:endParaRPr lang="fr-CA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BB831"/>
                </a:solidFill>
              </a:defRPr>
            </a:lvl1pPr>
          </a:lstStyle>
          <a:p>
            <a:r>
              <a:rPr lang="fr-CA" dirty="0" smtClean="0"/>
              <a:t>Date de présentation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13854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67544" y="6356350"/>
            <a:ext cx="5552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CA" dirty="0" smtClean="0"/>
              <a:t>Titre de la présentation</a:t>
            </a:r>
            <a:endParaRPr lang="fr-CA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BB831"/>
                </a:solidFill>
              </a:defRPr>
            </a:lvl1pPr>
          </a:lstStyle>
          <a:p>
            <a:r>
              <a:rPr lang="fr-CA" dirty="0" smtClean="0"/>
              <a:t>Date de présentation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60275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6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CA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fr-CA" dirty="0" smtClean="0"/>
              <a:t>Cliquez pour modifier les styles du texte du masque</a:t>
            </a:r>
          </a:p>
          <a:p>
            <a:pPr lvl="1"/>
            <a:r>
              <a:rPr lang="fr-CA" dirty="0" smtClean="0"/>
              <a:t>Deuxième niveau</a:t>
            </a:r>
          </a:p>
          <a:p>
            <a:pPr lvl="2"/>
            <a:r>
              <a:rPr lang="fr-CA" dirty="0" smtClean="0"/>
              <a:t>Troisième niveau</a:t>
            </a:r>
          </a:p>
          <a:p>
            <a:pPr lvl="3"/>
            <a:r>
              <a:rPr lang="fr-CA" dirty="0" smtClean="0"/>
              <a:t>Quatrième niveau</a:t>
            </a:r>
          </a:p>
          <a:p>
            <a:pPr lvl="4"/>
            <a:r>
              <a:rPr lang="fr-CA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67544" y="6356350"/>
            <a:ext cx="5552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fr-CA" dirty="0" smtClean="0"/>
              <a:t>Titre de la présentation</a:t>
            </a:r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BB831"/>
                </a:solidFill>
              </a:defRPr>
            </a:lvl1pPr>
          </a:lstStyle>
          <a:p>
            <a:r>
              <a:rPr lang="fr-CA" dirty="0" smtClean="0"/>
              <a:t>Date de présentation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5026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802" r:id="rId4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publications/resultats-de-la-recherche/detail/article/formation-de-base-diversifiee-second-cycle-du-secondaire-monde-contemporain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publications/resultats-de-la-recherche/detail/article/formation-de-base-diversifiee-second-cycle-du-secondaire-monde-contemporain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publications/resultats-de-la-recherche/detail/article/formation-de-base-diversifiee-second-cycle-du-secondaire-monde-contemporain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rousse.fr/dictionnaires/francais/concept/17875#2sFcYERidVMDO9hR.99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hyperlink" Target="http://www.accompagnementfga.ca/mondecontemporain/bibliotheque-2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728386" y="5703303"/>
            <a:ext cx="7920880" cy="307274"/>
          </a:xfrm>
        </p:spPr>
        <p:txBody>
          <a:bodyPr anchor="b"/>
          <a:lstStyle/>
          <a:p>
            <a:pPr marL="0" indent="0" algn="ctr">
              <a:buNone/>
            </a:pPr>
            <a:r>
              <a:rPr lang="fr-FR" sz="2000" b="1" dirty="0" smtClean="0"/>
              <a:t>Novembre 2016</a:t>
            </a:r>
            <a:endParaRPr lang="fr-FR" sz="2000" b="1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628380" y="4653136"/>
            <a:ext cx="7920880" cy="11712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 smtClean="0"/>
              <a:t>Devenir un PRO de la création de SA</a:t>
            </a:r>
            <a:endParaRPr lang="fr-FR" sz="3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1600" y="4365104"/>
            <a:ext cx="7056784" cy="1800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/>
              <a:t>Rencontre des RSP – janvier 2017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1952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6804248" y="332656"/>
            <a:ext cx="2232248" cy="468052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A" sz="16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Éléments prescrits du programme:</a:t>
            </a:r>
          </a:p>
          <a:p>
            <a:endParaRPr lang="fr-CA" sz="1400" b="1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b="1" dirty="0" smtClean="0">
                <a:solidFill>
                  <a:schemeClr val="tx1"/>
                </a:solidFill>
                <a:latin typeface="Euphemia" panose="020B0503040102020104" pitchFamily="34" charset="0"/>
              </a:rPr>
              <a:t>Le thème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L’angle d’entrée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compétences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concepts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savoirs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repères culturels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ressources éducatives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opérations intellectuelles</a:t>
            </a:r>
          </a:p>
          <a:p>
            <a:pPr lvl="1">
              <a:lnSpc>
                <a:spcPct val="150000"/>
              </a:lnSpc>
            </a:pPr>
            <a:endParaRPr lang="fr-CA" sz="1400" dirty="0" smtClean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algn="ctr"/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dirty="0" smtClean="0">
                <a:latin typeface="Euphemia" panose="020B0503040102020104" pitchFamily="34" charset="0"/>
              </a:rPr>
              <a:t>Présentation des thèmes</a:t>
            </a:r>
            <a:endParaRPr lang="fr-CA" sz="2800" dirty="0">
              <a:latin typeface="Euphemia" panose="020B05030401020201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6131024" cy="4525963"/>
          </a:xfrm>
        </p:spPr>
        <p:txBody>
          <a:bodyPr/>
          <a:lstStyle/>
          <a:p>
            <a:r>
              <a:rPr lang="fr-CA" sz="2400" i="1" dirty="0" smtClean="0"/>
              <a:t>Résumé du thème</a:t>
            </a:r>
          </a:p>
          <a:p>
            <a:pPr marL="0" indent="0">
              <a:buNone/>
            </a:pPr>
            <a:endParaRPr lang="fr-CA" sz="2400" i="1" dirty="0" smtClean="0"/>
          </a:p>
          <a:p>
            <a:r>
              <a:rPr lang="fr-CA" sz="2400" i="1" dirty="0" smtClean="0"/>
              <a:t>Pistes pour mieux comprendre le thème</a:t>
            </a:r>
          </a:p>
          <a:p>
            <a:pPr lvl="1"/>
            <a:r>
              <a:rPr lang="fr-CA" sz="1800" i="1" dirty="0" smtClean="0"/>
              <a:t>Les causes de l’immigration</a:t>
            </a:r>
          </a:p>
          <a:p>
            <a:pPr marL="457200" lvl="1" indent="0">
              <a:buNone/>
            </a:pPr>
            <a:endParaRPr lang="fr-CA" sz="1800" i="1" dirty="0" smtClean="0"/>
          </a:p>
          <a:p>
            <a:r>
              <a:rPr lang="fr-CA" sz="2400" i="1" dirty="0" smtClean="0"/>
              <a:t>Exemples de questions complexes</a:t>
            </a:r>
          </a:p>
          <a:p>
            <a:pPr lvl="1"/>
            <a:r>
              <a:rPr lang="fr-CA" sz="1800" i="1" dirty="0" smtClean="0"/>
              <a:t>Comment les sociétés composent-elles avec l’intensification des flux migratoires, tant à l’échelle nationale qu’à l’échelle internationale?</a:t>
            </a:r>
          </a:p>
          <a:p>
            <a:pPr marL="457200" lvl="1" indent="0">
              <a:buNone/>
            </a:pPr>
            <a:endParaRPr lang="fr-CA" sz="1800" i="1" dirty="0" smtClean="0"/>
          </a:p>
          <a:p>
            <a:endParaRPr lang="fr-CA" sz="2400" i="1" dirty="0" smtClean="0"/>
          </a:p>
          <a:p>
            <a:pPr marL="0" indent="0">
              <a:buNone/>
            </a:pPr>
            <a:endParaRPr lang="fr-CA" i="1" dirty="0"/>
          </a:p>
          <a:p>
            <a:pPr marL="0" indent="0">
              <a:buNone/>
            </a:pPr>
            <a:endParaRPr lang="fr-CA" i="1" dirty="0" smtClean="0"/>
          </a:p>
          <a:p>
            <a:pPr marL="0" indent="0">
              <a:buNone/>
            </a:pPr>
            <a:endParaRPr lang="fr-CA" i="1" dirty="0"/>
          </a:p>
          <a:p>
            <a:pPr marL="0" indent="0">
              <a:buNone/>
            </a:pPr>
            <a:endParaRPr lang="fr-CA" i="1" dirty="0" smtClean="0"/>
          </a:p>
          <a:p>
            <a:pPr marL="0" indent="0">
              <a:buNone/>
            </a:pPr>
            <a:endParaRPr lang="fr-CA" i="1" dirty="0" smtClean="0"/>
          </a:p>
          <a:p>
            <a:pPr marL="0" indent="0">
              <a:buNone/>
            </a:pPr>
            <a:r>
              <a:rPr lang="fr-CA" sz="1200" dirty="0">
                <a:hlinkClick r:id="rId3"/>
              </a:rPr>
              <a:t>http://www.education.gouv.qc.ca/references/publications/resultats-de-la-recherche/detail/article/formation-de-base-diversifiee-second-cycle-du-secondaire-monde-contemporain</a:t>
            </a:r>
            <a:r>
              <a:rPr lang="fr-CA" sz="1200" dirty="0" smtClean="0">
                <a:hlinkClick r:id="rId3"/>
              </a:rPr>
              <a:t>/</a:t>
            </a:r>
            <a:endParaRPr lang="fr-CA" sz="1200" dirty="0" smtClean="0"/>
          </a:p>
          <a:p>
            <a:pPr marL="0" indent="0">
              <a:buNone/>
            </a:pPr>
            <a:endParaRPr lang="fr-CA" dirty="0" smtClean="0"/>
          </a:p>
        </p:txBody>
      </p:sp>
      <p:pic>
        <p:nvPicPr>
          <p:cNvPr id="7" name="Picture 6" descr="C:\Users\castonguayc\AppData\Local\Microsoft\Windows\Temporary Internet Files\Content.IE5\ZC5HRX76\treasure_map[1]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4400" y1="28498" x2="60900" y2="31461"/>
                        <a14:foregroundMark x1="55900" y1="32278" x2="51200" y2="31154"/>
                        <a14:foregroundMark x1="46500" y1="29622" x2="42300" y2="27477"/>
                        <a14:foregroundMark x1="38300" y1="25843" x2="33800" y2="24311"/>
                        <a14:foregroundMark x1="28700" y1="23902" x2="24700" y2="24106"/>
                        <a14:foregroundMark x1="20700" y1="25638" x2="17900" y2="28192"/>
                        <a14:foregroundMark x1="15200" y1="32789" x2="15200" y2="36057"/>
                        <a14:foregroundMark x1="15000" y1="41062" x2="18200" y2="43718"/>
                        <a14:foregroundMark x1="20000" y1="48519" x2="23100" y2="50255"/>
                        <a14:foregroundMark x1="27600" y1="53013" x2="31800" y2="51788"/>
                        <a14:foregroundMark x1="36400" y1="51481" x2="39800" y2="50051"/>
                        <a14:foregroundMark x1="44100" y1="48212" x2="48000" y2="46680"/>
                        <a14:foregroundMark x1="53700" y1="45761" x2="58900" y2="46885"/>
                        <a14:foregroundMark x1="62900" y1="48519" x2="66200" y2="50766"/>
                        <a14:foregroundMark x1="69400" y1="54750" x2="73300" y2="56895"/>
                        <a14:foregroundMark x1="73400" y1="60981" x2="71800" y2="64454"/>
                        <a14:foregroundMark x1="69200" y1="67824" x2="64900" y2="69050"/>
                        <a14:foregroundMark x1="60900" y1="69765" x2="56000" y2="69561"/>
                        <a14:foregroundMark x1="50700" y1="73136" x2="50300" y2="76915"/>
                        <a14:foregroundMark x1="54500" y1="81205" x2="57900" y2="82227"/>
                        <a14:backgroundMark x1="18400" y1="60981" x2="35300" y2="84474"/>
                        <a14:backgroundMark x1="19000" y1="73851" x2="22200" y2="80899"/>
                        <a14:backgroundMark x1="32600" y1="72625" x2="34300" y2="78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18792" r="20591" b="14376"/>
          <a:stretch/>
        </p:blipFill>
        <p:spPr bwMode="auto">
          <a:xfrm rot="17763276">
            <a:off x="4296810" y="937405"/>
            <a:ext cx="1413612" cy="13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97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38903"/>
            <a:ext cx="6192687" cy="6575740"/>
          </a:xfrm>
        </p:spPr>
      </p:pic>
    </p:spTree>
    <p:extLst>
      <p:ext uri="{BB962C8B-B14F-4D97-AF65-F5344CB8AC3E}">
        <p14:creationId xmlns:p14="http://schemas.microsoft.com/office/powerpoint/2010/main" val="32129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21"/>
          <a:stretch/>
        </p:blipFill>
        <p:spPr>
          <a:xfrm>
            <a:off x="0" y="516142"/>
            <a:ext cx="6444208" cy="1872208"/>
          </a:xfrm>
        </p:spPr>
      </p:pic>
      <p:sp>
        <p:nvSpPr>
          <p:cNvPr id="3" name="Rectangle à coins arrondis 2"/>
          <p:cNvSpPr/>
          <p:nvPr/>
        </p:nvSpPr>
        <p:spPr>
          <a:xfrm>
            <a:off x="6660232" y="476672"/>
            <a:ext cx="2232248" cy="468052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A" sz="16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Éléments prescrits du programme:</a:t>
            </a:r>
          </a:p>
          <a:p>
            <a:endParaRPr lang="fr-CA" sz="1400" b="1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 thème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b="1" dirty="0" smtClean="0">
                <a:solidFill>
                  <a:schemeClr val="tx1"/>
                </a:solidFill>
                <a:latin typeface="Euphemia" panose="020B0503040102020104" pitchFamily="34" charset="0"/>
              </a:rPr>
              <a:t>L’angle d’entrée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compétences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concepts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savoirs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repères culturels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ressources éducatives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opérations intellectuelles</a:t>
            </a:r>
          </a:p>
          <a:p>
            <a:pPr lvl="1">
              <a:lnSpc>
                <a:spcPct val="150000"/>
              </a:lnSpc>
            </a:pPr>
            <a:endParaRPr lang="fr-CA" sz="1400" dirty="0" smtClean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algn="ctr"/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2816932"/>
            <a:ext cx="576064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dirty="0" smtClean="0">
                <a:latin typeface="Euphemia" panose="020B0503040102020104" pitchFamily="34" charset="0"/>
              </a:rPr>
              <a:t>Angle d’entrée</a:t>
            </a:r>
          </a:p>
          <a:p>
            <a:endParaRPr lang="fr-CA" sz="2400" dirty="0"/>
          </a:p>
          <a:p>
            <a:pPr algn="just"/>
            <a:r>
              <a:rPr lang="fr-CA" dirty="0" smtClean="0">
                <a:latin typeface="+mj-lt"/>
              </a:rPr>
              <a:t>Un </a:t>
            </a:r>
            <a:r>
              <a:rPr lang="fr-CA" dirty="0">
                <a:latin typeface="+mj-lt"/>
              </a:rPr>
              <a:t>angle d’entrée balise l'étude de chaque thème. Il précise </a:t>
            </a:r>
            <a:r>
              <a:rPr lang="fr-CA" b="1" dirty="0">
                <a:latin typeface="+mj-lt"/>
              </a:rPr>
              <a:t>l'orientation</a:t>
            </a:r>
            <a:r>
              <a:rPr lang="fr-CA" dirty="0">
                <a:latin typeface="+mj-lt"/>
              </a:rPr>
              <a:t> qui doit être prise en compte dans </a:t>
            </a:r>
            <a:r>
              <a:rPr lang="fr-CA" b="1" dirty="0">
                <a:latin typeface="+mj-lt"/>
              </a:rPr>
              <a:t>l'étude du problème et des enjeux </a:t>
            </a:r>
            <a:r>
              <a:rPr lang="fr-CA" dirty="0">
                <a:latin typeface="+mj-lt"/>
              </a:rPr>
              <a:t>qui en découlent, ce qui doit se refléter dans les situations d'apprentissage de même que dans l'évaluation.</a:t>
            </a:r>
          </a:p>
        </p:txBody>
      </p:sp>
      <p:pic>
        <p:nvPicPr>
          <p:cNvPr id="6" name="Picture 6" descr="C:\Users\castonguayc\AppData\Local\Microsoft\Windows\Temporary Internet Files\Content.IE5\ZC5HRX76\treasure_map[1]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4400" y1="28498" x2="60900" y2="31461"/>
                        <a14:foregroundMark x1="55900" y1="32278" x2="51200" y2="31154"/>
                        <a14:foregroundMark x1="46500" y1="29622" x2="42300" y2="27477"/>
                        <a14:foregroundMark x1="38300" y1="25843" x2="33800" y2="24311"/>
                        <a14:foregroundMark x1="28700" y1="23902" x2="24700" y2="24106"/>
                        <a14:foregroundMark x1="20700" y1="25638" x2="17900" y2="28192"/>
                        <a14:foregroundMark x1="15200" y1="32789" x2="15200" y2="36057"/>
                        <a14:foregroundMark x1="15000" y1="41062" x2="18200" y2="43718"/>
                        <a14:foregroundMark x1="20000" y1="48519" x2="23100" y2="50255"/>
                        <a14:foregroundMark x1="27600" y1="53013" x2="31800" y2="51788"/>
                        <a14:foregroundMark x1="36400" y1="51481" x2="39800" y2="50051"/>
                        <a14:foregroundMark x1="44100" y1="48212" x2="48000" y2="46680"/>
                        <a14:foregroundMark x1="53700" y1="45761" x2="58900" y2="46885"/>
                        <a14:foregroundMark x1="62900" y1="48519" x2="66200" y2="50766"/>
                        <a14:foregroundMark x1="69400" y1="54750" x2="73300" y2="56895"/>
                        <a14:foregroundMark x1="73400" y1="60981" x2="71800" y2="64454"/>
                        <a14:foregroundMark x1="69200" y1="67824" x2="64900" y2="69050"/>
                        <a14:foregroundMark x1="60900" y1="69765" x2="56000" y2="69561"/>
                        <a14:foregroundMark x1="50700" y1="73136" x2="50300" y2="76915"/>
                        <a14:foregroundMark x1="54500" y1="81205" x2="57900" y2="82227"/>
                        <a14:backgroundMark x1="18400" y1="60981" x2="35300" y2="84474"/>
                        <a14:backgroundMark x1="19000" y1="73851" x2="22200" y2="80899"/>
                        <a14:backgroundMark x1="32600" y1="72625" x2="34300" y2="78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18792" r="20591" b="14376"/>
          <a:stretch/>
        </p:blipFill>
        <p:spPr bwMode="auto">
          <a:xfrm rot="17763276">
            <a:off x="5017754" y="4897845"/>
            <a:ext cx="1413612" cy="13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02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6" b="32669"/>
          <a:stretch/>
        </p:blipFill>
        <p:spPr>
          <a:xfrm>
            <a:off x="7442" y="764704"/>
            <a:ext cx="9170041" cy="4464496"/>
          </a:xfrm>
        </p:spPr>
      </p:pic>
    </p:spTree>
    <p:extLst>
      <p:ext uri="{BB962C8B-B14F-4D97-AF65-F5344CB8AC3E}">
        <p14:creationId xmlns:p14="http://schemas.microsoft.com/office/powerpoint/2010/main" val="306815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dirty="0" smtClean="0">
                <a:latin typeface="Euphemia" panose="020B0503040102020104" pitchFamily="34" charset="0"/>
              </a:rPr>
              <a:t>Les compétences</a:t>
            </a:r>
            <a:endParaRPr lang="fr-CA" sz="2800" dirty="0">
              <a:latin typeface="Euphemia" panose="020B05030401020201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5915000" cy="3412976"/>
          </a:xfrm>
        </p:spPr>
        <p:txBody>
          <a:bodyPr/>
          <a:lstStyle/>
          <a:p>
            <a:pPr marL="0" indent="0">
              <a:buNone/>
            </a:pPr>
            <a:r>
              <a:rPr lang="fr-CA" sz="2800" dirty="0" smtClean="0"/>
              <a:t>C1 : </a:t>
            </a:r>
            <a:r>
              <a:rPr lang="fr-CA" sz="2800" i="1" dirty="0"/>
              <a:t>Interpréter un </a:t>
            </a:r>
            <a:r>
              <a:rPr lang="fr-CA" sz="2800" i="1" dirty="0" smtClean="0"/>
              <a:t>problème</a:t>
            </a:r>
            <a:r>
              <a:rPr lang="fr-CA" sz="2800" i="1" dirty="0"/>
              <a:t> </a:t>
            </a:r>
            <a:r>
              <a:rPr lang="fr-CA" sz="2800" i="1" dirty="0" smtClean="0"/>
              <a:t>du </a:t>
            </a:r>
            <a:r>
              <a:rPr lang="fr-CA" sz="2800" i="1" dirty="0"/>
              <a:t>monde contemporain</a:t>
            </a:r>
            <a:r>
              <a:rPr lang="fr-CA" sz="2800" dirty="0"/>
              <a:t> </a:t>
            </a:r>
            <a:endParaRPr lang="fr-CA" sz="2800" dirty="0" smtClean="0"/>
          </a:p>
          <a:p>
            <a:pPr marL="0" indent="0">
              <a:buNone/>
            </a:pPr>
            <a:endParaRPr lang="fr-CA" sz="2800" dirty="0" smtClean="0"/>
          </a:p>
          <a:p>
            <a:pPr marL="0" indent="0">
              <a:buNone/>
            </a:pPr>
            <a:r>
              <a:rPr lang="fr-CA" sz="2000" b="1" dirty="0" smtClean="0"/>
              <a:t>Objet d’interprétation:</a:t>
            </a:r>
          </a:p>
          <a:p>
            <a:pPr marL="0" indent="0">
              <a:buNone/>
            </a:pPr>
            <a:r>
              <a:rPr lang="fr-CA" sz="2000" dirty="0" smtClean="0"/>
              <a:t>Les mutations économiques et sociales liées à l’intensification des mouvements migratoires.</a:t>
            </a:r>
          </a:p>
          <a:p>
            <a:pPr marL="0" indent="0">
              <a:buNone/>
            </a:pPr>
            <a:r>
              <a:rPr lang="fr-CA" sz="1400" dirty="0" smtClean="0"/>
              <a:t>Annexe 3, p. 81</a:t>
            </a:r>
            <a:endParaRPr lang="fr-CA" sz="1400" dirty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i="1" dirty="0" smtClean="0"/>
          </a:p>
          <a:p>
            <a:pPr marL="0" indent="0">
              <a:buNone/>
            </a:pPr>
            <a:r>
              <a:rPr lang="fr-CA" sz="1200" dirty="0">
                <a:hlinkClick r:id="rId3"/>
              </a:rPr>
              <a:t>http://www.education.gouv.qc.ca/references/publications/resultats-de-la-recherche/detail/article/formation-de-base-diversifiee-second-cycle-du-secondaire-monde-contemporain</a:t>
            </a:r>
            <a:r>
              <a:rPr lang="fr-CA" sz="1200" dirty="0" smtClean="0">
                <a:hlinkClick r:id="rId3"/>
              </a:rPr>
              <a:t>/</a:t>
            </a:r>
            <a:endParaRPr lang="fr-CA" sz="1200" dirty="0" smtClean="0"/>
          </a:p>
          <a:p>
            <a:pPr marL="0" indent="0">
              <a:buNone/>
            </a:pPr>
            <a:endParaRPr lang="fr-CA" dirty="0" smtClean="0"/>
          </a:p>
        </p:txBody>
      </p:sp>
      <p:sp>
        <p:nvSpPr>
          <p:cNvPr id="4" name="Rectangle à coins arrondis 3"/>
          <p:cNvSpPr/>
          <p:nvPr/>
        </p:nvSpPr>
        <p:spPr>
          <a:xfrm>
            <a:off x="6660232" y="476672"/>
            <a:ext cx="2232248" cy="468052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A" sz="16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Éléments prescrits du programme:</a:t>
            </a:r>
          </a:p>
          <a:p>
            <a:endParaRPr lang="fr-CA" sz="1400" b="1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 thème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L’angle d’entrée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b="1" dirty="0" smtClean="0">
                <a:solidFill>
                  <a:schemeClr val="tx1"/>
                </a:solidFill>
                <a:latin typeface="Euphemia" panose="020B0503040102020104" pitchFamily="34" charset="0"/>
              </a:rPr>
              <a:t>Les compétences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concepts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savoirs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repères culturels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ressources éducatives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opérations intellectuelles</a:t>
            </a:r>
          </a:p>
          <a:p>
            <a:pPr lvl="1">
              <a:lnSpc>
                <a:spcPct val="150000"/>
              </a:lnSpc>
            </a:pPr>
            <a:endParaRPr lang="fr-CA" sz="1400" dirty="0" smtClean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algn="ctr"/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</p:txBody>
      </p:sp>
      <p:pic>
        <p:nvPicPr>
          <p:cNvPr id="5" name="Picture 6" descr="C:\Users\castonguayc\AppData\Local\Microsoft\Windows\Temporary Internet Files\Content.IE5\ZC5HRX76\treasure_map[1]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4400" y1="28498" x2="60900" y2="31461"/>
                        <a14:foregroundMark x1="55900" y1="32278" x2="51200" y2="31154"/>
                        <a14:foregroundMark x1="46500" y1="29622" x2="42300" y2="27477"/>
                        <a14:foregroundMark x1="38300" y1="25843" x2="33800" y2="24311"/>
                        <a14:foregroundMark x1="28700" y1="23902" x2="24700" y2="24106"/>
                        <a14:foregroundMark x1="20700" y1="25638" x2="17900" y2="28192"/>
                        <a14:foregroundMark x1="15200" y1="32789" x2="15200" y2="36057"/>
                        <a14:foregroundMark x1="15000" y1="41062" x2="18200" y2="43718"/>
                        <a14:foregroundMark x1="20000" y1="48519" x2="23100" y2="50255"/>
                        <a14:foregroundMark x1="27600" y1="53013" x2="31800" y2="51788"/>
                        <a14:foregroundMark x1="36400" y1="51481" x2="39800" y2="50051"/>
                        <a14:foregroundMark x1="44100" y1="48212" x2="48000" y2="46680"/>
                        <a14:foregroundMark x1="53700" y1="45761" x2="58900" y2="46885"/>
                        <a14:foregroundMark x1="62900" y1="48519" x2="66200" y2="50766"/>
                        <a14:foregroundMark x1="69400" y1="54750" x2="73300" y2="56895"/>
                        <a14:foregroundMark x1="73400" y1="60981" x2="71800" y2="64454"/>
                        <a14:foregroundMark x1="69200" y1="67824" x2="64900" y2="69050"/>
                        <a14:foregroundMark x1="60900" y1="69765" x2="56000" y2="69561"/>
                        <a14:foregroundMark x1="50700" y1="73136" x2="50300" y2="76915"/>
                        <a14:foregroundMark x1="54500" y1="81205" x2="57900" y2="82227"/>
                        <a14:backgroundMark x1="18400" y1="60981" x2="35300" y2="84474"/>
                        <a14:backgroundMark x1="19000" y1="73851" x2="22200" y2="80899"/>
                        <a14:backgroundMark x1="32600" y1="72625" x2="34300" y2="78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18792" r="20591" b="14376"/>
          <a:stretch/>
        </p:blipFill>
        <p:spPr bwMode="auto">
          <a:xfrm rot="17763276">
            <a:off x="4872874" y="4105757"/>
            <a:ext cx="1413612" cy="13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21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dirty="0" smtClean="0">
                <a:latin typeface="Euphemia" panose="020B0503040102020104" pitchFamily="34" charset="0"/>
              </a:rPr>
              <a:t>Les compétences</a:t>
            </a:r>
            <a:endParaRPr lang="fr-CA" sz="2800" dirty="0">
              <a:latin typeface="Euphemia" panose="020B05030401020201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5915000" cy="3412976"/>
          </a:xfrm>
        </p:spPr>
        <p:txBody>
          <a:bodyPr/>
          <a:lstStyle/>
          <a:p>
            <a:pPr marL="0" indent="0">
              <a:buNone/>
            </a:pPr>
            <a:r>
              <a:rPr lang="fr-CA" sz="2800" dirty="0" smtClean="0"/>
              <a:t>C2 : </a:t>
            </a:r>
            <a:r>
              <a:rPr lang="fr-CA" sz="2800" i="1" dirty="0" smtClean="0"/>
              <a:t>Prendre position sur </a:t>
            </a:r>
            <a:r>
              <a:rPr lang="fr-CA" sz="2800" i="1" dirty="0"/>
              <a:t>un </a:t>
            </a:r>
            <a:r>
              <a:rPr lang="fr-CA" sz="2800" i="1" dirty="0" smtClean="0"/>
              <a:t>enjeu du </a:t>
            </a:r>
            <a:r>
              <a:rPr lang="fr-CA" sz="2800" i="1" dirty="0"/>
              <a:t>monde contemporain</a:t>
            </a:r>
            <a:r>
              <a:rPr lang="fr-CA" sz="2800" dirty="0"/>
              <a:t> </a:t>
            </a:r>
            <a:endParaRPr lang="fr-CA" sz="2800" dirty="0" smtClean="0"/>
          </a:p>
          <a:p>
            <a:pPr marL="0" indent="0">
              <a:buNone/>
            </a:pPr>
            <a:endParaRPr lang="fr-CA" sz="2800" dirty="0" smtClean="0"/>
          </a:p>
          <a:p>
            <a:pPr marL="0" indent="0">
              <a:buNone/>
            </a:pPr>
            <a:r>
              <a:rPr lang="fr-CA" sz="2000" b="1" dirty="0" smtClean="0"/>
              <a:t>Objet de prise de position:</a:t>
            </a:r>
          </a:p>
          <a:p>
            <a:pPr marL="0" indent="0">
              <a:buNone/>
            </a:pPr>
            <a:r>
              <a:rPr lang="fr-CA" sz="2000" dirty="0" smtClean="0"/>
              <a:t>Gestion de l’expansion urbaine ou migration et monde du travail</a:t>
            </a:r>
          </a:p>
          <a:p>
            <a:pPr marL="0" indent="0">
              <a:buNone/>
            </a:pPr>
            <a:r>
              <a:rPr lang="fr-CA" sz="1400" dirty="0" smtClean="0"/>
              <a:t>Annexe 3, p. 81</a:t>
            </a:r>
            <a:endParaRPr lang="fr-CA" sz="1400" dirty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i="1" dirty="0" smtClean="0"/>
          </a:p>
          <a:p>
            <a:pPr marL="0" indent="0">
              <a:buNone/>
            </a:pPr>
            <a:r>
              <a:rPr lang="fr-CA" sz="1200" dirty="0">
                <a:hlinkClick r:id="rId3"/>
              </a:rPr>
              <a:t>http://www.education.gouv.qc.ca/references/publications/resultats-de-la-recherche/detail/article/formation-de-base-diversifiee-second-cycle-du-secondaire-monde-contemporain</a:t>
            </a:r>
            <a:r>
              <a:rPr lang="fr-CA" sz="1200" dirty="0" smtClean="0">
                <a:hlinkClick r:id="rId3"/>
              </a:rPr>
              <a:t>/</a:t>
            </a:r>
            <a:endParaRPr lang="fr-CA" sz="1200" dirty="0" smtClean="0"/>
          </a:p>
          <a:p>
            <a:pPr marL="0" indent="0">
              <a:buNone/>
            </a:pPr>
            <a:endParaRPr lang="fr-CA" dirty="0" smtClean="0"/>
          </a:p>
        </p:txBody>
      </p:sp>
      <p:sp>
        <p:nvSpPr>
          <p:cNvPr id="4" name="Rectangle à coins arrondis 3"/>
          <p:cNvSpPr/>
          <p:nvPr/>
        </p:nvSpPr>
        <p:spPr>
          <a:xfrm>
            <a:off x="6660232" y="476672"/>
            <a:ext cx="2232248" cy="468052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A" sz="16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Éléments prescrits du programme:</a:t>
            </a:r>
          </a:p>
          <a:p>
            <a:endParaRPr lang="fr-CA" sz="1400" b="1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 thème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L’angle d’entrée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b="1" dirty="0" smtClean="0">
                <a:solidFill>
                  <a:schemeClr val="tx1"/>
                </a:solidFill>
                <a:latin typeface="Euphemia" panose="020B0503040102020104" pitchFamily="34" charset="0"/>
              </a:rPr>
              <a:t>Les compétences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concepts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savoirs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repères culturels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ressources éducatives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opérations intellectuelles</a:t>
            </a:r>
          </a:p>
          <a:p>
            <a:pPr lvl="1">
              <a:lnSpc>
                <a:spcPct val="150000"/>
              </a:lnSpc>
            </a:pPr>
            <a:endParaRPr lang="fr-CA" sz="1400" dirty="0" smtClean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algn="ctr"/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</p:txBody>
      </p:sp>
      <p:pic>
        <p:nvPicPr>
          <p:cNvPr id="5" name="Picture 6" descr="C:\Users\castonguayc\AppData\Local\Microsoft\Windows\Temporary Internet Files\Content.IE5\ZC5HRX76\treasure_map[1]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4400" y1="28498" x2="60900" y2="31461"/>
                        <a14:foregroundMark x1="55900" y1="32278" x2="51200" y2="31154"/>
                        <a14:foregroundMark x1="46500" y1="29622" x2="42300" y2="27477"/>
                        <a14:foregroundMark x1="38300" y1="25843" x2="33800" y2="24311"/>
                        <a14:foregroundMark x1="28700" y1="23902" x2="24700" y2="24106"/>
                        <a14:foregroundMark x1="20700" y1="25638" x2="17900" y2="28192"/>
                        <a14:foregroundMark x1="15200" y1="32789" x2="15200" y2="36057"/>
                        <a14:foregroundMark x1="15000" y1="41062" x2="18200" y2="43718"/>
                        <a14:foregroundMark x1="20000" y1="48519" x2="23100" y2="50255"/>
                        <a14:foregroundMark x1="27600" y1="53013" x2="31800" y2="51788"/>
                        <a14:foregroundMark x1="36400" y1="51481" x2="39800" y2="50051"/>
                        <a14:foregroundMark x1="44100" y1="48212" x2="48000" y2="46680"/>
                        <a14:foregroundMark x1="53700" y1="45761" x2="58900" y2="46885"/>
                        <a14:foregroundMark x1="62900" y1="48519" x2="66200" y2="50766"/>
                        <a14:foregroundMark x1="69400" y1="54750" x2="73300" y2="56895"/>
                        <a14:foregroundMark x1="73400" y1="60981" x2="71800" y2="64454"/>
                        <a14:foregroundMark x1="69200" y1="67824" x2="64900" y2="69050"/>
                        <a14:foregroundMark x1="60900" y1="69765" x2="56000" y2="69561"/>
                        <a14:foregroundMark x1="50700" y1="73136" x2="50300" y2="76915"/>
                        <a14:foregroundMark x1="54500" y1="81205" x2="57900" y2="82227"/>
                        <a14:backgroundMark x1="18400" y1="60981" x2="35300" y2="84474"/>
                        <a14:backgroundMark x1="19000" y1="73851" x2="22200" y2="80899"/>
                        <a14:backgroundMark x1="32600" y1="72625" x2="34300" y2="78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18792" r="20591" b="14376"/>
          <a:stretch/>
        </p:blipFill>
        <p:spPr bwMode="auto">
          <a:xfrm rot="17763276">
            <a:off x="4728858" y="3889733"/>
            <a:ext cx="1413612" cy="13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09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dirty="0" smtClean="0">
                <a:latin typeface="Euphemia" panose="020B0503040102020104" pitchFamily="34" charset="0"/>
              </a:rPr>
              <a:t>Les concepts</a:t>
            </a:r>
            <a:endParaRPr lang="fr-CA" sz="2800" dirty="0">
              <a:latin typeface="Euphemia" panose="020B05030401020201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5915000" cy="3412976"/>
          </a:xfrm>
        </p:spPr>
        <p:txBody>
          <a:bodyPr/>
          <a:lstStyle/>
          <a:p>
            <a:pPr marL="0" indent="0">
              <a:buNone/>
            </a:pPr>
            <a:r>
              <a:rPr lang="fr-CA" sz="2800" dirty="0" smtClean="0"/>
              <a:t>Les concepts liés au thème</a:t>
            </a:r>
          </a:p>
          <a:p>
            <a:pPr marL="0" indent="0">
              <a:buNone/>
            </a:pPr>
            <a:endParaRPr lang="fr-CA" sz="2800" dirty="0" smtClean="0"/>
          </a:p>
          <a:p>
            <a:r>
              <a:rPr lang="fr-CA" sz="1800" dirty="0" smtClean="0">
                <a:latin typeface="Euphemia" panose="020B0503040102020104" pitchFamily="34" charset="0"/>
              </a:rPr>
              <a:t>Concept central </a:t>
            </a:r>
          </a:p>
          <a:p>
            <a:r>
              <a:rPr lang="fr-CA" sz="1800" dirty="0" smtClean="0">
                <a:latin typeface="Euphemia" panose="020B0503040102020104" pitchFamily="34" charset="0"/>
              </a:rPr>
              <a:t>Concepts particuliers </a:t>
            </a:r>
          </a:p>
          <a:p>
            <a:r>
              <a:rPr lang="fr-CA" sz="1800" dirty="0" smtClean="0">
                <a:latin typeface="Euphemia" panose="020B0503040102020104" pitchFamily="34" charset="0"/>
              </a:rPr>
              <a:t>Concepts communs </a:t>
            </a:r>
            <a:endParaRPr lang="fr-CA" sz="1200" dirty="0">
              <a:latin typeface="Euphemia" panose="020B0503040102020104" pitchFamily="34" charset="0"/>
            </a:endParaRPr>
          </a:p>
          <a:p>
            <a:pPr marL="0" indent="0">
              <a:buNone/>
            </a:pPr>
            <a:endParaRPr lang="fr-CA" sz="1400" dirty="0">
              <a:latin typeface="Euphemia" panose="020B0503040102020104" pitchFamily="34" charset="0"/>
            </a:endParaRPr>
          </a:p>
          <a:p>
            <a:pPr marL="0" indent="0">
              <a:buNone/>
            </a:pPr>
            <a:r>
              <a:rPr lang="fr-CA" sz="1400" i="1" dirty="0" smtClean="0">
                <a:latin typeface="Euphemia" panose="020B0503040102020104" pitchFamily="34" charset="0"/>
              </a:rPr>
              <a:t>« Idée générale et abstraite que se fait l’esprit humain d’un objet de pensée concret ou abstrait, et qui lui permet de rattacher à ce même objet les diverses perceptions qu’il en a, et d’en organiser les connaissances. »</a:t>
            </a:r>
          </a:p>
          <a:p>
            <a:pPr marL="0" indent="0">
              <a:buNone/>
            </a:pPr>
            <a:r>
              <a:rPr lang="fr-CA" sz="1100" i="1" dirty="0" smtClean="0">
                <a:latin typeface="Euphemia" panose="020B0503040102020104" pitchFamily="34" charset="0"/>
                <a:hlinkClick r:id="rId3"/>
              </a:rPr>
              <a:t>http://www.larousse.fr/dictionnaires/francais/concept/17875#2sFcYERidVMDO9hR.99</a:t>
            </a:r>
            <a:endParaRPr lang="fr-CA" sz="1100" i="1" dirty="0" smtClean="0">
              <a:latin typeface="Euphemia" panose="020B0503040102020104" pitchFamily="34" charset="0"/>
            </a:endParaRPr>
          </a:p>
          <a:p>
            <a:pPr marL="0" indent="0">
              <a:buNone/>
            </a:pPr>
            <a:endParaRPr lang="fr-CA" sz="1400" i="1" dirty="0" smtClean="0">
              <a:latin typeface="Euphemia" panose="020B0503040102020104" pitchFamily="34" charset="0"/>
            </a:endParaRPr>
          </a:p>
          <a:p>
            <a:pPr marL="0" indent="0">
              <a:buNone/>
            </a:pPr>
            <a:endParaRPr lang="fr-CA" dirty="0" smtClean="0"/>
          </a:p>
        </p:txBody>
      </p:sp>
      <p:sp>
        <p:nvSpPr>
          <p:cNvPr id="4" name="Rectangle à coins arrondis 3"/>
          <p:cNvSpPr/>
          <p:nvPr/>
        </p:nvSpPr>
        <p:spPr>
          <a:xfrm>
            <a:off x="6660232" y="476672"/>
            <a:ext cx="2232248" cy="468052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A" sz="16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Éléments prescrits du programme:</a:t>
            </a:r>
          </a:p>
          <a:p>
            <a:endParaRPr lang="fr-CA" sz="1400" b="1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 thème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L’angle d’entrée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compétences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b="1" dirty="0" smtClean="0">
                <a:solidFill>
                  <a:schemeClr val="tx1"/>
                </a:solidFill>
                <a:latin typeface="Euphemia" panose="020B0503040102020104" pitchFamily="34" charset="0"/>
              </a:rPr>
              <a:t>Les concepts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savoirs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repères culturels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ressources éducatives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opérations intellectuelles</a:t>
            </a:r>
          </a:p>
          <a:p>
            <a:pPr lvl="1">
              <a:lnSpc>
                <a:spcPct val="150000"/>
              </a:lnSpc>
            </a:pPr>
            <a:endParaRPr lang="fr-CA" sz="1400" dirty="0" smtClean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algn="ctr"/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</p:txBody>
      </p:sp>
      <p:pic>
        <p:nvPicPr>
          <p:cNvPr id="5" name="Picture 6" descr="C:\Users\castonguayc\AppData\Local\Microsoft\Windows\Temporary Internet Files\Content.IE5\ZC5HRX76\treasure_map[1]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4400" y1="28498" x2="60900" y2="31461"/>
                        <a14:foregroundMark x1="55900" y1="32278" x2="51200" y2="31154"/>
                        <a14:foregroundMark x1="46500" y1="29622" x2="42300" y2="27477"/>
                        <a14:foregroundMark x1="38300" y1="25843" x2="33800" y2="24311"/>
                        <a14:foregroundMark x1="28700" y1="23902" x2="24700" y2="24106"/>
                        <a14:foregroundMark x1="20700" y1="25638" x2="17900" y2="28192"/>
                        <a14:foregroundMark x1="15200" y1="32789" x2="15200" y2="36057"/>
                        <a14:foregroundMark x1="15000" y1="41062" x2="18200" y2="43718"/>
                        <a14:foregroundMark x1="20000" y1="48519" x2="23100" y2="50255"/>
                        <a14:foregroundMark x1="27600" y1="53013" x2="31800" y2="51788"/>
                        <a14:foregroundMark x1="36400" y1="51481" x2="39800" y2="50051"/>
                        <a14:foregroundMark x1="44100" y1="48212" x2="48000" y2="46680"/>
                        <a14:foregroundMark x1="53700" y1="45761" x2="58900" y2="46885"/>
                        <a14:foregroundMark x1="62900" y1="48519" x2="66200" y2="50766"/>
                        <a14:foregroundMark x1="69400" y1="54750" x2="73300" y2="56895"/>
                        <a14:foregroundMark x1="73400" y1="60981" x2="71800" y2="64454"/>
                        <a14:foregroundMark x1="69200" y1="67824" x2="64900" y2="69050"/>
                        <a14:foregroundMark x1="60900" y1="69765" x2="56000" y2="69561"/>
                        <a14:foregroundMark x1="50700" y1="73136" x2="50300" y2="76915"/>
                        <a14:foregroundMark x1="54500" y1="81205" x2="57900" y2="82227"/>
                        <a14:backgroundMark x1="18400" y1="60981" x2="35300" y2="84474"/>
                        <a14:backgroundMark x1="19000" y1="73851" x2="22200" y2="80899"/>
                        <a14:backgroundMark x1="32600" y1="72625" x2="34300" y2="78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18792" r="20591" b="14376"/>
          <a:stretch/>
        </p:blipFill>
        <p:spPr bwMode="auto">
          <a:xfrm rot="17763276">
            <a:off x="4368818" y="1873509"/>
            <a:ext cx="1413612" cy="13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75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>
          <a:xfrm>
            <a:off x="457200" y="1600201"/>
            <a:ext cx="5915000" cy="341297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CA" sz="2800" dirty="0" smtClean="0"/>
              <a:t>Les concepts du thème Population</a:t>
            </a:r>
          </a:p>
          <a:p>
            <a:pPr marL="0" indent="0">
              <a:buFont typeface="Arial"/>
              <a:buNone/>
            </a:pPr>
            <a:endParaRPr lang="fr-CA" sz="2800" dirty="0" smtClean="0"/>
          </a:p>
          <a:p>
            <a:r>
              <a:rPr lang="fr-CA" sz="1800" dirty="0" smtClean="0">
                <a:latin typeface="Euphemia" panose="020B0503040102020104" pitchFamily="34" charset="0"/>
              </a:rPr>
              <a:t>Concept central : 		Migration </a:t>
            </a:r>
          </a:p>
          <a:p>
            <a:pPr>
              <a:buFont typeface="Arial"/>
              <a:buNone/>
            </a:pPr>
            <a:r>
              <a:rPr lang="fr-CA" sz="1800" b="1" dirty="0" smtClean="0"/>
              <a:t>	</a:t>
            </a:r>
            <a:endParaRPr lang="fr-CA" sz="1800" dirty="0" smtClean="0">
              <a:latin typeface="Euphemia" panose="020B0503040102020104" pitchFamily="34" charset="0"/>
            </a:endParaRPr>
          </a:p>
          <a:p>
            <a:r>
              <a:rPr lang="fr-CA" sz="1800" dirty="0" smtClean="0">
                <a:latin typeface="Euphemia" panose="020B0503040102020104" pitchFamily="34" charset="0"/>
              </a:rPr>
              <a:t>Concepts particuliers : Urbanisation, Diaspora,     						Réseau, Culture, 									Délocalisation </a:t>
            </a:r>
          </a:p>
          <a:p>
            <a:endParaRPr lang="fr-CA" sz="1800" dirty="0" smtClean="0">
              <a:latin typeface="Euphemia" panose="020B0503040102020104" pitchFamily="34" charset="0"/>
            </a:endParaRPr>
          </a:p>
          <a:p>
            <a:r>
              <a:rPr lang="fr-CA" sz="1800" dirty="0" smtClean="0">
                <a:latin typeface="Euphemia" panose="020B0503040102020104" pitchFamily="34" charset="0"/>
              </a:rPr>
              <a:t>Concepts communs : 	Pouvoir, Mondialisation, 							Interdépendance</a:t>
            </a:r>
            <a:r>
              <a:rPr lang="fr-CA" sz="1400" dirty="0" smtClean="0"/>
              <a:t>	</a:t>
            </a:r>
          </a:p>
          <a:p>
            <a:pPr marL="0" indent="0">
              <a:buFont typeface="Arial"/>
              <a:buNone/>
            </a:pPr>
            <a:endParaRPr lang="fr-CA" sz="1400" dirty="0" smtClean="0">
              <a:latin typeface="Euphemia" panose="020B0503040102020104" pitchFamily="34" charset="0"/>
            </a:endParaRPr>
          </a:p>
          <a:p>
            <a:pPr marL="0" indent="0">
              <a:buFont typeface="Arial"/>
              <a:buNone/>
            </a:pPr>
            <a:endParaRPr lang="fr-CA" sz="1100" i="1" dirty="0" smtClean="0">
              <a:latin typeface="Euphemia" panose="020B0503040102020104" pitchFamily="34" charset="0"/>
            </a:endParaRPr>
          </a:p>
          <a:p>
            <a:pPr marL="0" indent="0">
              <a:buFont typeface="Arial"/>
              <a:buNone/>
            </a:pPr>
            <a:endParaRPr lang="fr-CA" sz="1400" i="1" dirty="0" smtClean="0">
              <a:latin typeface="Euphemia" panose="020B0503040102020104" pitchFamily="34" charset="0"/>
            </a:endParaRPr>
          </a:p>
          <a:p>
            <a:pPr marL="0" indent="0">
              <a:buFont typeface="Arial"/>
              <a:buNone/>
            </a:pPr>
            <a:endParaRPr lang="fr-CA" dirty="0" smtClean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dirty="0" smtClean="0">
                <a:latin typeface="Euphemia" panose="020B0503040102020104" pitchFamily="34" charset="0"/>
              </a:rPr>
              <a:t>Les concepts</a:t>
            </a:r>
            <a:endParaRPr lang="fr-CA" sz="2800" dirty="0">
              <a:latin typeface="Euphemia" panose="020B0503040102020104" pitchFamily="34" charset="0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660232" y="1340768"/>
            <a:ext cx="2026568" cy="540060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A" sz="16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Éléments prescrits du programme:</a:t>
            </a:r>
          </a:p>
          <a:p>
            <a:endParaRPr lang="fr-CA" sz="1400" b="1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 thème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L’angle d’entrée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compétences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b="1" dirty="0" smtClean="0">
                <a:solidFill>
                  <a:schemeClr val="tx1"/>
                </a:solidFill>
                <a:latin typeface="Euphemia" panose="020B0503040102020104" pitchFamily="34" charset="0"/>
              </a:rPr>
              <a:t>Les concepts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savoirs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repères culturels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ressources éducatives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opérations intellectuelles</a:t>
            </a:r>
          </a:p>
          <a:p>
            <a:pPr lvl="1">
              <a:lnSpc>
                <a:spcPct val="150000"/>
              </a:lnSpc>
            </a:pPr>
            <a:endParaRPr lang="fr-CA" sz="1400" dirty="0" smtClean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algn="ctr"/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</p:txBody>
      </p:sp>
      <p:pic>
        <p:nvPicPr>
          <p:cNvPr id="7" name="Picture 6" descr="C:\Users\castonguayc\AppData\Local\Microsoft\Windows\Temporary Internet Files\Content.IE5\ZC5HRX76\treasure_map[1]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4400" y1="28498" x2="60900" y2="31461"/>
                        <a14:foregroundMark x1="55900" y1="32278" x2="51200" y2="31154"/>
                        <a14:foregroundMark x1="46500" y1="29622" x2="42300" y2="27477"/>
                        <a14:foregroundMark x1="38300" y1="25843" x2="33800" y2="24311"/>
                        <a14:foregroundMark x1="28700" y1="23902" x2="24700" y2="24106"/>
                        <a14:foregroundMark x1="20700" y1="25638" x2="17900" y2="28192"/>
                        <a14:foregroundMark x1="15200" y1="32789" x2="15200" y2="36057"/>
                        <a14:foregroundMark x1="15000" y1="41062" x2="18200" y2="43718"/>
                        <a14:foregroundMark x1="20000" y1="48519" x2="23100" y2="50255"/>
                        <a14:foregroundMark x1="27600" y1="53013" x2="31800" y2="51788"/>
                        <a14:foregroundMark x1="36400" y1="51481" x2="39800" y2="50051"/>
                        <a14:foregroundMark x1="44100" y1="48212" x2="48000" y2="46680"/>
                        <a14:foregroundMark x1="53700" y1="45761" x2="58900" y2="46885"/>
                        <a14:foregroundMark x1="62900" y1="48519" x2="66200" y2="50766"/>
                        <a14:foregroundMark x1="69400" y1="54750" x2="73300" y2="56895"/>
                        <a14:foregroundMark x1="73400" y1="60981" x2="71800" y2="64454"/>
                        <a14:foregroundMark x1="69200" y1="67824" x2="64900" y2="69050"/>
                        <a14:foregroundMark x1="60900" y1="69765" x2="56000" y2="69561"/>
                        <a14:foregroundMark x1="50700" y1="73136" x2="50300" y2="76915"/>
                        <a14:foregroundMark x1="54500" y1="81205" x2="57900" y2="82227"/>
                        <a14:backgroundMark x1="18400" y1="60981" x2="35300" y2="84474"/>
                        <a14:backgroundMark x1="19000" y1="73851" x2="22200" y2="80899"/>
                        <a14:backgroundMark x1="32600" y1="72625" x2="34300" y2="78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18792" r="20591" b="14376"/>
          <a:stretch/>
        </p:blipFill>
        <p:spPr bwMode="auto">
          <a:xfrm rot="17763276">
            <a:off x="3000666" y="262366"/>
            <a:ext cx="1413612" cy="13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04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7" t="66350" r="8232"/>
          <a:stretch/>
        </p:blipFill>
        <p:spPr>
          <a:xfrm>
            <a:off x="8457" y="1844824"/>
            <a:ext cx="6713875" cy="3312368"/>
          </a:xfrm>
        </p:spPr>
      </p:pic>
      <p:sp>
        <p:nvSpPr>
          <p:cNvPr id="3" name="Rectangle à coins arrondis 2"/>
          <p:cNvSpPr/>
          <p:nvPr/>
        </p:nvSpPr>
        <p:spPr>
          <a:xfrm>
            <a:off x="6660232" y="476672"/>
            <a:ext cx="2232248" cy="468052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A" sz="16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Éléments prescrits du programme:</a:t>
            </a:r>
          </a:p>
          <a:p>
            <a:endParaRPr lang="fr-CA" sz="1400" b="1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 thème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L’angle d’entrée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compétences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b="1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concepts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b="1" dirty="0" smtClean="0">
                <a:solidFill>
                  <a:schemeClr val="tx1"/>
                </a:solidFill>
                <a:latin typeface="Euphemia" panose="020B0503040102020104" pitchFamily="34" charset="0"/>
              </a:rPr>
              <a:t>Les savoirs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repères culturels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ressources éducatives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opérations intellectuelles</a:t>
            </a:r>
          </a:p>
          <a:p>
            <a:pPr lvl="1">
              <a:lnSpc>
                <a:spcPct val="150000"/>
              </a:lnSpc>
            </a:pPr>
            <a:endParaRPr lang="fr-CA" sz="1400" dirty="0" smtClean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algn="ctr"/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CA" sz="2800" dirty="0" smtClean="0">
                <a:latin typeface="Euphemia" panose="020B0503040102020104" pitchFamily="34" charset="0"/>
              </a:rPr>
              <a:t>Les savoirs</a:t>
            </a:r>
            <a:endParaRPr lang="fr-CA" sz="2800" dirty="0">
              <a:latin typeface="Euphemia" panose="020B0503040102020104" pitchFamily="34" charset="0"/>
            </a:endParaRPr>
          </a:p>
        </p:txBody>
      </p:sp>
      <p:pic>
        <p:nvPicPr>
          <p:cNvPr id="7" name="Picture 6" descr="C:\Users\castonguayc\AppData\Local\Microsoft\Windows\Temporary Internet Files\Content.IE5\ZC5HRX76\treasure_map[1]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4400" y1="28498" x2="60900" y2="31461"/>
                        <a14:foregroundMark x1="55900" y1="32278" x2="51200" y2="31154"/>
                        <a14:foregroundMark x1="46500" y1="29622" x2="42300" y2="27477"/>
                        <a14:foregroundMark x1="38300" y1="25843" x2="33800" y2="24311"/>
                        <a14:foregroundMark x1="28700" y1="23902" x2="24700" y2="24106"/>
                        <a14:foregroundMark x1="20700" y1="25638" x2="17900" y2="28192"/>
                        <a14:foregroundMark x1="15200" y1="32789" x2="15200" y2="36057"/>
                        <a14:foregroundMark x1="15000" y1="41062" x2="18200" y2="43718"/>
                        <a14:foregroundMark x1="20000" y1="48519" x2="23100" y2="50255"/>
                        <a14:foregroundMark x1="27600" y1="53013" x2="31800" y2="51788"/>
                        <a14:foregroundMark x1="36400" y1="51481" x2="39800" y2="50051"/>
                        <a14:foregroundMark x1="44100" y1="48212" x2="48000" y2="46680"/>
                        <a14:foregroundMark x1="53700" y1="45761" x2="58900" y2="46885"/>
                        <a14:foregroundMark x1="62900" y1="48519" x2="66200" y2="50766"/>
                        <a14:foregroundMark x1="69400" y1="54750" x2="73300" y2="56895"/>
                        <a14:foregroundMark x1="73400" y1="60981" x2="71800" y2="64454"/>
                        <a14:foregroundMark x1="69200" y1="67824" x2="64900" y2="69050"/>
                        <a14:foregroundMark x1="60900" y1="69765" x2="56000" y2="69561"/>
                        <a14:foregroundMark x1="50700" y1="73136" x2="50300" y2="76915"/>
                        <a14:foregroundMark x1="54500" y1="81205" x2="57900" y2="82227"/>
                        <a14:backgroundMark x1="18400" y1="60981" x2="35300" y2="84474"/>
                        <a14:backgroundMark x1="19000" y1="73851" x2="22200" y2="80899"/>
                        <a14:backgroundMark x1="32600" y1="72625" x2="34300" y2="78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18792" r="20591" b="14376"/>
          <a:stretch/>
        </p:blipFill>
        <p:spPr bwMode="auto">
          <a:xfrm rot="17763276">
            <a:off x="5424263" y="5146631"/>
            <a:ext cx="981726" cy="96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76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castonguayc\AppData\Local\Microsoft\Windows\Temporary Internet Files\Content.IE5\ZC5HRX76\treasure_map[1]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4400" y1="28498" x2="60900" y2="31461"/>
                        <a14:foregroundMark x1="55900" y1="32278" x2="51200" y2="31154"/>
                        <a14:foregroundMark x1="46500" y1="29622" x2="42300" y2="27477"/>
                        <a14:foregroundMark x1="38300" y1="25843" x2="33800" y2="24311"/>
                        <a14:foregroundMark x1="28700" y1="23902" x2="24700" y2="24106"/>
                        <a14:foregroundMark x1="20700" y1="25638" x2="17900" y2="28192"/>
                        <a14:foregroundMark x1="15200" y1="32789" x2="15200" y2="36057"/>
                        <a14:foregroundMark x1="15000" y1="41062" x2="18200" y2="43718"/>
                        <a14:foregroundMark x1="20000" y1="48519" x2="23100" y2="50255"/>
                        <a14:foregroundMark x1="27600" y1="53013" x2="31800" y2="51788"/>
                        <a14:foregroundMark x1="36400" y1="51481" x2="39800" y2="50051"/>
                        <a14:foregroundMark x1="44100" y1="48212" x2="48000" y2="46680"/>
                        <a14:foregroundMark x1="53700" y1="45761" x2="58900" y2="46885"/>
                        <a14:foregroundMark x1="62900" y1="48519" x2="66200" y2="50766"/>
                        <a14:foregroundMark x1="69400" y1="54750" x2="73300" y2="56895"/>
                        <a14:foregroundMark x1="73400" y1="60981" x2="71800" y2="64454"/>
                        <a14:foregroundMark x1="69200" y1="67824" x2="64900" y2="69050"/>
                        <a14:foregroundMark x1="60900" y1="69765" x2="56000" y2="69561"/>
                        <a14:foregroundMark x1="50700" y1="73136" x2="50300" y2="76915"/>
                        <a14:foregroundMark x1="54500" y1="81205" x2="57900" y2="82227"/>
                        <a14:backgroundMark x1="18400" y1="60981" x2="35300" y2="84474"/>
                        <a14:backgroundMark x1="19000" y1="73851" x2="22200" y2="80899"/>
                        <a14:backgroundMark x1="32600" y1="72625" x2="34300" y2="78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18792" r="20591" b="14376"/>
          <a:stretch/>
        </p:blipFill>
        <p:spPr bwMode="auto">
          <a:xfrm rot="17763276">
            <a:off x="4513698" y="4537805"/>
            <a:ext cx="1413612" cy="13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5" y="496098"/>
            <a:ext cx="7747523" cy="646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95036" y="15007"/>
            <a:ext cx="6869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dirty="0" smtClean="0"/>
              <a:t>Contenu de la DDÉ (Définition du domaine d’évaluation)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5244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755576" y="1844824"/>
            <a:ext cx="7772400" cy="4032448"/>
          </a:xfrm>
        </p:spPr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Ordre du jour de la présentation:</a:t>
            </a:r>
          </a:p>
          <a:p>
            <a:endParaRPr lang="fr-CA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tx1"/>
                </a:solidFill>
              </a:rPr>
              <a:t>Accueil – but de l’atelier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tx1"/>
                </a:solidFill>
              </a:rPr>
              <a:t>Avant de commencer…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tx1"/>
                </a:solidFill>
              </a:rPr>
              <a:t>La création de la situation d’apprentissage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tx1"/>
                </a:solidFill>
              </a:rPr>
              <a:t>Le thème choisi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tx1"/>
                </a:solidFill>
              </a:rPr>
              <a:t>La problématique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tx1"/>
                </a:solidFill>
              </a:rPr>
              <a:t>La résolution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A" dirty="0">
                <a:solidFill>
                  <a:schemeClr val="tx1"/>
                </a:solidFill>
              </a:rPr>
              <a:t>Les incontournables du programme en MC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tx1"/>
                </a:solidFill>
              </a:rPr>
              <a:t>L’objectivation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tx1"/>
                </a:solidFill>
              </a:rPr>
              <a:t>Questions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755576" y="692696"/>
            <a:ext cx="7772400" cy="1362075"/>
          </a:xfrm>
        </p:spPr>
        <p:txBody>
          <a:bodyPr/>
          <a:lstStyle/>
          <a:p>
            <a:r>
              <a:rPr lang="fr-CA" sz="2800" dirty="0" smtClean="0">
                <a:latin typeface="Euphemia" panose="020B0503040102020104" pitchFamily="34" charset="0"/>
                <a:ea typeface="Ebrima" panose="02000000000000000000" pitchFamily="2" charset="0"/>
                <a:cs typeface="Ebrima" panose="02000000000000000000" pitchFamily="2" charset="0"/>
              </a:rPr>
              <a:t>Mieux comprendre la création d’une SA en monde contemporain</a:t>
            </a:r>
            <a:endParaRPr lang="fr-CA" sz="2800" dirty="0">
              <a:latin typeface="Euphemia" panose="020B05030401020201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35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dirty="0" smtClean="0">
                <a:latin typeface="Euphemia" panose="020B0503040102020104" pitchFamily="34" charset="0"/>
              </a:rPr>
              <a:t>Les repères culturels</a:t>
            </a:r>
            <a:endParaRPr lang="fr-CA" sz="2800" dirty="0">
              <a:latin typeface="Euphemia" panose="020B05030401020201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5915000" cy="3412976"/>
          </a:xfrm>
        </p:spPr>
        <p:txBody>
          <a:bodyPr/>
          <a:lstStyle/>
          <a:p>
            <a:pPr marL="0" indent="0">
              <a:buNone/>
            </a:pPr>
            <a:endParaRPr lang="fr-CA" sz="1400" i="1" dirty="0" smtClean="0">
              <a:latin typeface="Euphemia" panose="020B0503040102020104" pitchFamily="34" charset="0"/>
            </a:endParaRPr>
          </a:p>
          <a:p>
            <a:pPr marL="0" indent="0">
              <a:buNone/>
            </a:pPr>
            <a:endParaRPr lang="fr-CA" dirty="0" smtClean="0"/>
          </a:p>
        </p:txBody>
      </p:sp>
      <p:sp>
        <p:nvSpPr>
          <p:cNvPr id="4" name="Rectangle à coins arrondis 3"/>
          <p:cNvSpPr/>
          <p:nvPr/>
        </p:nvSpPr>
        <p:spPr>
          <a:xfrm>
            <a:off x="6660232" y="476672"/>
            <a:ext cx="2232248" cy="468052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A" sz="16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Éléments prescrits du programme:</a:t>
            </a:r>
          </a:p>
          <a:p>
            <a:endParaRPr lang="fr-CA" sz="1400" b="1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 thème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L’angle d’entrée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compétences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concepts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savoirs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b="1" dirty="0" smtClean="0">
                <a:solidFill>
                  <a:schemeClr val="tx1"/>
                </a:solidFill>
                <a:latin typeface="Euphemia" panose="020B0503040102020104" pitchFamily="34" charset="0"/>
              </a:rPr>
              <a:t>Les repères culturels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ressources éducatives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opérations intellectuelles</a:t>
            </a:r>
          </a:p>
          <a:p>
            <a:pPr lvl="1">
              <a:lnSpc>
                <a:spcPct val="150000"/>
              </a:lnSpc>
            </a:pPr>
            <a:endParaRPr lang="fr-CA" sz="1400" dirty="0" smtClean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algn="ctr"/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</p:txBody>
      </p:sp>
      <p:pic>
        <p:nvPicPr>
          <p:cNvPr id="5" name="Picture 6" descr="C:\Users\castonguayc\AppData\Local\Microsoft\Windows\Temporary Internet Files\Content.IE5\ZC5HRX76\treasure_map[1]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4400" y1="28498" x2="60900" y2="31461"/>
                        <a14:foregroundMark x1="55900" y1="32278" x2="51200" y2="31154"/>
                        <a14:foregroundMark x1="46500" y1="29622" x2="42300" y2="27477"/>
                        <a14:foregroundMark x1="38300" y1="25843" x2="33800" y2="24311"/>
                        <a14:foregroundMark x1="28700" y1="23902" x2="24700" y2="24106"/>
                        <a14:foregroundMark x1="20700" y1="25638" x2="17900" y2="28192"/>
                        <a14:foregroundMark x1="15200" y1="32789" x2="15200" y2="36057"/>
                        <a14:foregroundMark x1="15000" y1="41062" x2="18200" y2="43718"/>
                        <a14:foregroundMark x1="20000" y1="48519" x2="23100" y2="50255"/>
                        <a14:foregroundMark x1="27600" y1="53013" x2="31800" y2="51788"/>
                        <a14:foregroundMark x1="36400" y1="51481" x2="39800" y2="50051"/>
                        <a14:foregroundMark x1="44100" y1="48212" x2="48000" y2="46680"/>
                        <a14:foregroundMark x1="53700" y1="45761" x2="58900" y2="46885"/>
                        <a14:foregroundMark x1="62900" y1="48519" x2="66200" y2="50766"/>
                        <a14:foregroundMark x1="69400" y1="54750" x2="73300" y2="56895"/>
                        <a14:foregroundMark x1="73400" y1="60981" x2="71800" y2="64454"/>
                        <a14:foregroundMark x1="69200" y1="67824" x2="64900" y2="69050"/>
                        <a14:foregroundMark x1="60900" y1="69765" x2="56000" y2="69561"/>
                        <a14:foregroundMark x1="50700" y1="73136" x2="50300" y2="76915"/>
                        <a14:foregroundMark x1="54500" y1="81205" x2="57900" y2="82227"/>
                        <a14:backgroundMark x1="18400" y1="60981" x2="35300" y2="84474"/>
                        <a14:backgroundMark x1="19000" y1="73851" x2="22200" y2="80899"/>
                        <a14:backgroundMark x1="32600" y1="72625" x2="34300" y2="78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18792" r="20591" b="14376"/>
          <a:stretch/>
        </p:blipFill>
        <p:spPr bwMode="auto">
          <a:xfrm rot="17763276">
            <a:off x="4462418" y="314401"/>
            <a:ext cx="1142450" cy="112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13" y="1412776"/>
            <a:ext cx="6192688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755576" y="4982742"/>
            <a:ext cx="48965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smtClean="0">
                <a:latin typeface="Euphemia" panose="020B0503040102020104" pitchFamily="34" charset="0"/>
              </a:rPr>
              <a:t>Prescrits, mais non évalués.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smtClean="0">
                <a:latin typeface="Euphemia" panose="020B0503040102020104" pitchFamily="34" charset="0"/>
              </a:rPr>
              <a:t>Conformes </a:t>
            </a:r>
            <a:r>
              <a:rPr lang="fr-CA" sz="1400" dirty="0">
                <a:latin typeface="Euphemia" panose="020B0503040102020104" pitchFamily="34" charset="0"/>
              </a:rPr>
              <a:t>avec l’angle </a:t>
            </a:r>
            <a:r>
              <a:rPr lang="fr-CA" sz="1400" dirty="0" smtClean="0">
                <a:latin typeface="Euphemia" panose="020B0503040102020104" pitchFamily="34" charset="0"/>
              </a:rPr>
              <a:t>d’entrée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smtClean="0">
                <a:latin typeface="Euphemia" panose="020B0503040102020104" pitchFamily="34" charset="0"/>
              </a:rPr>
              <a:t>Prise </a:t>
            </a:r>
            <a:r>
              <a:rPr lang="fr-CA" sz="1400" dirty="0">
                <a:latin typeface="Euphemia" panose="020B0503040102020104" pitchFamily="34" charset="0"/>
              </a:rPr>
              <a:t>en compte de multiples aspects de </a:t>
            </a:r>
            <a:r>
              <a:rPr lang="fr-CA" sz="1400" dirty="0" smtClean="0">
                <a:latin typeface="Euphemia" panose="020B0503040102020104" pitchFamily="34" charset="0"/>
              </a:rPr>
              <a:t>société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smtClean="0">
                <a:latin typeface="Euphemia" panose="020B0503040102020104" pitchFamily="34" charset="0"/>
              </a:rPr>
              <a:t>Exploitation </a:t>
            </a:r>
            <a:r>
              <a:rPr lang="fr-CA" sz="1400" dirty="0">
                <a:latin typeface="Euphemia" panose="020B0503040102020104" pitchFamily="34" charset="0"/>
              </a:rPr>
              <a:t>potentielle pour les 2 compétences</a:t>
            </a:r>
          </a:p>
          <a:p>
            <a:endParaRPr lang="fr-CA" dirty="0"/>
          </a:p>
        </p:txBody>
      </p:sp>
      <p:sp>
        <p:nvSpPr>
          <p:cNvPr id="8" name="ZoneTexte 7"/>
          <p:cNvSpPr txBox="1"/>
          <p:nvPr/>
        </p:nvSpPr>
        <p:spPr>
          <a:xfrm>
            <a:off x="342183" y="6114832"/>
            <a:ext cx="54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Programme Monde contemporain FBD, p. 52</a:t>
            </a:r>
            <a:endParaRPr lang="fr-CA" sz="1200" dirty="0"/>
          </a:p>
        </p:txBody>
      </p:sp>
    </p:spTree>
    <p:extLst>
      <p:ext uri="{BB962C8B-B14F-4D97-AF65-F5344CB8AC3E}">
        <p14:creationId xmlns:p14="http://schemas.microsoft.com/office/powerpoint/2010/main" val="126095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4294967295"/>
            <p:custDataLst>
              <p:tags r:id="rId1"/>
            </p:custDataLst>
          </p:nvPr>
        </p:nvSpPr>
        <p:spPr>
          <a:xfrm>
            <a:off x="755576" y="1700808"/>
            <a:ext cx="7920880" cy="1872208"/>
          </a:xfrm>
        </p:spPr>
        <p:txBody>
          <a:bodyPr>
            <a:noAutofit/>
          </a:bodyPr>
          <a:lstStyle/>
          <a:p>
            <a:pPr marL="0" indent="0">
              <a:buSzPct val="100000"/>
              <a:buNone/>
            </a:pPr>
            <a:r>
              <a:rPr lang="fr-CA" sz="2400" b="1" dirty="0" smtClean="0"/>
              <a:t>Monde contemporain </a:t>
            </a:r>
            <a:r>
              <a:rPr lang="fr-CA" sz="2400" b="1" dirty="0"/>
              <a:t>: </a:t>
            </a:r>
          </a:p>
          <a:p>
            <a:pPr marL="0" indent="0">
              <a:buSzPct val="100000"/>
              <a:buNone/>
            </a:pPr>
            <a:endParaRPr lang="fr-CA" sz="2400" b="1" dirty="0" smtClean="0"/>
          </a:p>
          <a:p>
            <a:pPr marL="0" indent="0">
              <a:buSzPct val="100000"/>
              <a:buNone/>
            </a:pPr>
            <a:r>
              <a:rPr lang="fr-CA" sz="2400" dirty="0">
                <a:hlinkClick r:id="rId4"/>
              </a:rPr>
              <a:t>http://www.accompagnementfga.ca/mondecontemporain/bibliotheque-2/</a:t>
            </a:r>
            <a:endParaRPr lang="fr-CA" sz="2400" dirty="0"/>
          </a:p>
          <a:p>
            <a:pPr marL="0" indent="0">
              <a:buSzPct val="100000"/>
              <a:buNone/>
            </a:pPr>
            <a:endParaRPr lang="fr-CA" sz="2400" b="1" dirty="0"/>
          </a:p>
          <a:p>
            <a:pPr marL="0" indent="0">
              <a:buSzPct val="100000"/>
              <a:buNone/>
            </a:pPr>
            <a:endParaRPr lang="fr-CA" sz="2400" b="1" dirty="0" smtClean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800" dirty="0" smtClean="0">
                <a:latin typeface="Euphemia" panose="020B0503040102020104" pitchFamily="34" charset="0"/>
              </a:rPr>
              <a:t>La progression des apprentissages de la FGJ</a:t>
            </a:r>
            <a:endParaRPr lang="fr-CA" sz="2800" dirty="0"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3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dirty="0" smtClean="0">
                <a:latin typeface="Euphemia" panose="020B0503040102020104" pitchFamily="34" charset="0"/>
              </a:rPr>
              <a:t>Les ressources éducatives</a:t>
            </a:r>
            <a:endParaRPr lang="fr-CA" sz="2800" dirty="0">
              <a:latin typeface="Euphemia" panose="020B05030401020201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1643050"/>
            <a:ext cx="5915000" cy="3412976"/>
          </a:xfrm>
        </p:spPr>
        <p:txBody>
          <a:bodyPr/>
          <a:lstStyle/>
          <a:p>
            <a:pPr marL="0" indent="0">
              <a:buNone/>
            </a:pPr>
            <a:endParaRPr lang="fr-CA" sz="1400" i="1" dirty="0" smtClean="0">
              <a:latin typeface="Euphemia" panose="020B0503040102020104" pitchFamily="34" charset="0"/>
            </a:endParaRPr>
          </a:p>
          <a:p>
            <a:pPr marL="0" indent="0"/>
            <a:r>
              <a:rPr lang="fr-CA" dirty="0" smtClean="0"/>
              <a:t>Ressources variées : </a:t>
            </a:r>
            <a:r>
              <a:rPr lang="fr-CA" sz="2000" dirty="0" smtClean="0"/>
              <a:t>documents sources, cartes, plans, journaux, revues, photos, caricatures, témoignages</a:t>
            </a:r>
          </a:p>
          <a:p>
            <a:pPr marL="0" indent="0"/>
            <a:r>
              <a:rPr lang="fr-CA" dirty="0" smtClean="0"/>
              <a:t>TIC </a:t>
            </a:r>
            <a:r>
              <a:rPr lang="fr-CA" sz="2000" dirty="0" smtClean="0"/>
              <a:t>comme outil de recherche et comme support de ses réalisations</a:t>
            </a:r>
          </a:p>
          <a:p>
            <a:pPr marL="0" indent="0"/>
            <a:r>
              <a:rPr lang="fr-CA" dirty="0" smtClean="0"/>
              <a:t>Actualité internationale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6660232" y="476672"/>
            <a:ext cx="2232248" cy="468052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A" sz="16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Éléments prescrits du programme:</a:t>
            </a:r>
          </a:p>
          <a:p>
            <a:endParaRPr lang="fr-CA" sz="1400" b="1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 thème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L’angle d’entrée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compétences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concepts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savoirs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/>
                </a:solidFill>
                <a:latin typeface="Euphemia" panose="020B0503040102020104" pitchFamily="34" charset="0"/>
              </a:rPr>
              <a:t>Les repères culturels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b="1" dirty="0" smtClean="0">
                <a:solidFill>
                  <a:schemeClr val="tx1"/>
                </a:solidFill>
                <a:latin typeface="Euphemia" panose="020B0503040102020104" pitchFamily="34" charset="0"/>
              </a:rPr>
              <a:t>Les ressources éducatives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opérations intellectuelles</a:t>
            </a:r>
          </a:p>
          <a:p>
            <a:pPr lvl="1">
              <a:lnSpc>
                <a:spcPct val="150000"/>
              </a:lnSpc>
            </a:pPr>
            <a:endParaRPr lang="fr-CA" sz="1400" dirty="0" smtClean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algn="ctr"/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</p:txBody>
      </p:sp>
      <p:pic>
        <p:nvPicPr>
          <p:cNvPr id="5" name="Picture 6" descr="C:\Users\castonguayc\AppData\Local\Microsoft\Windows\Temporary Internet Files\Content.IE5\ZC5HRX76\treasure_map[1]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4400" y1="28498" x2="60900" y2="31461"/>
                        <a14:foregroundMark x1="55900" y1="32278" x2="51200" y2="31154"/>
                        <a14:foregroundMark x1="46500" y1="29622" x2="42300" y2="27477"/>
                        <a14:foregroundMark x1="38300" y1="25843" x2="33800" y2="24311"/>
                        <a14:foregroundMark x1="28700" y1="23902" x2="24700" y2="24106"/>
                        <a14:foregroundMark x1="20700" y1="25638" x2="17900" y2="28192"/>
                        <a14:foregroundMark x1="15200" y1="32789" x2="15200" y2="36057"/>
                        <a14:foregroundMark x1="15000" y1="41062" x2="18200" y2="43718"/>
                        <a14:foregroundMark x1="20000" y1="48519" x2="23100" y2="50255"/>
                        <a14:foregroundMark x1="27600" y1="53013" x2="31800" y2="51788"/>
                        <a14:foregroundMark x1="36400" y1="51481" x2="39800" y2="50051"/>
                        <a14:foregroundMark x1="44100" y1="48212" x2="48000" y2="46680"/>
                        <a14:foregroundMark x1="53700" y1="45761" x2="58900" y2="46885"/>
                        <a14:foregroundMark x1="62900" y1="48519" x2="66200" y2="50766"/>
                        <a14:foregroundMark x1="69400" y1="54750" x2="73300" y2="56895"/>
                        <a14:foregroundMark x1="73400" y1="60981" x2="71800" y2="64454"/>
                        <a14:foregroundMark x1="69200" y1="67824" x2="64900" y2="69050"/>
                        <a14:foregroundMark x1="60900" y1="69765" x2="56000" y2="69561"/>
                        <a14:foregroundMark x1="50700" y1="73136" x2="50300" y2="76915"/>
                        <a14:foregroundMark x1="54500" y1="81205" x2="57900" y2="82227"/>
                        <a14:backgroundMark x1="18400" y1="60981" x2="35300" y2="84474"/>
                        <a14:backgroundMark x1="19000" y1="73851" x2="22200" y2="80899"/>
                        <a14:backgroundMark x1="32600" y1="72625" x2="34300" y2="78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18792" r="20591" b="14376"/>
          <a:stretch/>
        </p:blipFill>
        <p:spPr bwMode="auto">
          <a:xfrm rot="17763276">
            <a:off x="4684956" y="818457"/>
            <a:ext cx="1142450" cy="112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42183" y="6114832"/>
            <a:ext cx="54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Annexe 2, programme Monde contemporain FBD</a:t>
            </a:r>
            <a:endParaRPr lang="fr-CA" sz="1200" dirty="0"/>
          </a:p>
        </p:txBody>
      </p:sp>
    </p:spTree>
    <p:extLst>
      <p:ext uri="{BB962C8B-B14F-4D97-AF65-F5344CB8AC3E}">
        <p14:creationId xmlns:p14="http://schemas.microsoft.com/office/powerpoint/2010/main" val="28334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80907"/>
            <a:ext cx="611505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dirty="0" smtClean="0">
                <a:latin typeface="Euphemia" panose="020B0503040102020104" pitchFamily="34" charset="0"/>
              </a:rPr>
              <a:t>Les ressources éducatives</a:t>
            </a:r>
            <a:endParaRPr lang="fr-CA" sz="2800" dirty="0">
              <a:latin typeface="Euphemia" panose="020B05030401020201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5915000" cy="3412976"/>
          </a:xfrm>
        </p:spPr>
        <p:txBody>
          <a:bodyPr/>
          <a:lstStyle/>
          <a:p>
            <a:pPr marL="0" indent="0">
              <a:buNone/>
            </a:pPr>
            <a:endParaRPr lang="fr-CA" sz="1400" i="1" dirty="0" smtClean="0">
              <a:latin typeface="Euphemia" panose="020B0503040102020104" pitchFamily="34" charset="0"/>
            </a:endParaRPr>
          </a:p>
          <a:p>
            <a:pPr marL="0" indent="0">
              <a:buNone/>
            </a:pPr>
            <a:endParaRPr lang="fr-CA" dirty="0" smtClean="0"/>
          </a:p>
        </p:txBody>
      </p:sp>
      <p:sp>
        <p:nvSpPr>
          <p:cNvPr id="4" name="Rectangle à coins arrondis 3"/>
          <p:cNvSpPr/>
          <p:nvPr/>
        </p:nvSpPr>
        <p:spPr>
          <a:xfrm>
            <a:off x="6660232" y="476672"/>
            <a:ext cx="2232248" cy="468052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A" sz="16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Éléments prescrits du programme:</a:t>
            </a:r>
          </a:p>
          <a:p>
            <a:endParaRPr lang="fr-CA" sz="1400" b="1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 thème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L’angle d’entrée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compétences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concepts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savoirs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/>
                </a:solidFill>
                <a:latin typeface="Euphemia" panose="020B0503040102020104" pitchFamily="34" charset="0"/>
              </a:rPr>
              <a:t>Les repères culturels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b="1" dirty="0" smtClean="0">
                <a:solidFill>
                  <a:schemeClr val="tx1"/>
                </a:solidFill>
                <a:latin typeface="Euphemia" panose="020B0503040102020104" pitchFamily="34" charset="0"/>
              </a:rPr>
              <a:t>Les ressources éducatives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bg1">
                    <a:lumMod val="95000"/>
                  </a:schemeClr>
                </a:solidFill>
                <a:latin typeface="Euphemia" panose="020B0503040102020104" pitchFamily="34" charset="0"/>
              </a:rPr>
              <a:t>Les opérations intellectuelles</a:t>
            </a:r>
          </a:p>
          <a:p>
            <a:pPr lvl="1">
              <a:lnSpc>
                <a:spcPct val="150000"/>
              </a:lnSpc>
            </a:pPr>
            <a:endParaRPr lang="fr-CA" sz="1400" dirty="0" smtClean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algn="ctr"/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</p:txBody>
      </p:sp>
      <p:pic>
        <p:nvPicPr>
          <p:cNvPr id="5" name="Picture 6" descr="C:\Users\castonguayc\AppData\Local\Microsoft\Windows\Temporary Internet Files\Content.IE5\ZC5HRX76\treasure_map[1]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4400" y1="28498" x2="60900" y2="31461"/>
                        <a14:foregroundMark x1="55900" y1="32278" x2="51200" y2="31154"/>
                        <a14:foregroundMark x1="46500" y1="29622" x2="42300" y2="27477"/>
                        <a14:foregroundMark x1="38300" y1="25843" x2="33800" y2="24311"/>
                        <a14:foregroundMark x1="28700" y1="23902" x2="24700" y2="24106"/>
                        <a14:foregroundMark x1="20700" y1="25638" x2="17900" y2="28192"/>
                        <a14:foregroundMark x1="15200" y1="32789" x2="15200" y2="36057"/>
                        <a14:foregroundMark x1="15000" y1="41062" x2="18200" y2="43718"/>
                        <a14:foregroundMark x1="20000" y1="48519" x2="23100" y2="50255"/>
                        <a14:foregroundMark x1="27600" y1="53013" x2="31800" y2="51788"/>
                        <a14:foregroundMark x1="36400" y1="51481" x2="39800" y2="50051"/>
                        <a14:foregroundMark x1="44100" y1="48212" x2="48000" y2="46680"/>
                        <a14:foregroundMark x1="53700" y1="45761" x2="58900" y2="46885"/>
                        <a14:foregroundMark x1="62900" y1="48519" x2="66200" y2="50766"/>
                        <a14:foregroundMark x1="69400" y1="54750" x2="73300" y2="56895"/>
                        <a14:foregroundMark x1="73400" y1="60981" x2="71800" y2="64454"/>
                        <a14:foregroundMark x1="69200" y1="67824" x2="64900" y2="69050"/>
                        <a14:foregroundMark x1="60900" y1="69765" x2="56000" y2="69561"/>
                        <a14:foregroundMark x1="50700" y1="73136" x2="50300" y2="76915"/>
                        <a14:foregroundMark x1="54500" y1="81205" x2="57900" y2="82227"/>
                        <a14:backgroundMark x1="18400" y1="60981" x2="35300" y2="84474"/>
                        <a14:backgroundMark x1="19000" y1="73851" x2="22200" y2="80899"/>
                        <a14:backgroundMark x1="32600" y1="72625" x2="34300" y2="78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18792" r="20591" b="14376"/>
          <a:stretch/>
        </p:blipFill>
        <p:spPr bwMode="auto">
          <a:xfrm rot="17763276">
            <a:off x="4684956" y="818457"/>
            <a:ext cx="1142450" cy="112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42183" y="6114832"/>
            <a:ext cx="54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 smtClean="0"/>
              <a:t>Annexe 2, programme Monde contemporain FBD</a:t>
            </a:r>
            <a:endParaRPr lang="fr-CA" sz="1200" dirty="0"/>
          </a:p>
        </p:txBody>
      </p:sp>
    </p:spTree>
    <p:extLst>
      <p:ext uri="{BB962C8B-B14F-4D97-AF65-F5344CB8AC3E}">
        <p14:creationId xmlns:p14="http://schemas.microsoft.com/office/powerpoint/2010/main" val="272807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55650" y="-88945"/>
            <a:ext cx="1817297" cy="274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99829" tIns="899829" rIns="899829" bIns="899829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892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892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892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892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892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892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892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892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8925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2550" algn="l"/>
              </a:tabLst>
            </a:pPr>
            <a:endParaRPr kumimoji="0" lang="fr-CA" alt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2550" algn="l"/>
              </a:tabLst>
            </a:pPr>
            <a:r>
              <a:rPr kumimoji="0" lang="fr-CA" altLang="fr-FR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fr-CA" altLang="fr-FR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fr-CA" altLang="fr-F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92550" algn="l"/>
              </a:tabLst>
            </a:pPr>
            <a:r>
              <a:rPr kumimoji="0" lang="fr-CA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fr-CA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fr-CA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457200" y="274638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400" b="0" dirty="0" smtClean="0">
                <a:latin typeface="Euphemia" panose="020B0503040102020104" pitchFamily="34" charset="0"/>
              </a:rPr>
              <a:t>Opérations intellectuelles et comportements attendus</a:t>
            </a:r>
            <a:endParaRPr lang="fr-CA" sz="2400" b="0" dirty="0">
              <a:latin typeface="Euphemia" panose="020B0503040102020104" pitchFamily="34" charset="0"/>
            </a:endParaRPr>
          </a:p>
        </p:txBody>
      </p:sp>
      <p:pic>
        <p:nvPicPr>
          <p:cNvPr id="7" name="Picture 6" descr="C:\Users\castonguayc\AppData\Local\Microsoft\Windows\Temporary Internet Files\Content.IE5\ZC5HRX76\treasure_map[1]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4400" y1="28498" x2="60900" y2="31461"/>
                        <a14:foregroundMark x1="55900" y1="32278" x2="51200" y2="31154"/>
                        <a14:foregroundMark x1="46500" y1="29622" x2="42300" y2="27477"/>
                        <a14:foregroundMark x1="38300" y1="25843" x2="33800" y2="24311"/>
                        <a14:foregroundMark x1="28700" y1="23902" x2="24700" y2="24106"/>
                        <a14:foregroundMark x1="20700" y1="25638" x2="17900" y2="28192"/>
                        <a14:foregroundMark x1="15200" y1="32789" x2="15200" y2="36057"/>
                        <a14:foregroundMark x1="15000" y1="41062" x2="18200" y2="43718"/>
                        <a14:foregroundMark x1="20000" y1="48519" x2="23100" y2="50255"/>
                        <a14:foregroundMark x1="27600" y1="53013" x2="31800" y2="51788"/>
                        <a14:foregroundMark x1="36400" y1="51481" x2="39800" y2="50051"/>
                        <a14:foregroundMark x1="44100" y1="48212" x2="48000" y2="46680"/>
                        <a14:foregroundMark x1="53700" y1="45761" x2="58900" y2="46885"/>
                        <a14:foregroundMark x1="62900" y1="48519" x2="66200" y2="50766"/>
                        <a14:foregroundMark x1="69400" y1="54750" x2="73300" y2="56895"/>
                        <a14:foregroundMark x1="73400" y1="60981" x2="71800" y2="64454"/>
                        <a14:foregroundMark x1="69200" y1="67824" x2="64900" y2="69050"/>
                        <a14:foregroundMark x1="60900" y1="69765" x2="56000" y2="69561"/>
                        <a14:foregroundMark x1="50700" y1="73136" x2="50300" y2="76915"/>
                        <a14:foregroundMark x1="54500" y1="81205" x2="57900" y2="82227"/>
                        <a14:backgroundMark x1="18400" y1="60981" x2="35300" y2="84474"/>
                        <a14:backgroundMark x1="19000" y1="73851" x2="22200" y2="80899"/>
                        <a14:backgroundMark x1="32600" y1="72625" x2="34300" y2="78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18792" r="20591" b="14376"/>
          <a:stretch/>
        </p:blipFill>
        <p:spPr bwMode="auto">
          <a:xfrm rot="17763276">
            <a:off x="106136" y="5859016"/>
            <a:ext cx="1142450" cy="112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75" y="1280812"/>
            <a:ext cx="7566851" cy="466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99441451"/>
              </p:ext>
            </p:extLst>
          </p:nvPr>
        </p:nvGraphicFramePr>
        <p:xfrm>
          <a:off x="467544" y="2204864"/>
          <a:ext cx="7848871" cy="36004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050228"/>
                <a:gridCol w="3606473"/>
                <a:gridCol w="2192170"/>
              </a:tblGrid>
              <a:tr h="3600400"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 smtClean="0">
                          <a:solidFill>
                            <a:srgbClr val="474A4C"/>
                          </a:solidFill>
                          <a:latin typeface="Euphemia" panose="020B0503040102020104" pitchFamily="34" charset="0"/>
                        </a:rPr>
                        <a:t>Problématique</a:t>
                      </a:r>
                    </a:p>
                    <a:p>
                      <a:pPr algn="ctr"/>
                      <a:endParaRPr lang="fr-FR" sz="2000" dirty="0" smtClean="0">
                        <a:solidFill>
                          <a:srgbClr val="474A4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kern="1200" dirty="0" smtClean="0">
                          <a:solidFill>
                            <a:schemeClr val="tx1"/>
                          </a:solidFill>
                          <a:effectLst/>
                          <a:latin typeface="Euphemia" panose="020B0503040102020104" pitchFamily="34" charset="0"/>
                          <a:ea typeface="+mn-ea"/>
                          <a:cs typeface="+mn-cs"/>
                        </a:rPr>
                        <a:t>Comment l’élève peut-il interpréter la problématique?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0" kern="1200" dirty="0" smtClean="0">
                        <a:solidFill>
                          <a:schemeClr val="tx1"/>
                        </a:solidFill>
                        <a:effectLst/>
                        <a:latin typeface="Euphemia" panose="020B05030401020201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0" kern="1200" dirty="0" smtClean="0">
                        <a:solidFill>
                          <a:schemeClr val="tx1"/>
                        </a:solidFill>
                        <a:effectLst/>
                        <a:latin typeface="Euphemia" panose="020B0503040102020104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kern="1200" dirty="0" smtClean="0">
                          <a:solidFill>
                            <a:schemeClr val="tx1"/>
                          </a:solidFill>
                          <a:effectLst/>
                          <a:latin typeface="Euphemia" panose="020B0503040102020104" pitchFamily="34" charset="0"/>
                          <a:ea typeface="+mn-ea"/>
                          <a:cs typeface="+mn-cs"/>
                        </a:rPr>
                        <a:t>(tâches complexes)</a:t>
                      </a:r>
                      <a:endParaRPr lang="fr-FR" sz="2000" b="0" dirty="0" smtClean="0">
                        <a:solidFill>
                          <a:schemeClr val="tx1"/>
                        </a:solidFill>
                        <a:latin typeface="Euphemia" panose="020B0503040102020104" pitchFamily="34" charset="0"/>
                      </a:endParaRPr>
                    </a:p>
                    <a:p>
                      <a:pPr algn="ctr"/>
                      <a:endParaRPr lang="fr-FR" dirty="0">
                        <a:solidFill>
                          <a:srgbClr val="474A4C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2000" b="0" dirty="0" smtClean="0">
                          <a:solidFill>
                            <a:srgbClr val="474A4C"/>
                          </a:solidFill>
                          <a:latin typeface="Euphemia" panose="020B0503040102020104" pitchFamily="34" charset="0"/>
                        </a:rPr>
                        <a:t>Réalisation</a:t>
                      </a:r>
                      <a:br>
                        <a:rPr lang="fr-FR" sz="2000" b="0" dirty="0" smtClean="0">
                          <a:solidFill>
                            <a:srgbClr val="474A4C"/>
                          </a:solidFill>
                          <a:latin typeface="Euphemia" panose="020B0503040102020104" pitchFamily="34" charset="0"/>
                        </a:rPr>
                      </a:br>
                      <a:r>
                        <a:rPr lang="fr-FR" sz="2000" b="0" dirty="0" smtClean="0">
                          <a:solidFill>
                            <a:srgbClr val="474A4C"/>
                          </a:solidFill>
                          <a:latin typeface="Euphemia" panose="020B0503040102020104" pitchFamily="34" charset="0"/>
                        </a:rPr>
                        <a:t>finale</a:t>
                      </a:r>
                      <a:endParaRPr lang="fr-FR" sz="2000" b="0" dirty="0">
                        <a:solidFill>
                          <a:srgbClr val="474A4C"/>
                        </a:solidFill>
                        <a:latin typeface="Euphemia" panose="020B05030401020201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200" b="0" dirty="0" smtClean="0">
                <a:latin typeface="Euphemia" panose="020B0503040102020104" pitchFamily="34" charset="0"/>
              </a:rPr>
              <a:t>Comment attacher tout cela ensemble maintenant?</a:t>
            </a:r>
            <a:endParaRPr lang="fr-CA" sz="3200" b="0" dirty="0">
              <a:latin typeface="Euphemia" panose="020B0503040102020104" pitchFamily="34" charset="0"/>
            </a:endParaRPr>
          </a:p>
        </p:txBody>
      </p:sp>
      <p:pic>
        <p:nvPicPr>
          <p:cNvPr id="5" name="Picture 3" descr="C:\Users\castonguayc\AppData\Local\Microsoft\Windows\Temporary Internet Files\Content.IE5\UP69I3QT\idea-1195915_960_720[1]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111" y1="30000" x2="50111" y2="30000"/>
                        <a14:foregroundMark x1="48556" y1="35972" x2="48556" y2="35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23" r="29835" b="24249"/>
          <a:stretch/>
        </p:blipFill>
        <p:spPr bwMode="auto">
          <a:xfrm>
            <a:off x="7113875" y="-227384"/>
            <a:ext cx="2043300" cy="301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castonguayc\AppData\Local\Microsoft\Windows\Temporary Internet Files\Content.IE5\ZC5HRX76\treasure_map[1].jp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4400" y1="28498" x2="60900" y2="31461"/>
                        <a14:foregroundMark x1="55900" y1="32278" x2="51200" y2="31154"/>
                        <a14:foregroundMark x1="46500" y1="29622" x2="42300" y2="27477"/>
                        <a14:foregroundMark x1="38300" y1="25843" x2="33800" y2="24311"/>
                        <a14:foregroundMark x1="28700" y1="23902" x2="24700" y2="24106"/>
                        <a14:foregroundMark x1="20700" y1="25638" x2="17900" y2="28192"/>
                        <a14:foregroundMark x1="15200" y1="32789" x2="15200" y2="36057"/>
                        <a14:foregroundMark x1="15000" y1="41062" x2="18200" y2="43718"/>
                        <a14:foregroundMark x1="20000" y1="48519" x2="23100" y2="50255"/>
                        <a14:foregroundMark x1="27600" y1="53013" x2="31800" y2="51788"/>
                        <a14:foregroundMark x1="36400" y1="51481" x2="39800" y2="50051"/>
                        <a14:foregroundMark x1="44100" y1="48212" x2="48000" y2="46680"/>
                        <a14:foregroundMark x1="53700" y1="45761" x2="58900" y2="46885"/>
                        <a14:foregroundMark x1="62900" y1="48519" x2="66200" y2="50766"/>
                        <a14:foregroundMark x1="69400" y1="54750" x2="73300" y2="56895"/>
                        <a14:foregroundMark x1="73400" y1="60981" x2="71800" y2="64454"/>
                        <a14:foregroundMark x1="69200" y1="67824" x2="64900" y2="69050"/>
                        <a14:foregroundMark x1="60900" y1="69765" x2="56000" y2="69561"/>
                        <a14:foregroundMark x1="50700" y1="73136" x2="50300" y2="76915"/>
                        <a14:foregroundMark x1="54500" y1="81205" x2="57900" y2="82227"/>
                        <a14:backgroundMark x1="18400" y1="60981" x2="35300" y2="84474"/>
                        <a14:backgroundMark x1="19000" y1="73851" x2="22200" y2="80899"/>
                        <a14:backgroundMark x1="32600" y1="72625" x2="34300" y2="78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18792" r="20591" b="14376"/>
          <a:stretch/>
        </p:blipFill>
        <p:spPr bwMode="auto">
          <a:xfrm rot="16535171">
            <a:off x="3676379" y="2600607"/>
            <a:ext cx="1142450" cy="516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23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92" r="2546"/>
          <a:stretch/>
        </p:blipFill>
        <p:spPr>
          <a:xfrm>
            <a:off x="-252536" y="0"/>
            <a:ext cx="9505055" cy="6858000"/>
          </a:xfrm>
        </p:spPr>
      </p:pic>
    </p:spTree>
    <p:extLst>
      <p:ext uri="{BB962C8B-B14F-4D97-AF65-F5344CB8AC3E}">
        <p14:creationId xmlns:p14="http://schemas.microsoft.com/office/powerpoint/2010/main" val="35488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3600" dirty="0" smtClean="0">
                <a:latin typeface="Euphemia" panose="020B0503040102020104" pitchFamily="34" charset="0"/>
              </a:rPr>
              <a:t>Ce qui se passe dans la tête de Marielle…</a:t>
            </a:r>
            <a:endParaRPr lang="fr-CA" sz="3600" dirty="0">
              <a:latin typeface="Euphemia" panose="020B05030401020201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Espace réservé du contenu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867"/>
          <a:stretch/>
        </p:blipFill>
        <p:spPr>
          <a:xfrm>
            <a:off x="467544" y="1474487"/>
            <a:ext cx="8280920" cy="538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1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23528" y="476672"/>
            <a:ext cx="8913813" cy="914400"/>
          </a:xfrm>
        </p:spPr>
        <p:txBody>
          <a:bodyPr>
            <a:noAutofit/>
          </a:bodyPr>
          <a:lstStyle/>
          <a:p>
            <a:r>
              <a:rPr lang="fr-CA" dirty="0" smtClean="0">
                <a:solidFill>
                  <a:schemeClr val="accent1">
                    <a:lumMod val="50000"/>
                    <a:lumOff val="50000"/>
                  </a:schemeClr>
                </a:solidFill>
              </a:rPr>
              <a:t/>
            </a:r>
            <a:br>
              <a:rPr lang="fr-CA" dirty="0" smtClean="0">
                <a:solidFill>
                  <a:schemeClr val="accent1">
                    <a:lumMod val="50000"/>
                    <a:lumOff val="50000"/>
                  </a:schemeClr>
                </a:solidFill>
              </a:rPr>
            </a:br>
            <a:r>
              <a:rPr lang="fr-CA" sz="4000" b="0" dirty="0" smtClean="0">
                <a:latin typeface="Euphemia" panose="020B0503040102020104" pitchFamily="34" charset="0"/>
              </a:rPr>
              <a:t>Questions </a:t>
            </a:r>
            <a:r>
              <a:rPr lang="fr-CA" sz="4000" b="0" dirty="0">
                <a:latin typeface="Euphemia" panose="020B0503040102020104" pitchFamily="34" charset="0"/>
              </a:rPr>
              <a:t>et commentaires</a:t>
            </a:r>
            <a:r>
              <a:rPr lang="fr-CA" dirty="0">
                <a:solidFill>
                  <a:schemeClr val="accent1">
                    <a:lumMod val="50000"/>
                    <a:lumOff val="50000"/>
                  </a:schemeClr>
                </a:solidFill>
              </a:rPr>
              <a:t/>
            </a:r>
            <a:br>
              <a:rPr lang="fr-CA" dirty="0">
                <a:solidFill>
                  <a:schemeClr val="accent1">
                    <a:lumMod val="50000"/>
                    <a:lumOff val="50000"/>
                  </a:schemeClr>
                </a:solidFill>
              </a:rPr>
            </a:br>
            <a:endParaRPr lang="fr-CA" dirty="0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Image 5" descr="question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618" y="2204864"/>
            <a:ext cx="5273554" cy="4653136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899592" y="1484785"/>
            <a:ext cx="6480720" cy="4392488"/>
          </a:xfrm>
        </p:spPr>
        <p:txBody>
          <a:bodyPr/>
          <a:lstStyle/>
          <a:p>
            <a:pPr marL="0" indent="0">
              <a:buNone/>
            </a:pPr>
            <a:r>
              <a:rPr lang="fr-CA" sz="2000" dirty="0" smtClean="0">
                <a:latin typeface="Euphemia" panose="020B0503040102020104" pitchFamily="34" charset="0"/>
              </a:rPr>
              <a:t>N’hésitez pas… </a:t>
            </a:r>
            <a:endParaRPr lang="fr-CA" sz="2000" dirty="0">
              <a:latin typeface="Euphemia" panose="020B0503040102020104" pitchFamily="34" charset="0"/>
            </a:endParaRPr>
          </a:p>
          <a:p>
            <a:pPr marL="0" indent="0">
              <a:buNone/>
            </a:pPr>
            <a:r>
              <a:rPr lang="fr-CA" sz="2000" dirty="0" smtClean="0">
                <a:latin typeface="Euphemia" panose="020B0503040102020104" pitchFamily="34" charset="0"/>
              </a:rPr>
              <a:t>En cas de doute,</a:t>
            </a:r>
            <a:r>
              <a:rPr lang="fr-CA" sz="2000" dirty="0">
                <a:latin typeface="Euphemia" panose="020B0503040102020104" pitchFamily="34" charset="0"/>
              </a:rPr>
              <a:t> </a:t>
            </a:r>
            <a:r>
              <a:rPr lang="fr-CA" sz="2000" dirty="0" smtClean="0">
                <a:latin typeface="Euphemia" panose="020B0503040102020104" pitchFamily="34" charset="0"/>
              </a:rPr>
              <a:t>il vaut mieux questionner!</a:t>
            </a:r>
          </a:p>
          <a:p>
            <a:pPr marL="0" indent="0">
              <a:buNone/>
            </a:pPr>
            <a:endParaRPr lang="fr-CA" sz="2400" b="1" dirty="0"/>
          </a:p>
        </p:txBody>
      </p:sp>
    </p:spTree>
    <p:extLst>
      <p:ext uri="{BB962C8B-B14F-4D97-AF65-F5344CB8AC3E}">
        <p14:creationId xmlns:p14="http://schemas.microsoft.com/office/powerpoint/2010/main" val="258269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552" y="194452"/>
            <a:ext cx="8302253" cy="1202432"/>
          </a:xfrm>
        </p:spPr>
        <p:txBody>
          <a:bodyPr>
            <a:noAutofit/>
          </a:bodyPr>
          <a:lstStyle/>
          <a:p>
            <a:r>
              <a:rPr lang="fr-CA" sz="3200" b="0" dirty="0" smtClean="0">
                <a:latin typeface="Euphemia" panose="020B0503040102020104" pitchFamily="34" charset="0"/>
              </a:rPr>
              <a:t>Avant de commencer…</a:t>
            </a:r>
            <a:endParaRPr lang="fr-CA" sz="3200" b="0" dirty="0">
              <a:latin typeface="Euphemia" panose="020B05030401020201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827584" y="1404274"/>
            <a:ext cx="7920880" cy="4536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24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Qu’est-ce qu’une situation d’apprentissage (SA)?</a:t>
            </a:r>
          </a:p>
          <a:p>
            <a:pPr marL="0" indent="0">
              <a:buNone/>
            </a:pPr>
            <a:endParaRPr lang="fr-CA" sz="2400" b="1" dirty="0">
              <a:solidFill>
                <a:schemeClr val="accent2"/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1864986" y="2933051"/>
            <a:ext cx="5472608" cy="1736300"/>
            <a:chOff x="755576" y="2708920"/>
            <a:chExt cx="5472608" cy="1736300"/>
          </a:xfrm>
        </p:grpSpPr>
        <p:sp>
          <p:nvSpPr>
            <p:cNvPr id="4" name="Ellipse 3"/>
            <p:cNvSpPr/>
            <p:nvPr/>
          </p:nvSpPr>
          <p:spPr>
            <a:xfrm>
              <a:off x="755576" y="2708920"/>
              <a:ext cx="1224136" cy="1008112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CA" dirty="0" smtClean="0">
                  <a:solidFill>
                    <a:schemeClr val="accent1"/>
                  </a:solidFill>
                </a:rPr>
                <a:t>Défi</a:t>
              </a:r>
              <a:endParaRPr lang="fr-CA" dirty="0">
                <a:solidFill>
                  <a:schemeClr val="accent1"/>
                </a:solidFill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4355976" y="2713447"/>
              <a:ext cx="1872208" cy="1446094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CA" dirty="0" smtClean="0">
                  <a:solidFill>
                    <a:schemeClr val="accent1"/>
                  </a:solidFill>
                </a:rPr>
                <a:t>Production finale</a:t>
              </a:r>
              <a:endParaRPr lang="fr-CA" dirty="0">
                <a:solidFill>
                  <a:schemeClr val="accent1"/>
                </a:solidFill>
              </a:endParaRPr>
            </a:p>
          </p:txBody>
        </p:sp>
        <p:sp>
          <p:nvSpPr>
            <p:cNvPr id="7" name="Ellipse 6"/>
            <p:cNvSpPr/>
            <p:nvPr/>
          </p:nvSpPr>
          <p:spPr>
            <a:xfrm>
              <a:off x="1115616" y="3597338"/>
              <a:ext cx="864096" cy="847882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CA" dirty="0" smtClean="0">
                  <a:solidFill>
                    <a:schemeClr val="accent1"/>
                  </a:solidFill>
                </a:rPr>
                <a:t>!!!</a:t>
              </a:r>
              <a:endParaRPr lang="fr-CA" dirty="0">
                <a:solidFill>
                  <a:schemeClr val="accent1"/>
                </a:solidFill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2519772" y="3356992"/>
              <a:ext cx="1224136" cy="1008112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CA" dirty="0" smtClean="0">
                  <a:solidFill>
                    <a:schemeClr val="accent1"/>
                  </a:solidFill>
                </a:rPr>
                <a:t>Tâches</a:t>
              </a:r>
              <a:endParaRPr lang="fr-CA" dirty="0">
                <a:solidFill>
                  <a:schemeClr val="accent1"/>
                </a:solidFill>
              </a:endParaRPr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>
              <a:off x="2123728" y="3212976"/>
              <a:ext cx="201622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ZoneTexte 10"/>
          <p:cNvSpPr txBox="1"/>
          <p:nvPr/>
        </p:nvSpPr>
        <p:spPr>
          <a:xfrm>
            <a:off x="827584" y="5373216"/>
            <a:ext cx="6510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>
                <a:latin typeface="Euphemia" panose="020B0503040102020104" pitchFamily="34" charset="0"/>
              </a:rPr>
              <a:t>Au début, au milieu ou à la fin…</a:t>
            </a:r>
            <a:endParaRPr lang="fr-CA" dirty="0"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44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552" y="194452"/>
            <a:ext cx="8302253" cy="1202432"/>
          </a:xfrm>
        </p:spPr>
        <p:txBody>
          <a:bodyPr>
            <a:noAutofit/>
          </a:bodyPr>
          <a:lstStyle/>
          <a:p>
            <a:r>
              <a:rPr lang="fr-CA" sz="3600" b="0" dirty="0" smtClean="0">
                <a:latin typeface="Euphemia" panose="020B0503040102020104" pitchFamily="34" charset="0"/>
              </a:rPr>
              <a:t>Avant de commencer…</a:t>
            </a:r>
            <a:endParaRPr lang="fr-CA" sz="3600" b="0" dirty="0">
              <a:latin typeface="Euphemia" panose="020B05030401020201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611560" y="1412776"/>
            <a:ext cx="7920880" cy="4536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24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Pourquoi faire vivre des SA à nos élèves?</a:t>
            </a:r>
          </a:p>
          <a:p>
            <a:pPr marL="0" indent="0">
              <a:buNone/>
            </a:pPr>
            <a:endParaRPr lang="fr-CA" sz="2400" b="1" dirty="0">
              <a:solidFill>
                <a:schemeClr val="accent2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1259632" y="4293096"/>
            <a:ext cx="1872208" cy="129614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>
                <a:solidFill>
                  <a:schemeClr val="accent1"/>
                </a:solidFill>
              </a:rPr>
              <a:t>Stratégies</a:t>
            </a:r>
          </a:p>
          <a:p>
            <a:pPr algn="ctr"/>
            <a:r>
              <a:rPr lang="fr-CA" dirty="0" smtClean="0">
                <a:solidFill>
                  <a:schemeClr val="accent1"/>
                </a:solidFill>
              </a:rPr>
              <a:t>Ressources</a:t>
            </a:r>
            <a:endParaRPr lang="fr-CA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C:\Users\castonguayc\AppData\Local\Microsoft\Windows\Temporary Internet Files\Content.IE5\JE6W41KD\flower_1[1]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48879"/>
            <a:ext cx="1872208" cy="180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/>
          <p:cNvSpPr/>
          <p:nvPr/>
        </p:nvSpPr>
        <p:spPr>
          <a:xfrm>
            <a:off x="6300192" y="4365104"/>
            <a:ext cx="1368152" cy="115212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>
                <a:solidFill>
                  <a:schemeClr val="accent1"/>
                </a:solidFill>
              </a:rPr>
              <a:t>Réalité</a:t>
            </a:r>
            <a:endParaRPr lang="fr-CA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5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0" dirty="0" smtClean="0">
                <a:latin typeface="Euphemia" panose="020B0503040102020104" pitchFamily="34" charset="0"/>
              </a:rPr>
              <a:t>Le début</a:t>
            </a:r>
            <a:endParaRPr lang="fr-CA" b="0" dirty="0">
              <a:latin typeface="Euphemia" panose="020B05030401020201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361583"/>
            <a:ext cx="8229600" cy="4997152"/>
          </a:xfrm>
        </p:spPr>
        <p:txBody>
          <a:bodyPr/>
          <a:lstStyle/>
          <a:p>
            <a:r>
              <a:rPr lang="fr-CA" dirty="0" smtClean="0"/>
              <a:t>Création d’une SA en monde contemporain</a:t>
            </a:r>
          </a:p>
          <a:p>
            <a:endParaRPr lang="fr-CA" dirty="0"/>
          </a:p>
          <a:p>
            <a:endParaRPr lang="fr-CA" dirty="0" smtClean="0"/>
          </a:p>
          <a:p>
            <a:endParaRPr lang="fr-CA" dirty="0"/>
          </a:p>
          <a:p>
            <a:endParaRPr lang="fr-CA" dirty="0" smtClean="0"/>
          </a:p>
          <a:p>
            <a:pPr marL="0" indent="0">
              <a:buNone/>
            </a:pPr>
            <a:endParaRPr lang="fr-CA" sz="1400" dirty="0" smtClean="0">
              <a:latin typeface="Euphemia" panose="020B0503040102020104" pitchFamily="34" charset="0"/>
            </a:endParaRPr>
          </a:p>
          <a:p>
            <a:endParaRPr lang="fr-CA" sz="1600" dirty="0" smtClean="0">
              <a:latin typeface="Euphemia" panose="020B0503040102020104" pitchFamily="34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1457654" y="3317948"/>
            <a:ext cx="2628292" cy="1606842"/>
          </a:xfrm>
          <a:prstGeom prst="ellipse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dirty="0">
                <a:latin typeface="Euphemia" panose="020B0503040102020104" pitchFamily="34" charset="0"/>
              </a:rPr>
              <a:t>Le </a:t>
            </a:r>
            <a:r>
              <a:rPr lang="fr-CA" dirty="0" smtClean="0">
                <a:latin typeface="Euphemia" panose="020B0503040102020104" pitchFamily="34" charset="0"/>
              </a:rPr>
              <a:t>contenant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b="1" dirty="0" smtClean="0">
                <a:latin typeface="Euphemia" panose="020B0503040102020104" pitchFamily="34" charset="0"/>
              </a:rPr>
              <a:t>P</a:t>
            </a:r>
            <a:r>
              <a:rPr lang="fr-CA" sz="1400" dirty="0" smtClean="0">
                <a:latin typeface="Euphemia" panose="020B0503040102020104" pitchFamily="34" charset="0"/>
              </a:rPr>
              <a:t>roblématique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b="1" dirty="0" smtClean="0">
                <a:latin typeface="Euphemia" panose="020B0503040102020104" pitchFamily="34" charset="0"/>
              </a:rPr>
              <a:t>R</a:t>
            </a:r>
            <a:r>
              <a:rPr lang="fr-CA" sz="1400" dirty="0" smtClean="0">
                <a:latin typeface="Euphemia" panose="020B0503040102020104" pitchFamily="34" charset="0"/>
              </a:rPr>
              <a:t>ésolution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b="1" dirty="0" smtClean="0">
                <a:latin typeface="Euphemia" panose="020B0503040102020104" pitchFamily="34" charset="0"/>
              </a:rPr>
              <a:t>O</a:t>
            </a:r>
            <a:r>
              <a:rPr lang="fr-CA" sz="1400" dirty="0" smtClean="0">
                <a:latin typeface="Euphemia" panose="020B0503040102020104" pitchFamily="34" charset="0"/>
              </a:rPr>
              <a:t>bjectivation</a:t>
            </a:r>
            <a:endParaRPr lang="fr-CA" sz="1400" dirty="0">
              <a:latin typeface="Euphemia" panose="020B0503040102020104" pitchFamily="34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2771800" y="2204864"/>
            <a:ext cx="1440160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4211960" y="2204864"/>
            <a:ext cx="1512168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4409982" y="3334326"/>
            <a:ext cx="2610290" cy="1462826"/>
          </a:xfrm>
          <a:prstGeom prst="ellipse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dirty="0">
                <a:latin typeface="Euphemia" panose="020B0503040102020104" pitchFamily="34" charset="0"/>
              </a:rPr>
              <a:t>Le contenu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>
                <a:latin typeface="Euphemia" panose="020B0503040102020104" pitchFamily="34" charset="0"/>
              </a:rPr>
              <a:t>Les incontournables du programme</a:t>
            </a:r>
          </a:p>
        </p:txBody>
      </p:sp>
    </p:spTree>
    <p:extLst>
      <p:ext uri="{BB962C8B-B14F-4D97-AF65-F5344CB8AC3E}">
        <p14:creationId xmlns:p14="http://schemas.microsoft.com/office/powerpoint/2010/main" val="245223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400" dirty="0" smtClean="0">
                <a:latin typeface="Euphemia" panose="020B0503040102020104" pitchFamily="34" charset="0"/>
              </a:rPr>
              <a:t>Trouver l’idée géniale</a:t>
            </a:r>
            <a:endParaRPr lang="fr-CA" sz="2400" dirty="0">
              <a:latin typeface="Euphemia" panose="020B05030401020201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2400" dirty="0" smtClean="0">
                <a:latin typeface="Euphemia" panose="020B0503040102020104" pitchFamily="34" charset="0"/>
              </a:rPr>
              <a:t>Sur quel enjeu l’élève devra-t-il se pencher?</a:t>
            </a:r>
          </a:p>
          <a:p>
            <a:pPr marL="0" indent="0">
              <a:buNone/>
            </a:pPr>
            <a:endParaRPr lang="fr-CA" sz="2400" dirty="0" smtClean="0">
              <a:latin typeface="Euphemia" panose="020B0503040102020104" pitchFamily="34" charset="0"/>
            </a:endParaRPr>
          </a:p>
          <a:p>
            <a:pPr marL="0" indent="0">
              <a:buNone/>
            </a:pPr>
            <a:r>
              <a:rPr lang="fr-CA" sz="2400" dirty="0" smtClean="0">
                <a:latin typeface="Euphemia" panose="020B0503040102020104" pitchFamily="34" charset="0"/>
              </a:rPr>
              <a:t>Y a-t-il un élément du </a:t>
            </a:r>
          </a:p>
          <a:p>
            <a:pPr marL="0" indent="0">
              <a:buNone/>
            </a:pPr>
            <a:r>
              <a:rPr lang="fr-CA" sz="2400" dirty="0" smtClean="0">
                <a:latin typeface="Euphemia" panose="020B0503040102020104" pitchFamily="34" charset="0"/>
              </a:rPr>
              <a:t>programme qui pourra servir de </a:t>
            </a:r>
          </a:p>
          <a:p>
            <a:pPr marL="0" indent="0">
              <a:buNone/>
            </a:pPr>
            <a:r>
              <a:rPr lang="fr-CA" sz="2400" dirty="0" smtClean="0">
                <a:latin typeface="Euphemia" panose="020B0503040102020104" pitchFamily="34" charset="0"/>
              </a:rPr>
              <a:t>sujet central à partir duquel </a:t>
            </a:r>
          </a:p>
          <a:p>
            <a:pPr marL="0" indent="0">
              <a:buNone/>
            </a:pPr>
            <a:r>
              <a:rPr lang="fr-CA" sz="2400" dirty="0" smtClean="0">
                <a:latin typeface="Euphemia" panose="020B0503040102020104" pitchFamily="34" charset="0"/>
              </a:rPr>
              <a:t>pourront se greffer les</a:t>
            </a:r>
          </a:p>
          <a:p>
            <a:pPr marL="0" indent="0">
              <a:buNone/>
            </a:pPr>
            <a:r>
              <a:rPr lang="fr-CA" sz="2400" dirty="0" smtClean="0">
                <a:latin typeface="Euphemia" panose="020B0503040102020104" pitchFamily="34" charset="0"/>
              </a:rPr>
              <a:t>savoirs et concepts et lui </a:t>
            </a:r>
          </a:p>
          <a:p>
            <a:pPr marL="0" indent="0">
              <a:buNone/>
            </a:pPr>
            <a:r>
              <a:rPr lang="fr-CA" sz="2400" dirty="0" smtClean="0">
                <a:latin typeface="Euphemia" panose="020B0503040102020104" pitchFamily="34" charset="0"/>
              </a:rPr>
              <a:t>Permettront de développer ses </a:t>
            </a:r>
          </a:p>
          <a:p>
            <a:pPr marL="0" indent="0">
              <a:buNone/>
            </a:pPr>
            <a:r>
              <a:rPr lang="fr-CA" sz="2400" dirty="0" smtClean="0">
                <a:latin typeface="Euphemia" panose="020B0503040102020104" pitchFamily="34" charset="0"/>
              </a:rPr>
              <a:t>compétences?</a:t>
            </a:r>
            <a:endParaRPr lang="fr-CA" sz="2400" dirty="0">
              <a:latin typeface="Euphemia" panose="020B0503040102020104" pitchFamily="34" charset="0"/>
            </a:endParaRPr>
          </a:p>
        </p:txBody>
      </p:sp>
      <p:pic>
        <p:nvPicPr>
          <p:cNvPr id="1027" name="Picture 3" descr="C:\Users\castonguayc\AppData\Local\Microsoft\Windows\Temporary Internet Files\Content.IE5\UP69I3QT\idea-1195915_960_7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111" y1="30000" x2="50111" y2="30000"/>
                        <a14:foregroundMark x1="48556" y1="35972" x2="48556" y2="35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49" y="0"/>
            <a:ext cx="3656181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à coins arrondis 6"/>
          <p:cNvSpPr/>
          <p:nvPr/>
        </p:nvSpPr>
        <p:spPr>
          <a:xfrm>
            <a:off x="5436096" y="2276872"/>
            <a:ext cx="3168352" cy="372610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A" sz="16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Éléments prescrits du programme:</a:t>
            </a:r>
          </a:p>
          <a:p>
            <a:endParaRPr lang="fr-CA" sz="1400" b="1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Le thème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L’angle d’entrée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Les compétences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Les concepts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Les savoirs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Les repères culturels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Les ressources éducatives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Les opérations intellectuelles</a:t>
            </a:r>
          </a:p>
          <a:p>
            <a:pPr lvl="1">
              <a:lnSpc>
                <a:spcPct val="150000"/>
              </a:lnSpc>
            </a:pPr>
            <a:endParaRPr lang="fr-CA" sz="1400" dirty="0" smtClean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algn="ctr"/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80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400" dirty="0" smtClean="0">
                <a:latin typeface="Euphemia" panose="020B0503040102020104" pitchFamily="34" charset="0"/>
              </a:rPr>
              <a:t>Thème: population</a:t>
            </a:r>
            <a:endParaRPr lang="fr-CA" sz="2400" dirty="0">
              <a:latin typeface="Euphemia" panose="020B05030401020201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sz="2400" dirty="0" smtClean="0">
                <a:latin typeface="Euphemia" panose="020B0503040102020104" pitchFamily="34" charset="0"/>
              </a:rPr>
              <a:t>Le parcours d’un migrant</a:t>
            </a:r>
            <a:endParaRPr lang="fr-CA" sz="2400" dirty="0">
              <a:latin typeface="Euphemia" panose="020B0503040102020104" pitchFamily="34" charset="0"/>
            </a:endParaRPr>
          </a:p>
        </p:txBody>
      </p:sp>
      <p:pic>
        <p:nvPicPr>
          <p:cNvPr id="1027" name="Picture 3" descr="C:\Users\castonguayc\AppData\Local\Microsoft\Windows\Temporary Internet Files\Content.IE5\UP69I3QT\idea-1195915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111" y1="30000" x2="50111" y2="30000"/>
                        <a14:foregroundMark x1="48556" y1="35972" x2="48556" y2="35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49" y="0"/>
            <a:ext cx="3656181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castonguayc\AppData\Local\Microsoft\Windows\Temporary Internet Files\Content.IE5\ZC5HRX76\treasure_map[1]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4400" y1="28498" x2="60900" y2="31461"/>
                        <a14:foregroundMark x1="55900" y1="32278" x2="51200" y2="31154"/>
                        <a14:foregroundMark x1="46500" y1="29622" x2="42300" y2="27477"/>
                        <a14:foregroundMark x1="38300" y1="25843" x2="33800" y2="24311"/>
                        <a14:foregroundMark x1="28700" y1="23902" x2="24700" y2="24106"/>
                        <a14:foregroundMark x1="20700" y1="25638" x2="17900" y2="28192"/>
                        <a14:foregroundMark x1="15200" y1="32789" x2="15200" y2="36057"/>
                        <a14:foregroundMark x1="15000" y1="41062" x2="18200" y2="43718"/>
                        <a14:foregroundMark x1="20000" y1="48519" x2="23100" y2="50255"/>
                        <a14:foregroundMark x1="27600" y1="53013" x2="31800" y2="51788"/>
                        <a14:foregroundMark x1="36400" y1="51481" x2="39800" y2="50051"/>
                        <a14:foregroundMark x1="44100" y1="48212" x2="48000" y2="46680"/>
                        <a14:foregroundMark x1="53700" y1="45761" x2="58900" y2="46885"/>
                        <a14:foregroundMark x1="62900" y1="48519" x2="66200" y2="50766"/>
                        <a14:foregroundMark x1="69400" y1="54750" x2="73300" y2="56895"/>
                        <a14:foregroundMark x1="73400" y1="60981" x2="71800" y2="64454"/>
                        <a14:foregroundMark x1="69200" y1="67824" x2="64900" y2="69050"/>
                        <a14:foregroundMark x1="60900" y1="69765" x2="56000" y2="69561"/>
                        <a14:foregroundMark x1="50700" y1="73136" x2="50300" y2="76915"/>
                        <a14:foregroundMark x1="54500" y1="81205" x2="57900" y2="82227"/>
                        <a14:backgroundMark x1="18400" y1="60981" x2="35300" y2="84474"/>
                        <a14:backgroundMark x1="19000" y1="73851" x2="22200" y2="80899"/>
                        <a14:backgroundMark x1="32600" y1="72625" x2="34300" y2="78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18792" r="20591" b="14376"/>
          <a:stretch/>
        </p:blipFill>
        <p:spPr bwMode="auto">
          <a:xfrm rot="19701210">
            <a:off x="2660836" y="2807197"/>
            <a:ext cx="3899855" cy="37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211960" y="234888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Partir!</a:t>
            </a:r>
            <a:endParaRPr lang="fr-CA" dirty="0"/>
          </a:p>
        </p:txBody>
      </p:sp>
      <p:sp>
        <p:nvSpPr>
          <p:cNvPr id="6" name="ZoneTexte 5"/>
          <p:cNvSpPr txBox="1"/>
          <p:nvPr/>
        </p:nvSpPr>
        <p:spPr>
          <a:xfrm>
            <a:off x="6444208" y="544522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Nouvelle vie</a:t>
            </a:r>
            <a:endParaRPr lang="fr-CA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15" y="404664"/>
            <a:ext cx="877233" cy="8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0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400" dirty="0" smtClean="0">
                <a:latin typeface="Euphemia" panose="020B0503040102020104" pitchFamily="34" charset="0"/>
              </a:rPr>
              <a:t>Le parcours d’un migrant</a:t>
            </a:r>
            <a:endParaRPr lang="fr-CA" sz="2400" dirty="0">
              <a:latin typeface="Euphemia" panose="020B05030401020201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2400" dirty="0" smtClean="0">
                <a:latin typeface="Euphemia" panose="020B0503040102020104" pitchFamily="34" charset="0"/>
              </a:rPr>
              <a:t>Problématique</a:t>
            </a:r>
            <a:endParaRPr lang="fr-CA" sz="2400" dirty="0">
              <a:latin typeface="Euphemia" panose="020B0503040102020104" pitchFamily="34" charset="0"/>
            </a:endParaRPr>
          </a:p>
        </p:txBody>
      </p:sp>
      <p:pic>
        <p:nvPicPr>
          <p:cNvPr id="1027" name="Picture 3" descr="C:\Users\castonguayc\AppData\Local\Microsoft\Windows\Temporary Internet Files\Content.IE5\UP69I3QT\idea-1195915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111" y1="30000" x2="50111" y2="30000"/>
                        <a14:foregroundMark x1="48556" y1="35972" x2="48556" y2="35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49" y="0"/>
            <a:ext cx="3656181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castonguayc\AppData\Local\Microsoft\Windows\Temporary Internet Files\Content.IE5\ZC5HRX76\treasure_map[1].jpg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4400" y1="28498" x2="60900" y2="31461"/>
                        <a14:foregroundMark x1="55900" y1="32278" x2="51200" y2="31154"/>
                        <a14:foregroundMark x1="46500" y1="29622" x2="42300" y2="27477"/>
                        <a14:foregroundMark x1="38300" y1="25843" x2="33800" y2="24311"/>
                        <a14:foregroundMark x1="28700" y1="23902" x2="24700" y2="24106"/>
                        <a14:foregroundMark x1="20700" y1="25638" x2="17900" y2="28192"/>
                        <a14:foregroundMark x1="15200" y1="32789" x2="15200" y2="36057"/>
                        <a14:foregroundMark x1="15000" y1="41062" x2="18200" y2="43718"/>
                        <a14:foregroundMark x1="20000" y1="48519" x2="23100" y2="50255"/>
                        <a14:foregroundMark x1="27600" y1="53013" x2="31800" y2="51788"/>
                        <a14:foregroundMark x1="36400" y1="51481" x2="39800" y2="50051"/>
                        <a14:foregroundMark x1="44100" y1="48212" x2="48000" y2="46680"/>
                        <a14:foregroundMark x1="53700" y1="45761" x2="58900" y2="46885"/>
                        <a14:foregroundMark x1="62900" y1="48519" x2="66200" y2="50766"/>
                        <a14:foregroundMark x1="69400" y1="54750" x2="73300" y2="56895"/>
                        <a14:foregroundMark x1="73400" y1="60981" x2="71800" y2="64454"/>
                        <a14:foregroundMark x1="69200" y1="67824" x2="64900" y2="69050"/>
                        <a14:foregroundMark x1="60900" y1="69765" x2="56000" y2="69561"/>
                        <a14:foregroundMark x1="50700" y1="73136" x2="50300" y2="76915"/>
                        <a14:foregroundMark x1="54500" y1="81205" x2="57900" y2="82227"/>
                        <a14:backgroundMark x1="18400" y1="60981" x2="35300" y2="84474"/>
                        <a14:backgroundMark x1="19000" y1="73851" x2="22200" y2="80899"/>
                        <a14:backgroundMark x1="32600" y1="72625" x2="34300" y2="78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18792" r="20591" b="14376"/>
          <a:stretch/>
        </p:blipFill>
        <p:spPr bwMode="auto">
          <a:xfrm rot="19132758">
            <a:off x="381056" y="2154003"/>
            <a:ext cx="4615904" cy="45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2915816" y="1808412"/>
            <a:ext cx="1584176" cy="72008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solidFill>
                  <a:schemeClr val="tx1"/>
                </a:solidFill>
                <a:latin typeface="Euphemia" panose="020B0503040102020104" pitchFamily="34" charset="0"/>
              </a:rPr>
              <a:t>Prise de conscience</a:t>
            </a:r>
          </a:p>
          <a:p>
            <a:pPr algn="ctr"/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5130099" y="4797152"/>
            <a:ext cx="1773415" cy="165618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>
                <a:solidFill>
                  <a:schemeClr val="tx1"/>
                </a:solidFill>
                <a:latin typeface="Euphemia" panose="020B0503040102020104" pitchFamily="34" charset="0"/>
              </a:rPr>
              <a:t>Quelle est la production finale?</a:t>
            </a:r>
          </a:p>
          <a:p>
            <a:pPr algn="ctr"/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4409147" y="2168452"/>
            <a:ext cx="1612631" cy="141353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Inciter l’adulte à analyser, évaluer ou créer</a:t>
            </a:r>
          </a:p>
          <a:p>
            <a:pPr algn="ctr"/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07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400" dirty="0" smtClean="0">
                <a:latin typeface="Euphemia" panose="020B0503040102020104" pitchFamily="34" charset="0"/>
              </a:rPr>
              <a:t>Le parcours d’un migrant</a:t>
            </a:r>
            <a:endParaRPr lang="fr-CA" sz="2400" dirty="0">
              <a:latin typeface="Euphemia" panose="020B05030401020201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2400" dirty="0" smtClean="0">
                <a:latin typeface="Euphemia" panose="020B0503040102020104" pitchFamily="34" charset="0"/>
              </a:rPr>
              <a:t>Résolution</a:t>
            </a:r>
            <a:endParaRPr lang="fr-CA" sz="2400" dirty="0">
              <a:latin typeface="Euphemia" panose="020B0503040102020104" pitchFamily="34" charset="0"/>
            </a:endParaRPr>
          </a:p>
        </p:txBody>
      </p:sp>
      <p:pic>
        <p:nvPicPr>
          <p:cNvPr id="1027" name="Picture 3" descr="C:\Users\castonguayc\AppData\Local\Microsoft\Windows\Temporary Internet Files\Content.IE5\UP69I3QT\idea-1195915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0111" y1="30000" x2="50111" y2="30000"/>
                        <a14:foregroundMark x1="48556" y1="35972" x2="48556" y2="35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49" y="0"/>
            <a:ext cx="3656181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castonguayc\AppData\Local\Microsoft\Windows\Temporary Internet Files\Content.IE5\ZC5HRX76\treasure_map[1].jpg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4400" y1="28498" x2="60900" y2="31461"/>
                        <a14:foregroundMark x1="55900" y1="32278" x2="51200" y2="31154"/>
                        <a14:foregroundMark x1="46500" y1="29622" x2="42300" y2="27477"/>
                        <a14:foregroundMark x1="38300" y1="25843" x2="33800" y2="24311"/>
                        <a14:foregroundMark x1="28700" y1="23902" x2="24700" y2="24106"/>
                        <a14:foregroundMark x1="20700" y1="25638" x2="17900" y2="28192"/>
                        <a14:foregroundMark x1="15200" y1="32789" x2="15200" y2="36057"/>
                        <a14:foregroundMark x1="15000" y1="41062" x2="18200" y2="43718"/>
                        <a14:foregroundMark x1="20000" y1="48519" x2="23100" y2="50255"/>
                        <a14:foregroundMark x1="27600" y1="53013" x2="31800" y2="51788"/>
                        <a14:foregroundMark x1="36400" y1="51481" x2="39800" y2="50051"/>
                        <a14:foregroundMark x1="44100" y1="48212" x2="48000" y2="46680"/>
                        <a14:foregroundMark x1="53700" y1="45761" x2="58900" y2="46885"/>
                        <a14:foregroundMark x1="62900" y1="48519" x2="66200" y2="50766"/>
                        <a14:foregroundMark x1="69400" y1="54750" x2="73300" y2="56895"/>
                        <a14:foregroundMark x1="73400" y1="60981" x2="71800" y2="64454"/>
                        <a14:foregroundMark x1="69200" y1="67824" x2="64900" y2="69050"/>
                        <a14:foregroundMark x1="60900" y1="69765" x2="56000" y2="69561"/>
                        <a14:foregroundMark x1="50700" y1="73136" x2="50300" y2="76915"/>
                        <a14:foregroundMark x1="54500" y1="81205" x2="57900" y2="82227"/>
                        <a14:backgroundMark x1="18400" y1="60981" x2="35300" y2="84474"/>
                        <a14:backgroundMark x1="19000" y1="73851" x2="22200" y2="80899"/>
                        <a14:backgroundMark x1="32600" y1="72625" x2="34300" y2="78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55" t="18792" r="20591" b="14376"/>
          <a:stretch/>
        </p:blipFill>
        <p:spPr bwMode="auto">
          <a:xfrm rot="19132758">
            <a:off x="381056" y="2154003"/>
            <a:ext cx="4615904" cy="45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à coins arrondis 6"/>
          <p:cNvSpPr/>
          <p:nvPr/>
        </p:nvSpPr>
        <p:spPr>
          <a:xfrm>
            <a:off x="5436096" y="2276872"/>
            <a:ext cx="3168352" cy="372610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CA" sz="16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Éléments prescrits du programme:</a:t>
            </a:r>
          </a:p>
          <a:p>
            <a:endParaRPr lang="fr-CA" sz="1400" b="1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Le thème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L’angle d’entrée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Les compétences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Les concepts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Les savoirs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Les repères culturels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Les ressources éducatives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Les opérations intellectuelles</a:t>
            </a:r>
          </a:p>
          <a:p>
            <a:pPr lvl="1">
              <a:lnSpc>
                <a:spcPct val="150000"/>
              </a:lnSpc>
            </a:pPr>
            <a:endParaRPr lang="fr-CA" sz="1400" dirty="0" smtClean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  <a:p>
            <a:pPr algn="ctr"/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2689008" y="1124854"/>
            <a:ext cx="2611125" cy="176460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dirty="0" smtClean="0">
                <a:solidFill>
                  <a:schemeClr val="tx1"/>
                </a:solidFill>
                <a:latin typeface="Euphemia" panose="020B0503040102020104" pitchFamily="34" charset="0"/>
              </a:rPr>
              <a:t>Quel sera le fil conducteur entre les tâches et la production finale?</a:t>
            </a:r>
          </a:p>
          <a:p>
            <a:pPr algn="ctr"/>
            <a:endParaRPr lang="fr-CA" sz="1400" dirty="0">
              <a:solidFill>
                <a:schemeClr val="tx1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45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 Office">
  <a:themeElements>
    <a:clrScheme name="Alexandrie 2015 1">
      <a:dk1>
        <a:srgbClr val="402A2C"/>
      </a:dk1>
      <a:lt1>
        <a:sysClr val="window" lastClr="FFFFFF"/>
      </a:lt1>
      <a:dk2>
        <a:srgbClr val="424342"/>
      </a:dk2>
      <a:lt2>
        <a:srgbClr val="DEDEDE"/>
      </a:lt2>
      <a:accent1>
        <a:srgbClr val="323517"/>
      </a:accent1>
      <a:accent2>
        <a:srgbClr val="ABB831"/>
      </a:accent2>
      <a:accent3>
        <a:srgbClr val="424342"/>
      </a:accent3>
      <a:accent4>
        <a:srgbClr val="E4E4E4"/>
      </a:accent4>
      <a:accent5>
        <a:srgbClr val="ABB831"/>
      </a:accent5>
      <a:accent6>
        <a:srgbClr val="6E7275"/>
      </a:accent6>
      <a:hlink>
        <a:srgbClr val="3B7A8A"/>
      </a:hlink>
      <a:folHlink>
        <a:srgbClr val="3B7A8A"/>
      </a:folHlink>
    </a:clrScheme>
    <a:fontScheme name="Orbite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1855</TotalTime>
  <Words>874</Words>
  <Application>Microsoft Office PowerPoint</Application>
  <PresentationFormat>Affichage à l'écran (4:3)</PresentationFormat>
  <Paragraphs>309</Paragraphs>
  <Slides>28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Candara</vt:lpstr>
      <vt:lpstr>Ebrima</vt:lpstr>
      <vt:lpstr>Euphemia</vt:lpstr>
      <vt:lpstr>Times New Roman</vt:lpstr>
      <vt:lpstr>Thème Office</vt:lpstr>
      <vt:lpstr>Présentation PowerPoint</vt:lpstr>
      <vt:lpstr>Mieux comprendre la création d’une SA en monde contemporain</vt:lpstr>
      <vt:lpstr>Avant de commencer…</vt:lpstr>
      <vt:lpstr>Avant de commencer…</vt:lpstr>
      <vt:lpstr>Le début</vt:lpstr>
      <vt:lpstr>Trouver l’idée géniale</vt:lpstr>
      <vt:lpstr>Thème: population</vt:lpstr>
      <vt:lpstr>Le parcours d’un migrant</vt:lpstr>
      <vt:lpstr>Le parcours d’un migrant</vt:lpstr>
      <vt:lpstr>Présentation des thèmes</vt:lpstr>
      <vt:lpstr>Présentation PowerPoint</vt:lpstr>
      <vt:lpstr>Présentation PowerPoint</vt:lpstr>
      <vt:lpstr>Présentation PowerPoint</vt:lpstr>
      <vt:lpstr>Les compétences</vt:lpstr>
      <vt:lpstr>Les compétences</vt:lpstr>
      <vt:lpstr>Les concepts</vt:lpstr>
      <vt:lpstr>Les concepts</vt:lpstr>
      <vt:lpstr>Les savoirs</vt:lpstr>
      <vt:lpstr>Présentation PowerPoint</vt:lpstr>
      <vt:lpstr>Les repères culturels</vt:lpstr>
      <vt:lpstr>Présentation PowerPoint</vt:lpstr>
      <vt:lpstr>Les ressources éducatives</vt:lpstr>
      <vt:lpstr>Les ressources éducatives</vt:lpstr>
      <vt:lpstr>Présentation PowerPoint</vt:lpstr>
      <vt:lpstr>Présentation PowerPoint</vt:lpstr>
      <vt:lpstr>Présentation PowerPoint</vt:lpstr>
      <vt:lpstr>Ce qui se passe dans la tête de Marielle…</vt:lpstr>
      <vt:lpstr> Questions et commentaires </vt:lpstr>
    </vt:vector>
  </TitlesOfParts>
  <Company>CSSMI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Devenir un créateur ou une créatrice efficace de SA(É)</dc:title>
  <dc:creator>Vanessa Boily</dc:creator>
  <cp:lastModifiedBy>Danielle Gilbert</cp:lastModifiedBy>
  <cp:revision>299</cp:revision>
  <cp:lastPrinted>2017-01-25T16:19:13Z</cp:lastPrinted>
  <dcterms:created xsi:type="dcterms:W3CDTF">2015-01-16T19:17:25Z</dcterms:created>
  <dcterms:modified xsi:type="dcterms:W3CDTF">2017-05-05T17:01:31Z</dcterms:modified>
</cp:coreProperties>
</file>