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0.xml" ContentType="application/vnd.openxmlformats-officedocument.presentationml.notesSlide+xml"/>
  <Override PartName="/ppt/tags/tag54.xml" ContentType="application/vnd.openxmlformats-officedocument.presentationml.tags+xml"/>
  <Override PartName="/ppt/notesSlides/notesSlide31.xml" ContentType="application/vnd.openxmlformats-officedocument.presentationml.notesSlide+xml"/>
  <Override PartName="/ppt/tags/tag5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54"/>
  </p:notesMasterIdLst>
  <p:sldIdLst>
    <p:sldId id="256" r:id="rId2"/>
    <p:sldId id="259" r:id="rId3"/>
    <p:sldId id="258" r:id="rId4"/>
    <p:sldId id="273" r:id="rId5"/>
    <p:sldId id="314" r:id="rId6"/>
    <p:sldId id="274" r:id="rId7"/>
    <p:sldId id="275" r:id="rId8"/>
    <p:sldId id="276" r:id="rId9"/>
    <p:sldId id="326" r:id="rId10"/>
    <p:sldId id="306" r:id="rId11"/>
    <p:sldId id="308" r:id="rId12"/>
    <p:sldId id="309" r:id="rId13"/>
    <p:sldId id="277" r:id="rId14"/>
    <p:sldId id="278" r:id="rId15"/>
    <p:sldId id="298" r:id="rId16"/>
    <p:sldId id="279" r:id="rId17"/>
    <p:sldId id="280" r:id="rId18"/>
    <p:sldId id="281" r:id="rId19"/>
    <p:sldId id="282" r:id="rId20"/>
    <p:sldId id="283" r:id="rId21"/>
    <p:sldId id="285" r:id="rId22"/>
    <p:sldId id="284" r:id="rId23"/>
    <p:sldId id="286" r:id="rId24"/>
    <p:sldId id="287" r:id="rId25"/>
    <p:sldId id="288" r:id="rId26"/>
    <p:sldId id="289" r:id="rId27"/>
    <p:sldId id="290" r:id="rId28"/>
    <p:sldId id="315" r:id="rId29"/>
    <p:sldId id="316" r:id="rId30"/>
    <p:sldId id="317" r:id="rId31"/>
    <p:sldId id="323" r:id="rId32"/>
    <p:sldId id="320" r:id="rId33"/>
    <p:sldId id="318" r:id="rId34"/>
    <p:sldId id="319" r:id="rId35"/>
    <p:sldId id="322" r:id="rId36"/>
    <p:sldId id="324" r:id="rId37"/>
    <p:sldId id="305" r:id="rId38"/>
    <p:sldId id="260" r:id="rId39"/>
    <p:sldId id="261" r:id="rId40"/>
    <p:sldId id="262" r:id="rId41"/>
    <p:sldId id="265" r:id="rId42"/>
    <p:sldId id="263" r:id="rId43"/>
    <p:sldId id="264" r:id="rId44"/>
    <p:sldId id="325" r:id="rId45"/>
    <p:sldId id="266" r:id="rId46"/>
    <p:sldId id="267" r:id="rId47"/>
    <p:sldId id="269" r:id="rId48"/>
    <p:sldId id="303" r:id="rId49"/>
    <p:sldId id="310" r:id="rId50"/>
    <p:sldId id="311" r:id="rId51"/>
    <p:sldId id="312" r:id="rId52"/>
    <p:sldId id="313" r:id="rId53"/>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84547" autoAdjust="0"/>
  </p:normalViewPr>
  <p:slideViewPr>
    <p:cSldViewPr>
      <p:cViewPr varScale="1">
        <p:scale>
          <a:sx n="64" d="100"/>
          <a:sy n="64" d="100"/>
        </p:scale>
        <p:origin x="69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11488" cy="461963"/>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defTabSz="925513">
              <a:defRPr sz="1200">
                <a:latin typeface="Century Gothic" pitchFamily="34" charset="0"/>
              </a:defRPr>
            </a:lvl1pPr>
          </a:lstStyle>
          <a:p>
            <a:endParaRPr lang="fr-CA"/>
          </a:p>
        </p:txBody>
      </p:sp>
      <p:sp>
        <p:nvSpPr>
          <p:cNvPr id="27651" name="Rectangle 3"/>
          <p:cNvSpPr>
            <a:spLocks noGrp="1" noChangeArrowheads="1"/>
          </p:cNvSpPr>
          <p:nvPr>
            <p:ph type="dt" idx="1"/>
          </p:nvPr>
        </p:nvSpPr>
        <p:spPr bwMode="auto">
          <a:xfrm>
            <a:off x="3937000" y="0"/>
            <a:ext cx="3011488" cy="461963"/>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defTabSz="925513">
              <a:defRPr sz="1200">
                <a:latin typeface="Century Gothic" pitchFamily="34" charset="0"/>
              </a:defRPr>
            </a:lvl1pPr>
          </a:lstStyle>
          <a:p>
            <a:fld id="{2B7607BF-0D92-4AF2-8D35-37D6B6FE03BB}" type="datetimeFigureOut">
              <a:rPr lang="fr-CA"/>
              <a:pPr/>
              <a:t>2017-04-28</a:t>
            </a:fld>
            <a:endParaRPr lang="fr-CA"/>
          </a:p>
        </p:txBody>
      </p:sp>
      <p:sp>
        <p:nvSpPr>
          <p:cNvPr id="1331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27654"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defTabSz="925513">
              <a:defRPr sz="1200">
                <a:latin typeface="Century Gothic" pitchFamily="34" charset="0"/>
              </a:defRPr>
            </a:lvl1pPr>
          </a:lstStyle>
          <a:p>
            <a:endParaRPr lang="fr-CA"/>
          </a:p>
        </p:txBody>
      </p:sp>
      <p:sp>
        <p:nvSpPr>
          <p:cNvPr id="27655"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r" defTabSz="925513">
              <a:defRPr sz="1200">
                <a:latin typeface="Century Gothic" pitchFamily="34" charset="0"/>
              </a:defRPr>
            </a:lvl1pPr>
          </a:lstStyle>
          <a:p>
            <a:fld id="{8358F2AB-5AC6-4475-812A-8C82B3648BE5}" type="slidenum">
              <a:rPr lang="fr-CA"/>
              <a:pPr/>
              <a:t>‹N°›</a:t>
            </a:fld>
            <a:endParaRPr lang="fr-CA"/>
          </a:p>
        </p:txBody>
      </p:sp>
    </p:spTree>
    <p:extLst>
      <p:ext uri="{BB962C8B-B14F-4D97-AF65-F5344CB8AC3E}">
        <p14:creationId xmlns:p14="http://schemas.microsoft.com/office/powerpoint/2010/main" val="749196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sychomedia.qc.ca/estime-de-soi/2011-03-13/echelle-estime-de-soi-de-rosenbe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a:ln/>
        </p:spPr>
      </p:sp>
      <p:sp>
        <p:nvSpPr>
          <p:cNvPr id="15362" name="Espace réservé des notes 2"/>
          <p:cNvSpPr>
            <a:spLocks noGrp="1"/>
          </p:cNvSpPr>
          <p:nvPr>
            <p:ph type="body" idx="1"/>
          </p:nvPr>
        </p:nvSpPr>
        <p:spPr/>
        <p:txBody>
          <a:bodyPr/>
          <a:lstStyle/>
          <a:p>
            <a:r>
              <a:rPr lang="fr-FR" smtClean="0"/>
              <a:t/>
            </a:r>
            <a:br>
              <a:rPr lang="fr-FR" smtClean="0"/>
            </a:br>
            <a:endParaRPr lang="fr-FR" smtClean="0"/>
          </a:p>
        </p:txBody>
      </p:sp>
      <p:sp>
        <p:nvSpPr>
          <p:cNvPr id="15363" name="Espace réservé du numéro de diapositive 3"/>
          <p:cNvSpPr>
            <a:spLocks noGrp="1"/>
          </p:cNvSpPr>
          <p:nvPr>
            <p:ph type="sldNum" sz="quarter" idx="5"/>
          </p:nvPr>
        </p:nvSpPr>
        <p:spPr>
          <a:noFill/>
        </p:spPr>
        <p:txBody>
          <a:bodyPr/>
          <a:lstStyle/>
          <a:p>
            <a:fld id="{9E2B661A-BB64-46B7-998B-4AD12AE06E1E}" type="slidenum">
              <a:rPr lang="fr-CA"/>
              <a:pPr/>
              <a:t>1</a:t>
            </a:fld>
            <a:endParaRPr lang="fr-CA"/>
          </a:p>
        </p:txBody>
      </p:sp>
    </p:spTree>
    <p:extLst>
      <p:ext uri="{BB962C8B-B14F-4D97-AF65-F5344CB8AC3E}">
        <p14:creationId xmlns:p14="http://schemas.microsoft.com/office/powerpoint/2010/main" val="341233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a:ln/>
        </p:spPr>
      </p:sp>
      <p:sp>
        <p:nvSpPr>
          <p:cNvPr id="34818" name="Espace réservé des notes 2"/>
          <p:cNvSpPr>
            <a:spLocks noGrp="1"/>
          </p:cNvSpPr>
          <p:nvPr>
            <p:ph type="body" idx="1"/>
          </p:nvPr>
        </p:nvSpPr>
        <p:spPr/>
        <p:txBody>
          <a:bodyPr/>
          <a:lstStyle/>
          <a:p>
            <a:r>
              <a:rPr lang="fr-FR" smtClean="0"/>
              <a:t>Exemple d'un jeune qui aime les sports, les arts...</a:t>
            </a:r>
            <a:br>
              <a:rPr lang="fr-FR" smtClean="0"/>
            </a:br>
            <a:endParaRPr lang="fr-FR" smtClean="0"/>
          </a:p>
        </p:txBody>
      </p:sp>
      <p:sp>
        <p:nvSpPr>
          <p:cNvPr id="34819" name="Espace réservé du numéro de diapositive 3"/>
          <p:cNvSpPr>
            <a:spLocks noGrp="1"/>
          </p:cNvSpPr>
          <p:nvPr>
            <p:ph type="sldNum" sz="quarter" idx="5"/>
          </p:nvPr>
        </p:nvSpPr>
        <p:spPr>
          <a:noFill/>
        </p:spPr>
        <p:txBody>
          <a:bodyPr/>
          <a:lstStyle/>
          <a:p>
            <a:fld id="{9D239DD8-4BE4-419C-A77C-CD32D6601D56}" type="slidenum">
              <a:rPr lang="fr-CA"/>
              <a:pPr/>
              <a:t>11</a:t>
            </a:fld>
            <a:endParaRPr lang="fr-CA"/>
          </a:p>
        </p:txBody>
      </p:sp>
    </p:spTree>
    <p:extLst>
      <p:ext uri="{BB962C8B-B14F-4D97-AF65-F5344CB8AC3E}">
        <p14:creationId xmlns:p14="http://schemas.microsoft.com/office/powerpoint/2010/main" val="1314457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a:ln/>
        </p:spPr>
      </p:sp>
      <p:sp>
        <p:nvSpPr>
          <p:cNvPr id="36866" name="Espace réservé des notes 2"/>
          <p:cNvSpPr>
            <a:spLocks noGrp="1"/>
          </p:cNvSpPr>
          <p:nvPr>
            <p:ph type="body" idx="1"/>
          </p:nvPr>
        </p:nvSpPr>
        <p:spPr/>
        <p:txBody>
          <a:bodyPr/>
          <a:lstStyle/>
          <a:p>
            <a:r>
              <a:rPr lang="fr-FR" smtClean="0"/>
              <a:t>Exemple d'un jeune avec un prétest</a:t>
            </a:r>
          </a:p>
          <a:p>
            <a:r>
              <a:rPr lang="fr-FR" smtClean="0"/>
              <a:t>Souligner exemple élève passif</a:t>
            </a:r>
          </a:p>
          <a:p>
            <a:r>
              <a:rPr lang="fr-FR" smtClean="0"/>
              <a:t/>
            </a:r>
            <a:br>
              <a:rPr lang="fr-FR" smtClean="0"/>
            </a:br>
            <a:endParaRPr lang="fr-FR" smtClean="0"/>
          </a:p>
        </p:txBody>
      </p:sp>
      <p:sp>
        <p:nvSpPr>
          <p:cNvPr id="36867" name="Espace réservé du numéro de diapositive 3"/>
          <p:cNvSpPr>
            <a:spLocks noGrp="1"/>
          </p:cNvSpPr>
          <p:nvPr>
            <p:ph type="sldNum" sz="quarter" idx="5"/>
          </p:nvPr>
        </p:nvSpPr>
        <p:spPr>
          <a:noFill/>
        </p:spPr>
        <p:txBody>
          <a:bodyPr/>
          <a:lstStyle/>
          <a:p>
            <a:fld id="{C49ED4C7-6230-4080-B529-2F54CA5FC8C6}" type="slidenum">
              <a:rPr lang="fr-CA"/>
              <a:pPr/>
              <a:t>12</a:t>
            </a:fld>
            <a:endParaRPr lang="fr-CA"/>
          </a:p>
        </p:txBody>
      </p:sp>
    </p:spTree>
    <p:extLst>
      <p:ext uri="{BB962C8B-B14F-4D97-AF65-F5344CB8AC3E}">
        <p14:creationId xmlns:p14="http://schemas.microsoft.com/office/powerpoint/2010/main" val="492315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0747" tIns="45375" rIns="90747" bIns="45375" anchor="b"/>
          <a:lstStyle/>
          <a:p>
            <a:pPr algn="r" defTabSz="919163" eaLnBrk="0" hangingPunct="0"/>
            <a:fld id="{3BFE7507-57B7-4E72-B9CA-4782CE92568F}" type="slidenum">
              <a:rPr lang="fr-FR" altLang="fr-FR" sz="1200">
                <a:latin typeface="Calibri" pitchFamily="34" charset="0"/>
              </a:rPr>
              <a:pPr algn="r" defTabSz="919163" eaLnBrk="0" hangingPunct="0"/>
              <a:t>13</a:t>
            </a:fld>
            <a:endParaRPr lang="fr-FR" altLang="fr-FR" sz="1200">
              <a:latin typeface="Calibri" pitchFamily="34"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27100" y="4387850"/>
            <a:ext cx="5095875" cy="4156075"/>
          </a:xfrm>
        </p:spPr>
        <p:txBody>
          <a:bodyPr lIns="90747" tIns="45375" rIns="90747" bIns="45375"/>
          <a:lstStyle/>
          <a:p>
            <a:pPr eaLnBrk="1" hangingPunct="1"/>
            <a:r>
              <a:rPr lang="fr-CA" altLang="fr-FR" smtClean="0"/>
              <a:t>Il faut tout d’abord prendre le temps de bien comprendre où ils se situent: leur niveau de maturité affective nous donnera bien des réponses sur le «comment on doit les accompagner».</a:t>
            </a:r>
          </a:p>
          <a:p>
            <a:pPr eaLnBrk="1" hangingPunct="1"/>
            <a:r>
              <a:rPr lang="fr-CA" altLang="fr-FR" smtClean="0"/>
              <a:t>Attention…  ce ne sont pas tous les jeunes qui présentent un tel développement. Ici on parle de l’élève qui a vécu un nombre important de difficultés dans son parcours scolaire. Il a échoué sa première job comme enfant: réussir à l’école!</a:t>
            </a:r>
          </a:p>
        </p:txBody>
      </p:sp>
    </p:spTree>
    <p:extLst>
      <p:ext uri="{BB962C8B-B14F-4D97-AF65-F5344CB8AC3E}">
        <p14:creationId xmlns:p14="http://schemas.microsoft.com/office/powerpoint/2010/main" val="108917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169988" y="692150"/>
            <a:ext cx="4618037" cy="3463925"/>
          </a:xfrm>
          <a:ln/>
        </p:spPr>
      </p:sp>
      <p:sp>
        <p:nvSpPr>
          <p:cNvPr id="40962" name="Rectangle 3"/>
          <p:cNvSpPr>
            <a:spLocks noGrp="1" noChangeArrowheads="1"/>
          </p:cNvSpPr>
          <p:nvPr>
            <p:ph type="body" idx="1"/>
          </p:nvPr>
        </p:nvSpPr>
        <p:spPr>
          <a:xfrm>
            <a:off x="927100" y="4387850"/>
            <a:ext cx="5095875" cy="4156075"/>
          </a:xfrm>
        </p:spPr>
        <p:txBody>
          <a:bodyPr lIns="90747" tIns="45375" rIns="90747" bIns="45375"/>
          <a:lstStyle/>
          <a:p>
            <a:pPr eaLnBrk="1" hangingPunct="1"/>
            <a:r>
              <a:rPr lang="fr-CA" altLang="fr-FR" smtClean="0"/>
              <a:t>Selon une étude publiée dans le numéro d’octobre d’American psychologist en 2009, les adolescents disposent de capacités intellectuelles suffisantes leur permettant de faire des choix importants, mais pourraient manquer de maturité sociale et émotionnelle pour contrôler leurs impulsions, et résister à la pression d’un groupe. </a:t>
            </a:r>
          </a:p>
          <a:p>
            <a:pPr eaLnBrk="1" hangingPunct="1"/>
            <a:endParaRPr lang="fr-CA" altLang="fr-FR" smtClean="0"/>
          </a:p>
          <a:p>
            <a:pPr eaLnBrk="1" hangingPunct="1"/>
            <a:r>
              <a:rPr lang="fr-CA" altLang="fr-FR" smtClean="0"/>
              <a:t>Les images de cerveaux d’adolescents montrent qu’ils sont loin d’être arrivés à maturité. L’immaturité du cortex préfrontal des adolescents joue un rôle crucial dans l’instabilité de leur comportements. La puissance est là, mais le contrôle ne l’est pas. En particulier les populations ayant des atteintes neurologiques (impulsivité, TDAH, SGT, Dysphasie, etc..). Notre population est alors plus touchée et vulnérable en ce sens.</a:t>
            </a:r>
            <a:br>
              <a:rPr lang="fr-CA" altLang="fr-FR" smtClean="0"/>
            </a:br>
            <a:endParaRPr lang="fr-CA" altLang="fr-FR" smtClean="0"/>
          </a:p>
          <a:p>
            <a:pPr eaLnBrk="1" hangingPunct="1"/>
            <a:r>
              <a:rPr lang="fr-CA" altLang="fr-FR" smtClean="0"/>
              <a:t>Apparaît alors le concept de la régulation émotionnelle. Pour apprendre efficacement, il faut savoir gérer ses émotions. </a:t>
            </a:r>
          </a:p>
        </p:txBody>
      </p:sp>
    </p:spTree>
    <p:extLst>
      <p:ext uri="{BB962C8B-B14F-4D97-AF65-F5344CB8AC3E}">
        <p14:creationId xmlns:p14="http://schemas.microsoft.com/office/powerpoint/2010/main" val="322325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06463" eaLnBrk="0" hangingPunct="0"/>
            <a:fld id="{C86B68FC-7103-46B0-865A-674A54455313}" type="slidenum">
              <a:rPr lang="fr-FR" altLang="fr-FR">
                <a:latin typeface="Times New Roman" pitchFamily="18" charset="0"/>
                <a:ea typeface="ＭＳ Ｐゴシック" pitchFamily="34" charset="-128"/>
              </a:rPr>
              <a:pPr defTabSz="906463" eaLnBrk="0" hangingPunct="0"/>
              <a:t>15</a:t>
            </a:fld>
            <a:endParaRPr lang="fr-FR" altLang="fr-FR">
              <a:latin typeface="Times New Roman" pitchFamily="18" charset="0"/>
              <a:ea typeface="ＭＳ Ｐゴシック" pitchFamily="34" charset="-128"/>
            </a:endParaRPr>
          </a:p>
        </p:txBody>
      </p:sp>
      <p:sp>
        <p:nvSpPr>
          <p:cNvPr id="43010" name="Rectangle 7"/>
          <p:cNvSpPr txBox="1">
            <a:spLocks noGrp="1" noChangeArrowheads="1"/>
          </p:cNvSpPr>
          <p:nvPr/>
        </p:nvSpPr>
        <p:spPr bwMode="auto">
          <a:xfrm>
            <a:off x="3937000" y="8772525"/>
            <a:ext cx="3011488" cy="461963"/>
          </a:xfrm>
          <a:prstGeom prst="rect">
            <a:avLst/>
          </a:prstGeom>
          <a:noFill/>
          <a:ln w="9525">
            <a:noFill/>
            <a:miter lim="800000"/>
            <a:headEnd/>
            <a:tailEnd/>
          </a:ln>
        </p:spPr>
        <p:txBody>
          <a:bodyPr lIns="92289" tIns="46146" rIns="92289" bIns="46146" anchor="b"/>
          <a:lstStyle/>
          <a:p>
            <a:pPr algn="r" defTabSz="933450"/>
            <a:fld id="{0C1CD1F2-2791-4FB8-BA43-AB6FA5552E1D}" type="slidenum">
              <a:rPr lang="fr-CA" altLang="fr-FR" sz="1200">
                <a:latin typeface="Times New Roman" pitchFamily="18" charset="0"/>
                <a:ea typeface="ＭＳ Ｐゴシック" pitchFamily="34" charset="-128"/>
              </a:rPr>
              <a:pPr algn="r" defTabSz="933450"/>
              <a:t>15</a:t>
            </a:fld>
            <a:endParaRPr lang="fr-CA" altLang="fr-FR" sz="1200">
              <a:latin typeface="Times New Roman" pitchFamily="18" charset="0"/>
              <a:ea typeface="ＭＳ Ｐゴシック" pitchFamily="34" charset="-128"/>
            </a:endParaRPr>
          </a:p>
        </p:txBody>
      </p:sp>
      <p:sp>
        <p:nvSpPr>
          <p:cNvPr id="43011" name="Rectangle 2"/>
          <p:cNvSpPr>
            <a:spLocks noGrp="1" noRot="1" noChangeAspect="1" noChangeArrowheads="1" noTextEdit="1"/>
          </p:cNvSpPr>
          <p:nvPr>
            <p:ph type="sldImg"/>
          </p:nvPr>
        </p:nvSpPr>
        <p:spPr>
          <a:xfrm>
            <a:off x="1163638" y="690563"/>
            <a:ext cx="4621212" cy="3465512"/>
          </a:xfrm>
          <a:ln/>
        </p:spPr>
      </p:sp>
      <p:sp>
        <p:nvSpPr>
          <p:cNvPr id="43012" name="Rectangle 3"/>
          <p:cNvSpPr>
            <a:spLocks noGrp="1" noChangeArrowheads="1"/>
          </p:cNvSpPr>
          <p:nvPr>
            <p:ph type="body" idx="1"/>
          </p:nvPr>
        </p:nvSpPr>
        <p:spPr>
          <a:xfrm>
            <a:off x="695325" y="4387850"/>
            <a:ext cx="5559425" cy="4157663"/>
          </a:xfrm>
        </p:spPr>
        <p:txBody>
          <a:bodyPr lIns="92289" tIns="46146" rIns="92289" bIns="46146"/>
          <a:lstStyle/>
          <a:p>
            <a:pPr eaLnBrk="1" hangingPunct="1">
              <a:lnSpc>
                <a:spcPct val="80000"/>
              </a:lnSpc>
            </a:pPr>
            <a:r>
              <a:rPr lang="fr-CA" altLang="fr-FR" sz="900" smtClean="0">
                <a:latin typeface="Times New Roman" pitchFamily="18" charset="0"/>
                <a:ea typeface="ＭＳ Ｐゴシック" pitchFamily="34" charset="-128"/>
              </a:rPr>
              <a:t>Pointe de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iceberg</a:t>
            </a:r>
          </a:p>
          <a:p>
            <a:pPr eaLnBrk="1" hangingPunct="1">
              <a:lnSpc>
                <a:spcPct val="80000"/>
              </a:lnSpc>
            </a:pPr>
            <a:r>
              <a:rPr lang="fr-CA" altLang="fr-FR" sz="900" smtClean="0">
                <a:latin typeface="Times New Roman" pitchFamily="18" charset="0"/>
                <a:ea typeface="ＭＳ Ｐゴシック" pitchFamily="34" charset="-128"/>
              </a:rPr>
              <a:t>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explication ne réside pas dans ce que nous voyons, mais dans ce que nous ne voyons pas.</a:t>
            </a:r>
          </a:p>
          <a:p>
            <a:pPr eaLnBrk="1" hangingPunct="1">
              <a:lnSpc>
                <a:spcPct val="80000"/>
              </a:lnSpc>
            </a:pPr>
            <a:r>
              <a:rPr lang="fr-CA" altLang="fr-FR" sz="900" smtClean="0">
                <a:latin typeface="Times New Roman" pitchFamily="18" charset="0"/>
                <a:ea typeface="ＭＳ Ｐゴシック" pitchFamily="34" charset="-128"/>
              </a:rPr>
              <a:t>Souvent on voit un comportement qu</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agit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élève. On voit une réaction agressive, anxieuse ou fermée, teintée de rigidité, un refus de travailler... On est donc exposé à la manifestation comportementale qui sou tend une émotion. Car pour qu</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un comportement survienne, ça prend une motivation pour le faire. Cette motivation vient toujours d</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une émotion. Il y a une émotion qui motive un comportement, qui le génère. C</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est alors à nous, professionnels, à voir plus loin que ce que nous présente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élève. C</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est parfois difficile pour nous car nous sommes portés à réagir comme humain.. Mais dans ce contexte, nous sommes enseignants, intervenant ou direction.. Nous avons un rôle précis à jouer. On dit souvent de ne pas répondre au contenant, mais bien au contenu.. Il faut que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on soit en mesure de voir plus loin. D</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aller comprendre le pourquoi du comportement. M. Neufeld commence souvent ses présentations par la phrase suivante: « We can</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t adress something we don</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t understand ». C</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est exactement ce que je cherche à faire avec mon équipe école. Je ne prendrai jamais de décision finale avant d</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avoir bien compris le fonctionnement de mon élève. Sa dynamique. Cela implique toutefois que nous n</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aurons pas toujours les répondes rapidement. Car sinon, on risque de réagir en fonction d</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une mauvaise hypothèse et nous risquons de ne pas répondre au bon problème. Cette façon de faire génère de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incertitude et demande beaucoup de confiance de la part de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enseignant (joue dans son sentiment de compétence) qui a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élève devant lui. Il faut donc qu</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il y ait une bonne confiance dans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équipe car malgré les agissements des élèves et que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on ne sanctionne pas nécessairement de façon systématique, le cas est réfléchi et quelque chose sera fait plus tard… Cela implique également que nous devons réfléchir à nos élèves en équipe. De façon commune, en se faisant une tête. Pour ce faire… ça passe par la formation. De continuellement se former. D</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amener notre équipe plus loin tout ensemble. Créer une communauté apprenante est alors essentiel. Cela installe un climat d</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échange et de confiance qui servira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élève, qui aidera l</a:t>
            </a:r>
            <a:r>
              <a:rPr lang="fr-CA" altLang="en-US" sz="900" smtClean="0">
                <a:latin typeface="Times New Roman" pitchFamily="18" charset="0"/>
                <a:ea typeface="ＭＳ Ｐゴシック" pitchFamily="34" charset="-128"/>
              </a:rPr>
              <a:t>’</a:t>
            </a:r>
            <a:r>
              <a:rPr lang="fr-CA" altLang="fr-FR" sz="900" smtClean="0">
                <a:latin typeface="Times New Roman" pitchFamily="18" charset="0"/>
                <a:ea typeface="ＭＳ Ｐゴシック" pitchFamily="34" charset="-128"/>
              </a:rPr>
              <a:t>équipe à trouver facilement des solutions et qui apportera beaucoup de satisfaction. Personne ne se sentira seul. </a:t>
            </a:r>
          </a:p>
          <a:p>
            <a:pPr eaLnBrk="1" hangingPunct="1">
              <a:lnSpc>
                <a:spcPct val="80000"/>
              </a:lnSpc>
            </a:pPr>
            <a:endParaRPr lang="fr-CA" altLang="fr-FR" sz="900" smtClean="0">
              <a:latin typeface="Times New Roman" pitchFamily="18" charset="0"/>
              <a:ea typeface="ＭＳ Ｐゴシック" pitchFamily="34" charset="-128"/>
              <a:cs typeface="Times New Roman" pitchFamily="18" charset="0"/>
            </a:endParaRPr>
          </a:p>
          <a:p>
            <a:pPr eaLnBrk="1" hangingPunct="1">
              <a:lnSpc>
                <a:spcPct val="80000"/>
              </a:lnSpc>
            </a:pPr>
            <a:r>
              <a:rPr lang="fr-CA" altLang="fr-FR" sz="900" smtClean="0">
                <a:latin typeface="Times New Roman" pitchFamily="18" charset="0"/>
                <a:ea typeface="ＭＳ Ｐゴシック" pitchFamily="34" charset="-128"/>
              </a:rPr>
              <a:t>Trop grande sensibilité: </a:t>
            </a:r>
          </a:p>
          <a:p>
            <a:pPr eaLnBrk="1" hangingPunct="1">
              <a:lnSpc>
                <a:spcPct val="80000"/>
              </a:lnSpc>
            </a:pPr>
            <a:r>
              <a:rPr lang="fr-CA" altLang="fr-FR" sz="900" smtClean="0">
                <a:latin typeface="Times New Roman" pitchFamily="18" charset="0"/>
                <a:ea typeface="ＭＳ Ｐゴシック" pitchFamily="34" charset="-128"/>
              </a:rPr>
              <a:t>Ex. </a:t>
            </a:r>
            <a:r>
              <a:rPr lang="fr-CA" altLang="fr-FR" sz="900" b="1" smtClean="0">
                <a:latin typeface="Times New Roman" pitchFamily="18" charset="0"/>
                <a:ea typeface="ＭＳ Ｐゴシック" pitchFamily="34" charset="-128"/>
              </a:rPr>
              <a:t>facteurs génétiques</a:t>
            </a:r>
            <a:r>
              <a:rPr lang="fr-CA" altLang="fr-FR" sz="900" smtClean="0">
                <a:latin typeface="Times New Roman" pitchFamily="18" charset="0"/>
                <a:ea typeface="ＭＳ Ｐゴシック" pitchFamily="34" charset="-128"/>
              </a:rPr>
              <a:t> : tempérament, hérédité( maladie mentale, problèmes de santé…)</a:t>
            </a:r>
          </a:p>
          <a:p>
            <a:pPr eaLnBrk="1" hangingPunct="1">
              <a:lnSpc>
                <a:spcPct val="80000"/>
              </a:lnSpc>
            </a:pPr>
            <a:r>
              <a:rPr lang="fr-CA" altLang="fr-FR" sz="900" smtClean="0">
                <a:latin typeface="Times New Roman" pitchFamily="18" charset="0"/>
                <a:ea typeface="ＭＳ Ｐゴシック" pitchFamily="34" charset="-128"/>
              </a:rPr>
              <a:t>      </a:t>
            </a:r>
            <a:r>
              <a:rPr lang="fr-CA" altLang="fr-FR" sz="900" b="1" smtClean="0">
                <a:latin typeface="Times New Roman" pitchFamily="18" charset="0"/>
                <a:ea typeface="ＭＳ Ｐゴシック" pitchFamily="34" charset="-128"/>
              </a:rPr>
              <a:t>surdose de stress</a:t>
            </a:r>
            <a:r>
              <a:rPr lang="fr-CA" altLang="fr-FR" sz="900" smtClean="0">
                <a:latin typeface="Times New Roman" pitchFamily="18" charset="0"/>
                <a:ea typeface="ＭＳ Ｐゴシック" pitchFamily="34" charset="-128"/>
              </a:rPr>
              <a:t>: ce qui est vécu dans son environnement: déménagement, séparation, deuil…traumatismes vécus…</a:t>
            </a:r>
          </a:p>
          <a:p>
            <a:pPr eaLnBrk="1" hangingPunct="1">
              <a:lnSpc>
                <a:spcPct val="80000"/>
              </a:lnSpc>
            </a:pPr>
            <a:r>
              <a:rPr lang="fr-CA" altLang="fr-FR" sz="900" smtClean="0">
                <a:latin typeface="Times New Roman" pitchFamily="18" charset="0"/>
                <a:ea typeface="ＭＳ Ｐゴシック" pitchFamily="34" charset="-128"/>
              </a:rPr>
              <a:t>      </a:t>
            </a:r>
            <a:r>
              <a:rPr lang="fr-CA" altLang="fr-FR" sz="900" b="1" smtClean="0">
                <a:latin typeface="Times New Roman" pitchFamily="18" charset="0"/>
                <a:ea typeface="ＭＳ Ｐゴシック" pitchFamily="34" charset="-128"/>
              </a:rPr>
              <a:t>grande fragilité</a:t>
            </a:r>
            <a:r>
              <a:rPr lang="fr-CA" altLang="fr-FR" sz="900" smtClean="0">
                <a:latin typeface="Times New Roman" pitchFamily="18" charset="0"/>
                <a:ea typeface="ＭＳ Ｐゴシック" pitchFamily="34" charset="-128"/>
              </a:rPr>
              <a:t>: émotionnel, pessimiste, capacité à faire face aux difficultés, résilience</a:t>
            </a:r>
          </a:p>
          <a:p>
            <a:pPr eaLnBrk="1" hangingPunct="1">
              <a:lnSpc>
                <a:spcPct val="80000"/>
              </a:lnSpc>
            </a:pPr>
            <a:r>
              <a:rPr lang="fr-FR" altLang="fr-FR" sz="900" smtClean="0">
                <a:latin typeface="Times New Roman" pitchFamily="18" charset="0"/>
                <a:ea typeface="ＭＳ Ｐゴシック" pitchFamily="34" charset="-128"/>
              </a:rPr>
              <a:t>Exemple: Nico M. et pê P-O</a:t>
            </a:r>
          </a:p>
        </p:txBody>
      </p:sp>
      <p:sp>
        <p:nvSpPr>
          <p:cNvPr id="43013" name="Date Placeholder 4"/>
          <p:cNvSpPr txBox="1">
            <a:spLocks noGrp="1"/>
          </p:cNvSpPr>
          <p:nvPr/>
        </p:nvSpPr>
        <p:spPr bwMode="auto">
          <a:xfrm>
            <a:off x="3937000" y="0"/>
            <a:ext cx="3011488" cy="461963"/>
          </a:xfrm>
          <a:prstGeom prst="rect">
            <a:avLst/>
          </a:prstGeom>
          <a:noFill/>
          <a:ln w="9525">
            <a:noFill/>
            <a:miter lim="800000"/>
            <a:headEnd/>
            <a:tailEnd/>
          </a:ln>
        </p:spPr>
        <p:txBody>
          <a:bodyPr lIns="92289" tIns="46146" rIns="92289" bIns="46146"/>
          <a:lstStyle/>
          <a:p>
            <a:pPr algn="r" defTabSz="933450"/>
            <a:r>
              <a:rPr lang="fr-FR" altLang="fr-FR" sz="1200">
                <a:latin typeface="Times New Roman" pitchFamily="18" charset="0"/>
                <a:ea typeface="ＭＳ Ｐゴシック" pitchFamily="34" charset="-128"/>
              </a:rPr>
              <a:t>Le 24 août 2011</a:t>
            </a:r>
            <a:endParaRPr lang="fr-CA" altLang="fr-FR" sz="1200">
              <a:latin typeface="Times New Roman" pitchFamily="18" charset="0"/>
              <a:ea typeface="ＭＳ Ｐゴシック" pitchFamily="34" charset="-128"/>
            </a:endParaRPr>
          </a:p>
        </p:txBody>
      </p:sp>
      <p:sp>
        <p:nvSpPr>
          <p:cNvPr id="43014" name="Footer Placeholder 5"/>
          <p:cNvSpPr txBox="1">
            <a:spLocks noGrp="1"/>
          </p:cNvSpPr>
          <p:nvPr/>
        </p:nvSpPr>
        <p:spPr bwMode="auto">
          <a:xfrm>
            <a:off x="0" y="8772525"/>
            <a:ext cx="3011488" cy="461963"/>
          </a:xfrm>
          <a:prstGeom prst="rect">
            <a:avLst/>
          </a:prstGeom>
          <a:noFill/>
          <a:ln w="9525">
            <a:noFill/>
            <a:miter lim="800000"/>
            <a:headEnd/>
            <a:tailEnd/>
          </a:ln>
        </p:spPr>
        <p:txBody>
          <a:bodyPr lIns="92289" tIns="46146" rIns="92289" bIns="46146" anchor="b"/>
          <a:lstStyle/>
          <a:p>
            <a:pPr defTabSz="933450"/>
            <a:r>
              <a:rPr lang="en-US" altLang="fr-FR" sz="1200">
                <a:latin typeface="Times New Roman" pitchFamily="18" charset="0"/>
                <a:ea typeface="ＭＳ Ｐゴシック" pitchFamily="34" charset="-128"/>
              </a:rPr>
              <a:t>France Garnier</a:t>
            </a:r>
            <a:endParaRPr lang="fr-CA" altLang="fr-FR" sz="1200">
              <a:latin typeface="Times New Roman" pitchFamily="18" charset="0"/>
              <a:ea typeface="ＭＳ Ｐゴシック" pitchFamily="34" charset="-128"/>
            </a:endParaRPr>
          </a:p>
        </p:txBody>
      </p:sp>
      <p:sp>
        <p:nvSpPr>
          <p:cNvPr id="43015" name="Header Placeholder 6"/>
          <p:cNvSpPr txBox="1">
            <a:spLocks noGrp="1"/>
          </p:cNvSpPr>
          <p:nvPr/>
        </p:nvSpPr>
        <p:spPr bwMode="auto">
          <a:xfrm>
            <a:off x="0" y="0"/>
            <a:ext cx="3011488" cy="461963"/>
          </a:xfrm>
          <a:prstGeom prst="rect">
            <a:avLst/>
          </a:prstGeom>
          <a:noFill/>
          <a:ln w="9525">
            <a:noFill/>
            <a:miter lim="800000"/>
            <a:headEnd/>
            <a:tailEnd/>
          </a:ln>
        </p:spPr>
        <p:txBody>
          <a:bodyPr lIns="92289" tIns="46146" rIns="92289" bIns="46146"/>
          <a:lstStyle/>
          <a:p>
            <a:pPr defTabSz="933450"/>
            <a:r>
              <a:rPr lang="fr-CA" altLang="fr-FR" sz="1200">
                <a:latin typeface="Times New Roman" pitchFamily="18" charset="0"/>
                <a:ea typeface="ＭＳ Ｐゴシック" pitchFamily="34" charset="-128"/>
              </a:rPr>
              <a:t>L'attachement au coeur de l'apprentissage</a:t>
            </a:r>
          </a:p>
        </p:txBody>
      </p:sp>
    </p:spTree>
    <p:extLst>
      <p:ext uri="{BB962C8B-B14F-4D97-AF65-F5344CB8AC3E}">
        <p14:creationId xmlns:p14="http://schemas.microsoft.com/office/powerpoint/2010/main" val="118343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a:ln/>
        </p:spPr>
      </p:sp>
      <p:sp>
        <p:nvSpPr>
          <p:cNvPr id="45058" name="Espace réservé des notes 2"/>
          <p:cNvSpPr>
            <a:spLocks noGrp="1"/>
          </p:cNvSpPr>
          <p:nvPr>
            <p:ph type="body" idx="1"/>
          </p:nvPr>
        </p:nvSpPr>
        <p:spPr/>
        <p:txBody>
          <a:bodyPr/>
          <a:lstStyle/>
          <a:p>
            <a:endParaRPr lang="fr-FR" smtClean="0"/>
          </a:p>
        </p:txBody>
      </p:sp>
      <p:sp>
        <p:nvSpPr>
          <p:cNvPr id="45059" name="Espace réservé du numéro de diapositive 3"/>
          <p:cNvSpPr>
            <a:spLocks noGrp="1"/>
          </p:cNvSpPr>
          <p:nvPr>
            <p:ph type="sldNum" sz="quarter" idx="5"/>
          </p:nvPr>
        </p:nvSpPr>
        <p:spPr>
          <a:noFill/>
        </p:spPr>
        <p:txBody>
          <a:bodyPr/>
          <a:lstStyle/>
          <a:p>
            <a:fld id="{0C7C3B62-2EBF-4992-9272-E9F60036035B}" type="slidenum">
              <a:rPr lang="fr-CA"/>
              <a:pPr/>
              <a:t>16</a:t>
            </a:fld>
            <a:endParaRPr lang="fr-CA"/>
          </a:p>
        </p:txBody>
      </p:sp>
    </p:spTree>
    <p:extLst>
      <p:ext uri="{BB962C8B-B14F-4D97-AF65-F5344CB8AC3E}">
        <p14:creationId xmlns:p14="http://schemas.microsoft.com/office/powerpoint/2010/main" val="248446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p:txBody>
          <a:bodyPr/>
          <a:lstStyle/>
          <a:p>
            <a:r>
              <a:rPr lang="fr-CA" smtClean="0"/>
              <a:t>Exemple: Simon: glande thyroïde</a:t>
            </a:r>
          </a:p>
          <a:p>
            <a:r>
              <a:rPr lang="fr-CA" smtClean="0"/>
              <a:t>              Simon: anxiété</a:t>
            </a:r>
          </a:p>
        </p:txBody>
      </p:sp>
    </p:spTree>
    <p:extLst>
      <p:ext uri="{BB962C8B-B14F-4D97-AF65-F5344CB8AC3E}">
        <p14:creationId xmlns:p14="http://schemas.microsoft.com/office/powerpoint/2010/main" val="273831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p:cNvSpPr>
          <p:nvPr>
            <p:ph type="sldImg"/>
          </p:nvPr>
        </p:nvSpPr>
        <p:spPr>
          <a:ln/>
        </p:spPr>
      </p:sp>
      <p:sp>
        <p:nvSpPr>
          <p:cNvPr id="50178" name="Espace réservé des notes 2"/>
          <p:cNvSpPr>
            <a:spLocks noGrp="1"/>
          </p:cNvSpPr>
          <p:nvPr>
            <p:ph type="body" idx="1"/>
          </p:nvPr>
        </p:nvSpPr>
        <p:spPr/>
        <p:txBody>
          <a:bodyPr/>
          <a:lstStyle/>
          <a:p>
            <a:endParaRPr lang="fr-FR" smtClean="0"/>
          </a:p>
        </p:txBody>
      </p:sp>
      <p:sp>
        <p:nvSpPr>
          <p:cNvPr id="50179" name="Espace réservé du numéro de diapositive 3"/>
          <p:cNvSpPr>
            <a:spLocks noGrp="1"/>
          </p:cNvSpPr>
          <p:nvPr>
            <p:ph type="sldNum" sz="quarter" idx="5"/>
          </p:nvPr>
        </p:nvSpPr>
        <p:spPr>
          <a:noFill/>
        </p:spPr>
        <p:txBody>
          <a:bodyPr/>
          <a:lstStyle/>
          <a:p>
            <a:fld id="{97AF48CD-52F8-4275-8550-B1D611A43B7E}" type="slidenum">
              <a:rPr lang="fr-CA"/>
              <a:pPr/>
              <a:t>19</a:t>
            </a:fld>
            <a:endParaRPr lang="fr-CA"/>
          </a:p>
        </p:txBody>
      </p:sp>
    </p:spTree>
    <p:extLst>
      <p:ext uri="{BB962C8B-B14F-4D97-AF65-F5344CB8AC3E}">
        <p14:creationId xmlns:p14="http://schemas.microsoft.com/office/powerpoint/2010/main" val="3830744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a:ln/>
        </p:spPr>
      </p:sp>
      <p:sp>
        <p:nvSpPr>
          <p:cNvPr id="54274" name="Espace réservé des notes 2"/>
          <p:cNvSpPr>
            <a:spLocks noGrp="1"/>
          </p:cNvSpPr>
          <p:nvPr>
            <p:ph type="body" idx="1"/>
          </p:nvPr>
        </p:nvSpPr>
        <p:spPr/>
        <p:txBody>
          <a:bodyPr/>
          <a:lstStyle/>
          <a:p>
            <a:endParaRPr lang="fr-FR" smtClean="0"/>
          </a:p>
        </p:txBody>
      </p:sp>
      <p:sp>
        <p:nvSpPr>
          <p:cNvPr id="54275" name="Espace réservé du numéro de diapositive 3"/>
          <p:cNvSpPr>
            <a:spLocks noGrp="1"/>
          </p:cNvSpPr>
          <p:nvPr>
            <p:ph type="sldNum" sz="quarter" idx="5"/>
          </p:nvPr>
        </p:nvSpPr>
        <p:spPr>
          <a:noFill/>
        </p:spPr>
        <p:txBody>
          <a:bodyPr/>
          <a:lstStyle/>
          <a:p>
            <a:fld id="{B95E2D4F-7276-48CA-A32B-FAFD001EBDA8}" type="slidenum">
              <a:rPr lang="fr-CA"/>
              <a:pPr/>
              <a:t>22</a:t>
            </a:fld>
            <a:endParaRPr lang="fr-CA"/>
          </a:p>
        </p:txBody>
      </p:sp>
    </p:spTree>
    <p:extLst>
      <p:ext uri="{BB962C8B-B14F-4D97-AF65-F5344CB8AC3E}">
        <p14:creationId xmlns:p14="http://schemas.microsoft.com/office/powerpoint/2010/main" val="52321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p:cNvSpPr>
          <p:nvPr>
            <p:ph type="sldImg"/>
          </p:nvPr>
        </p:nvSpPr>
        <p:spPr>
          <a:ln/>
        </p:spPr>
      </p:sp>
      <p:sp>
        <p:nvSpPr>
          <p:cNvPr id="57346" name="Espace réservé des notes 2"/>
          <p:cNvSpPr>
            <a:spLocks noGrp="1"/>
          </p:cNvSpPr>
          <p:nvPr>
            <p:ph type="body" idx="1"/>
          </p:nvPr>
        </p:nvSpPr>
        <p:spPr/>
        <p:txBody>
          <a:bodyPr/>
          <a:lstStyle/>
          <a:p>
            <a:endParaRPr lang="fr-FR" smtClean="0"/>
          </a:p>
        </p:txBody>
      </p:sp>
      <p:sp>
        <p:nvSpPr>
          <p:cNvPr id="57347" name="Espace réservé du numéro de diapositive 3"/>
          <p:cNvSpPr>
            <a:spLocks noGrp="1"/>
          </p:cNvSpPr>
          <p:nvPr>
            <p:ph type="sldNum" sz="quarter" idx="5"/>
          </p:nvPr>
        </p:nvSpPr>
        <p:spPr>
          <a:noFill/>
        </p:spPr>
        <p:txBody>
          <a:bodyPr/>
          <a:lstStyle/>
          <a:p>
            <a:fld id="{0EB6178B-D796-449B-8823-190CA192544F}" type="slidenum">
              <a:rPr lang="fr-CA"/>
              <a:pPr/>
              <a:t>24</a:t>
            </a:fld>
            <a:endParaRPr lang="fr-CA"/>
          </a:p>
        </p:txBody>
      </p:sp>
    </p:spTree>
    <p:extLst>
      <p:ext uri="{BB962C8B-B14F-4D97-AF65-F5344CB8AC3E}">
        <p14:creationId xmlns:p14="http://schemas.microsoft.com/office/powerpoint/2010/main" val="408950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a:ln/>
        </p:spPr>
      </p:sp>
      <p:sp>
        <p:nvSpPr>
          <p:cNvPr id="17410" name="Espace réservé des notes 2"/>
          <p:cNvSpPr>
            <a:spLocks noGrp="1"/>
          </p:cNvSpPr>
          <p:nvPr>
            <p:ph type="body" idx="1"/>
          </p:nvPr>
        </p:nvSpPr>
        <p:spPr/>
        <p:txBody>
          <a:bodyPr/>
          <a:lstStyle/>
          <a:p>
            <a:r>
              <a:rPr lang="fr-FR" smtClean="0"/>
              <a:t>Présentation: </a:t>
            </a:r>
          </a:p>
          <a:p>
            <a:r>
              <a:rPr lang="fr-FR" smtClean="0"/>
              <a:t>Clo</a:t>
            </a:r>
          </a:p>
          <a:p>
            <a:r>
              <a:rPr lang="fr-FR" smtClean="0"/>
              <a:t>Public</a:t>
            </a:r>
            <a:br>
              <a:rPr lang="fr-FR" smtClean="0"/>
            </a:br>
            <a:endParaRPr lang="fr-FR" smtClean="0"/>
          </a:p>
        </p:txBody>
      </p:sp>
      <p:sp>
        <p:nvSpPr>
          <p:cNvPr id="17411" name="Espace réservé du numéro de diapositive 3"/>
          <p:cNvSpPr>
            <a:spLocks noGrp="1"/>
          </p:cNvSpPr>
          <p:nvPr>
            <p:ph type="sldNum" sz="quarter" idx="5"/>
          </p:nvPr>
        </p:nvSpPr>
        <p:spPr>
          <a:noFill/>
        </p:spPr>
        <p:txBody>
          <a:bodyPr/>
          <a:lstStyle/>
          <a:p>
            <a:fld id="{D3943FFB-C005-443F-86BC-23E97553E765}" type="slidenum">
              <a:rPr lang="fr-CA"/>
              <a:pPr/>
              <a:t>2</a:t>
            </a:fld>
            <a:endParaRPr lang="fr-CA"/>
          </a:p>
        </p:txBody>
      </p:sp>
    </p:spTree>
    <p:extLst>
      <p:ext uri="{BB962C8B-B14F-4D97-AF65-F5344CB8AC3E}">
        <p14:creationId xmlns:p14="http://schemas.microsoft.com/office/powerpoint/2010/main" val="1860508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p:txBody>
          <a:bodyPr/>
          <a:lstStyle/>
          <a:p>
            <a:r>
              <a:rPr lang="fr-CA" smtClean="0"/>
              <a:t>Apaisement lorsqu’ils sont dans un milieu ouvert. Grande difficulté d’adaptation donc rigidité, opposition. Lorsqu’il y a un travail d’investigation et de compréhension, les tics ont souvent tendance à disparaître et la rigidité aussi.</a:t>
            </a:r>
          </a:p>
        </p:txBody>
      </p:sp>
    </p:spTree>
    <p:extLst>
      <p:ext uri="{BB962C8B-B14F-4D97-AF65-F5344CB8AC3E}">
        <p14:creationId xmlns:p14="http://schemas.microsoft.com/office/powerpoint/2010/main" val="1180537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p:cNvSpPr>
          <p:nvPr>
            <p:ph type="sldImg"/>
          </p:nvPr>
        </p:nvSpPr>
        <p:spPr>
          <a:ln/>
        </p:spPr>
      </p:sp>
      <p:sp>
        <p:nvSpPr>
          <p:cNvPr id="62466" name="Espace réservé des notes 2"/>
          <p:cNvSpPr>
            <a:spLocks noGrp="1"/>
          </p:cNvSpPr>
          <p:nvPr>
            <p:ph type="body" idx="1"/>
          </p:nvPr>
        </p:nvSpPr>
        <p:spPr/>
        <p:txBody>
          <a:bodyPr/>
          <a:lstStyle/>
          <a:p>
            <a:r>
              <a:rPr lang="fr-FR" smtClean="0"/>
              <a:t>Intervention: l'accompagner pour apaiser, sinon le faire quitter pour mieux revenir</a:t>
            </a:r>
            <a:br>
              <a:rPr lang="fr-FR" smtClean="0"/>
            </a:br>
            <a:endParaRPr lang="fr-FR" smtClean="0"/>
          </a:p>
        </p:txBody>
      </p:sp>
      <p:sp>
        <p:nvSpPr>
          <p:cNvPr id="62467" name="Espace réservé du numéro de diapositive 3"/>
          <p:cNvSpPr>
            <a:spLocks noGrp="1"/>
          </p:cNvSpPr>
          <p:nvPr>
            <p:ph type="sldNum" sz="quarter" idx="5"/>
          </p:nvPr>
        </p:nvSpPr>
        <p:spPr>
          <a:noFill/>
        </p:spPr>
        <p:txBody>
          <a:bodyPr/>
          <a:lstStyle/>
          <a:p>
            <a:fld id="{12136822-F722-4CF9-BB11-44A7AA9E5F28}" type="slidenum">
              <a:rPr lang="fr-CA"/>
              <a:pPr/>
              <a:t>27</a:t>
            </a:fld>
            <a:endParaRPr lang="fr-CA"/>
          </a:p>
        </p:txBody>
      </p:sp>
    </p:spTree>
    <p:extLst>
      <p:ext uri="{BB962C8B-B14F-4D97-AF65-F5344CB8AC3E}">
        <p14:creationId xmlns:p14="http://schemas.microsoft.com/office/powerpoint/2010/main" val="1678554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p:txBody>
          <a:bodyPr/>
          <a:lstStyle/>
          <a:p>
            <a:r>
              <a:rPr lang="fr-CA" smtClean="0"/>
              <a:t>Difficulté avec les dyslexiques. Ils entendent et lisent en même temps = ne voit pas l’erreur</a:t>
            </a:r>
            <a:endParaRPr lang="en-US" smtClean="0"/>
          </a:p>
        </p:txBody>
      </p:sp>
      <p:sp>
        <p:nvSpPr>
          <p:cNvPr id="65539" name="Slide Number Placeholder 3"/>
          <p:cNvSpPr>
            <a:spLocks noGrp="1"/>
          </p:cNvSpPr>
          <p:nvPr>
            <p:ph type="sldNum" sz="quarter" idx="5"/>
          </p:nvPr>
        </p:nvSpPr>
        <p:spPr>
          <a:noFill/>
        </p:spPr>
        <p:txBody>
          <a:bodyPr/>
          <a:lstStyle/>
          <a:p>
            <a:fld id="{A232C875-E6F5-47AE-A68C-6A6A414F525A}" type="slidenum">
              <a:rPr lang="fr-CA"/>
              <a:pPr/>
              <a:t>29</a:t>
            </a:fld>
            <a:endParaRPr lang="fr-CA"/>
          </a:p>
        </p:txBody>
      </p:sp>
    </p:spTree>
    <p:extLst>
      <p:ext uri="{BB962C8B-B14F-4D97-AF65-F5344CB8AC3E}">
        <p14:creationId xmlns:p14="http://schemas.microsoft.com/office/powerpoint/2010/main" val="622315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p:txBody>
          <a:bodyPr/>
          <a:lstStyle/>
          <a:p>
            <a:r>
              <a:rPr lang="fr-CA" smtClean="0"/>
              <a:t>L’élève se fie sur le logiciel pour corriger. Il ne le pense pas. </a:t>
            </a:r>
            <a:endParaRPr lang="en-US" smtClean="0"/>
          </a:p>
        </p:txBody>
      </p:sp>
      <p:sp>
        <p:nvSpPr>
          <p:cNvPr id="67587" name="Slide Number Placeholder 3"/>
          <p:cNvSpPr>
            <a:spLocks noGrp="1"/>
          </p:cNvSpPr>
          <p:nvPr>
            <p:ph type="sldNum" sz="quarter" idx="5"/>
          </p:nvPr>
        </p:nvSpPr>
        <p:spPr>
          <a:noFill/>
        </p:spPr>
        <p:txBody>
          <a:bodyPr/>
          <a:lstStyle/>
          <a:p>
            <a:fld id="{5C55A453-1B4E-405E-86C6-3BFCB6EBDCC6}" type="slidenum">
              <a:rPr lang="fr-CA"/>
              <a:pPr/>
              <a:t>30</a:t>
            </a:fld>
            <a:endParaRPr lang="fr-CA"/>
          </a:p>
        </p:txBody>
      </p:sp>
    </p:spTree>
    <p:extLst>
      <p:ext uri="{BB962C8B-B14F-4D97-AF65-F5344CB8AC3E}">
        <p14:creationId xmlns:p14="http://schemas.microsoft.com/office/powerpoint/2010/main" val="44475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p:cNvSpPr>
          <p:nvPr>
            <p:ph type="sldImg"/>
          </p:nvPr>
        </p:nvSpPr>
        <p:spPr>
          <a:ln/>
        </p:spPr>
      </p:sp>
      <p:sp>
        <p:nvSpPr>
          <p:cNvPr id="75778" name="Espace réservé des notes 2"/>
          <p:cNvSpPr>
            <a:spLocks noGrp="1"/>
          </p:cNvSpPr>
          <p:nvPr>
            <p:ph type="body" idx="1"/>
          </p:nvPr>
        </p:nvSpPr>
        <p:spPr/>
        <p:txBody>
          <a:bodyPr/>
          <a:lstStyle/>
          <a:p>
            <a:r>
              <a:rPr lang="fr-FR" smtClean="0"/>
              <a:t/>
            </a:r>
            <a:br>
              <a:rPr lang="fr-FR" smtClean="0"/>
            </a:br>
            <a:endParaRPr lang="fr-FR" smtClean="0"/>
          </a:p>
        </p:txBody>
      </p:sp>
      <p:sp>
        <p:nvSpPr>
          <p:cNvPr id="75779" name="Espace réservé du numéro de diapositive 3"/>
          <p:cNvSpPr>
            <a:spLocks noGrp="1"/>
          </p:cNvSpPr>
          <p:nvPr>
            <p:ph type="sldNum" sz="quarter" idx="5"/>
          </p:nvPr>
        </p:nvSpPr>
        <p:spPr>
          <a:noFill/>
        </p:spPr>
        <p:txBody>
          <a:bodyPr/>
          <a:lstStyle/>
          <a:p>
            <a:fld id="{CA40BF2F-F00D-4749-9416-213628B271DC}" type="slidenum">
              <a:rPr lang="fr-CA"/>
              <a:pPr/>
              <a:t>37</a:t>
            </a:fld>
            <a:endParaRPr lang="fr-CA"/>
          </a:p>
        </p:txBody>
      </p:sp>
    </p:spTree>
    <p:extLst>
      <p:ext uri="{BB962C8B-B14F-4D97-AF65-F5344CB8AC3E}">
        <p14:creationId xmlns:p14="http://schemas.microsoft.com/office/powerpoint/2010/main" val="1660918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p:cNvSpPr>
          <p:nvPr>
            <p:ph type="sldImg"/>
          </p:nvPr>
        </p:nvSpPr>
        <p:spPr>
          <a:ln/>
        </p:spPr>
      </p:sp>
      <p:sp>
        <p:nvSpPr>
          <p:cNvPr id="77826" name="Espace réservé des notes 2"/>
          <p:cNvSpPr>
            <a:spLocks noGrp="1"/>
          </p:cNvSpPr>
          <p:nvPr>
            <p:ph type="body" idx="1"/>
          </p:nvPr>
        </p:nvSpPr>
        <p:spPr/>
        <p:txBody>
          <a:bodyPr/>
          <a:lstStyle/>
          <a:p>
            <a:r>
              <a:rPr lang="fr-FR" smtClean="0"/>
              <a:t/>
            </a:r>
            <a:br>
              <a:rPr lang="fr-FR" smtClean="0"/>
            </a:br>
            <a:endParaRPr lang="fr-FR" smtClean="0"/>
          </a:p>
        </p:txBody>
      </p:sp>
      <p:sp>
        <p:nvSpPr>
          <p:cNvPr id="77827" name="Espace réservé du numéro de diapositive 3"/>
          <p:cNvSpPr>
            <a:spLocks noGrp="1"/>
          </p:cNvSpPr>
          <p:nvPr>
            <p:ph type="sldNum" sz="quarter" idx="5"/>
          </p:nvPr>
        </p:nvSpPr>
        <p:spPr>
          <a:noFill/>
        </p:spPr>
        <p:txBody>
          <a:bodyPr/>
          <a:lstStyle/>
          <a:p>
            <a:fld id="{2C30CE83-AD9D-4D41-849B-210EEFDC9B4B}" type="slidenum">
              <a:rPr lang="fr-CA"/>
              <a:pPr/>
              <a:t>38</a:t>
            </a:fld>
            <a:endParaRPr lang="fr-CA"/>
          </a:p>
        </p:txBody>
      </p:sp>
    </p:spTree>
    <p:extLst>
      <p:ext uri="{BB962C8B-B14F-4D97-AF65-F5344CB8AC3E}">
        <p14:creationId xmlns:p14="http://schemas.microsoft.com/office/powerpoint/2010/main" val="415655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p:cNvSpPr>
          <p:nvPr>
            <p:ph type="sldImg"/>
          </p:nvPr>
        </p:nvSpPr>
        <p:spPr>
          <a:ln/>
        </p:spPr>
      </p:sp>
      <p:sp>
        <p:nvSpPr>
          <p:cNvPr id="81922" name="Espace réservé des notes 2"/>
          <p:cNvSpPr>
            <a:spLocks noGrp="1"/>
          </p:cNvSpPr>
          <p:nvPr>
            <p:ph type="body" idx="1"/>
          </p:nvPr>
        </p:nvSpPr>
        <p:spPr/>
        <p:txBody>
          <a:bodyPr/>
          <a:lstStyle/>
          <a:p>
            <a:endParaRPr lang="fr-FR" smtClean="0"/>
          </a:p>
        </p:txBody>
      </p:sp>
      <p:sp>
        <p:nvSpPr>
          <p:cNvPr id="81923" name="Espace réservé du numéro de diapositive 3"/>
          <p:cNvSpPr>
            <a:spLocks noGrp="1"/>
          </p:cNvSpPr>
          <p:nvPr>
            <p:ph type="sldNum" sz="quarter" idx="5"/>
          </p:nvPr>
        </p:nvSpPr>
        <p:spPr>
          <a:noFill/>
        </p:spPr>
        <p:txBody>
          <a:bodyPr/>
          <a:lstStyle/>
          <a:p>
            <a:fld id="{303B72F7-F380-45EC-8FDC-6693369F389D}" type="slidenum">
              <a:rPr lang="fr-CA"/>
              <a:pPr/>
              <a:t>41</a:t>
            </a:fld>
            <a:endParaRPr lang="fr-CA"/>
          </a:p>
        </p:txBody>
      </p:sp>
    </p:spTree>
    <p:extLst>
      <p:ext uri="{BB962C8B-B14F-4D97-AF65-F5344CB8AC3E}">
        <p14:creationId xmlns:p14="http://schemas.microsoft.com/office/powerpoint/2010/main" val="3793902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e l'image des diapositives 1"/>
          <p:cNvSpPr>
            <a:spLocks noGrp="1" noRot="1" noChangeAspect="1"/>
          </p:cNvSpPr>
          <p:nvPr>
            <p:ph type="sldImg"/>
          </p:nvPr>
        </p:nvSpPr>
        <p:spPr>
          <a:ln/>
        </p:spPr>
      </p:sp>
      <p:sp>
        <p:nvSpPr>
          <p:cNvPr id="83970" name="Espace réservé des notes 2"/>
          <p:cNvSpPr>
            <a:spLocks noGrp="1"/>
          </p:cNvSpPr>
          <p:nvPr>
            <p:ph type="body" idx="1"/>
          </p:nvPr>
        </p:nvSpPr>
        <p:spPr/>
        <p:txBody>
          <a:bodyPr/>
          <a:lstStyle/>
          <a:p>
            <a:endParaRPr lang="fr-FR" smtClean="0"/>
          </a:p>
        </p:txBody>
      </p:sp>
      <p:sp>
        <p:nvSpPr>
          <p:cNvPr id="83971" name="Espace réservé du numéro de diapositive 3"/>
          <p:cNvSpPr>
            <a:spLocks noGrp="1"/>
          </p:cNvSpPr>
          <p:nvPr>
            <p:ph type="sldNum" sz="quarter" idx="5"/>
          </p:nvPr>
        </p:nvSpPr>
        <p:spPr>
          <a:noFill/>
        </p:spPr>
        <p:txBody>
          <a:bodyPr/>
          <a:lstStyle/>
          <a:p>
            <a:fld id="{CEB5F1E5-FB18-43D7-99BD-F649628F1952}" type="slidenum">
              <a:rPr lang="fr-CA"/>
              <a:pPr/>
              <a:t>42</a:t>
            </a:fld>
            <a:endParaRPr lang="fr-CA"/>
          </a:p>
        </p:txBody>
      </p:sp>
    </p:spTree>
    <p:extLst>
      <p:ext uri="{BB962C8B-B14F-4D97-AF65-F5344CB8AC3E}">
        <p14:creationId xmlns:p14="http://schemas.microsoft.com/office/powerpoint/2010/main" val="2556386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ce réservé de l'image des diapositives 1"/>
          <p:cNvSpPr>
            <a:spLocks noGrp="1" noRot="1" noChangeAspect="1"/>
          </p:cNvSpPr>
          <p:nvPr>
            <p:ph type="sldImg"/>
          </p:nvPr>
        </p:nvSpPr>
        <p:spPr>
          <a:ln/>
        </p:spPr>
      </p:sp>
      <p:sp>
        <p:nvSpPr>
          <p:cNvPr id="86018" name="Espace réservé des notes 2"/>
          <p:cNvSpPr>
            <a:spLocks noGrp="1"/>
          </p:cNvSpPr>
          <p:nvPr>
            <p:ph type="body" idx="1"/>
          </p:nvPr>
        </p:nvSpPr>
        <p:spPr/>
        <p:txBody>
          <a:bodyPr/>
          <a:lstStyle/>
          <a:p>
            <a:endParaRPr lang="fr-FR" smtClean="0"/>
          </a:p>
        </p:txBody>
      </p:sp>
      <p:sp>
        <p:nvSpPr>
          <p:cNvPr id="86019" name="Espace réservé du numéro de diapositive 3"/>
          <p:cNvSpPr>
            <a:spLocks noGrp="1"/>
          </p:cNvSpPr>
          <p:nvPr>
            <p:ph type="sldNum" sz="quarter" idx="5"/>
          </p:nvPr>
        </p:nvSpPr>
        <p:spPr>
          <a:noFill/>
        </p:spPr>
        <p:txBody>
          <a:bodyPr/>
          <a:lstStyle/>
          <a:p>
            <a:fld id="{40C3F022-A399-4589-922B-963695667A6A}" type="slidenum">
              <a:rPr lang="fr-CA"/>
              <a:pPr/>
              <a:t>43</a:t>
            </a:fld>
            <a:endParaRPr lang="fr-CA"/>
          </a:p>
        </p:txBody>
      </p:sp>
    </p:spTree>
    <p:extLst>
      <p:ext uri="{BB962C8B-B14F-4D97-AF65-F5344CB8AC3E}">
        <p14:creationId xmlns:p14="http://schemas.microsoft.com/office/powerpoint/2010/main" val="533258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noTextEdit="1"/>
          </p:cNvSpPr>
          <p:nvPr>
            <p:ph type="sldImg"/>
          </p:nvPr>
        </p:nvSpPr>
        <p:spPr>
          <a:ln/>
        </p:spPr>
      </p:sp>
      <p:sp>
        <p:nvSpPr>
          <p:cNvPr id="89090" name="Espace réservé des commentaires 2"/>
          <p:cNvSpPr>
            <a:spLocks noGrp="1"/>
          </p:cNvSpPr>
          <p:nvPr>
            <p:ph type="body" idx="1"/>
          </p:nvPr>
        </p:nvSpPr>
        <p:spPr/>
        <p:txBody>
          <a:bodyPr lIns="92490" tIns="46245" rIns="92490" bIns="46245"/>
          <a:lstStyle/>
          <a:p>
            <a:pPr eaLnBrk="1" hangingPunct="1">
              <a:spcBef>
                <a:spcPct val="0"/>
              </a:spcBef>
            </a:pPr>
            <a:r>
              <a:rPr lang="fr-CA" smtClean="0"/>
              <a:t/>
            </a:r>
            <a:br>
              <a:rPr lang="fr-CA" smtClean="0"/>
            </a:br>
            <a:endParaRPr lang="fr-CA" smtClean="0"/>
          </a:p>
        </p:txBody>
      </p:sp>
      <p:sp>
        <p:nvSpPr>
          <p:cNvPr id="89091" name="Espace réservé du numéro de diapositive 3"/>
          <p:cNvSpPr txBox="1">
            <a:spLocks noGrp="1"/>
          </p:cNvSpPr>
          <p:nvPr/>
        </p:nvSpPr>
        <p:spPr bwMode="auto">
          <a:xfrm>
            <a:off x="3937000" y="8772525"/>
            <a:ext cx="3011488" cy="461963"/>
          </a:xfrm>
          <a:prstGeom prst="rect">
            <a:avLst/>
          </a:prstGeom>
          <a:noFill/>
          <a:ln w="9525">
            <a:noFill/>
            <a:miter lim="800000"/>
            <a:headEnd/>
            <a:tailEnd/>
          </a:ln>
        </p:spPr>
        <p:txBody>
          <a:bodyPr lIns="92490" tIns="46245" rIns="92490" bIns="46245" anchor="b"/>
          <a:lstStyle/>
          <a:p>
            <a:pPr algn="r"/>
            <a:fld id="{422FB27A-C6E1-4169-88A8-55B798FACE83}" type="slidenum">
              <a:rPr lang="fr-CA" sz="1200">
                <a:latin typeface="Calibri" pitchFamily="34" charset="0"/>
              </a:rPr>
              <a:pPr algn="r"/>
              <a:t>45</a:t>
            </a:fld>
            <a:endParaRPr lang="fr-CA" sz="1200">
              <a:latin typeface="Calibri" pitchFamily="34" charset="0"/>
            </a:endParaRPr>
          </a:p>
        </p:txBody>
      </p:sp>
    </p:spTree>
    <p:extLst>
      <p:ext uri="{BB962C8B-B14F-4D97-AF65-F5344CB8AC3E}">
        <p14:creationId xmlns:p14="http://schemas.microsoft.com/office/powerpoint/2010/main" val="13671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p:cNvSpPr>
          <p:nvPr>
            <p:ph type="sldImg"/>
          </p:nvPr>
        </p:nvSpPr>
        <p:spPr>
          <a:ln/>
        </p:spPr>
      </p:sp>
      <p:sp>
        <p:nvSpPr>
          <p:cNvPr id="19458" name="Espace réservé des notes 2"/>
          <p:cNvSpPr>
            <a:spLocks noGrp="1"/>
          </p:cNvSpPr>
          <p:nvPr>
            <p:ph type="body" idx="1"/>
          </p:nvPr>
        </p:nvSpPr>
        <p:spPr/>
        <p:txBody>
          <a:bodyPr/>
          <a:lstStyle/>
          <a:p>
            <a:r>
              <a:rPr lang="fr-FR" smtClean="0"/>
              <a:t/>
            </a:r>
            <a:br>
              <a:rPr lang="fr-FR" smtClean="0"/>
            </a:br>
            <a:endParaRPr lang="fr-FR" smtClean="0"/>
          </a:p>
        </p:txBody>
      </p:sp>
      <p:sp>
        <p:nvSpPr>
          <p:cNvPr id="19459" name="Espace réservé du numéro de diapositive 3"/>
          <p:cNvSpPr>
            <a:spLocks noGrp="1"/>
          </p:cNvSpPr>
          <p:nvPr>
            <p:ph type="sldNum" sz="quarter" idx="5"/>
          </p:nvPr>
        </p:nvSpPr>
        <p:spPr>
          <a:noFill/>
        </p:spPr>
        <p:txBody>
          <a:bodyPr/>
          <a:lstStyle/>
          <a:p>
            <a:fld id="{6330CE30-E1B8-4985-A281-43989AB8433C}" type="slidenum">
              <a:rPr lang="fr-CA"/>
              <a:pPr/>
              <a:t>3</a:t>
            </a:fld>
            <a:endParaRPr lang="fr-CA"/>
          </a:p>
        </p:txBody>
      </p:sp>
    </p:spTree>
    <p:extLst>
      <p:ext uri="{BB962C8B-B14F-4D97-AF65-F5344CB8AC3E}">
        <p14:creationId xmlns:p14="http://schemas.microsoft.com/office/powerpoint/2010/main" val="977142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e l'image des diapositives 1"/>
          <p:cNvSpPr>
            <a:spLocks noGrp="1" noRot="1" noChangeAspect="1" noTextEdit="1"/>
          </p:cNvSpPr>
          <p:nvPr>
            <p:ph type="sldImg"/>
          </p:nvPr>
        </p:nvSpPr>
        <p:spPr>
          <a:ln/>
        </p:spPr>
      </p:sp>
      <p:sp>
        <p:nvSpPr>
          <p:cNvPr id="91138" name="Espace réservé des commentaires 2"/>
          <p:cNvSpPr>
            <a:spLocks noGrp="1"/>
          </p:cNvSpPr>
          <p:nvPr>
            <p:ph type="body" idx="1"/>
          </p:nvPr>
        </p:nvSpPr>
        <p:spPr/>
        <p:txBody>
          <a:bodyPr lIns="92490" tIns="46245" rIns="92490" bIns="46245"/>
          <a:lstStyle/>
          <a:p>
            <a:pPr eaLnBrk="1" hangingPunct="1">
              <a:spcBef>
                <a:spcPct val="0"/>
              </a:spcBef>
            </a:pPr>
            <a:r>
              <a:rPr lang="fr-CA" smtClean="0"/>
              <a:t>Exemple de notre bilan + PI FMS avec le contexte de l’élève</a:t>
            </a:r>
          </a:p>
        </p:txBody>
      </p:sp>
      <p:sp>
        <p:nvSpPr>
          <p:cNvPr id="91139" name="Espace réservé du numéro de diapositive 3"/>
          <p:cNvSpPr txBox="1">
            <a:spLocks noGrp="1"/>
          </p:cNvSpPr>
          <p:nvPr/>
        </p:nvSpPr>
        <p:spPr bwMode="auto">
          <a:xfrm>
            <a:off x="3937000" y="8772525"/>
            <a:ext cx="3011488" cy="461963"/>
          </a:xfrm>
          <a:prstGeom prst="rect">
            <a:avLst/>
          </a:prstGeom>
          <a:noFill/>
          <a:ln w="9525">
            <a:noFill/>
            <a:miter lim="800000"/>
            <a:headEnd/>
            <a:tailEnd/>
          </a:ln>
        </p:spPr>
        <p:txBody>
          <a:bodyPr lIns="92490" tIns="46245" rIns="92490" bIns="46245" anchor="b"/>
          <a:lstStyle/>
          <a:p>
            <a:pPr algn="r"/>
            <a:fld id="{328CD889-0E5E-4C4E-91CB-8D96ACB97E5B}" type="slidenum">
              <a:rPr lang="fr-CA" sz="1200">
                <a:latin typeface="Calibri" pitchFamily="34" charset="0"/>
              </a:rPr>
              <a:pPr algn="r"/>
              <a:t>46</a:t>
            </a:fld>
            <a:endParaRPr lang="fr-CA" sz="1200">
              <a:latin typeface="Calibri" pitchFamily="34" charset="0"/>
            </a:endParaRPr>
          </a:p>
        </p:txBody>
      </p:sp>
    </p:spTree>
    <p:extLst>
      <p:ext uri="{BB962C8B-B14F-4D97-AF65-F5344CB8AC3E}">
        <p14:creationId xmlns:p14="http://schemas.microsoft.com/office/powerpoint/2010/main" val="3314973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e l'image des diapositives 1"/>
          <p:cNvSpPr>
            <a:spLocks noGrp="1" noRot="1" noChangeAspect="1"/>
          </p:cNvSpPr>
          <p:nvPr>
            <p:ph type="sldImg"/>
          </p:nvPr>
        </p:nvSpPr>
        <p:spPr>
          <a:ln/>
        </p:spPr>
      </p:sp>
      <p:sp>
        <p:nvSpPr>
          <p:cNvPr id="93186" name="Espace réservé des notes 2"/>
          <p:cNvSpPr>
            <a:spLocks noGrp="1"/>
          </p:cNvSpPr>
          <p:nvPr>
            <p:ph type="body" idx="1"/>
          </p:nvPr>
        </p:nvSpPr>
        <p:spPr/>
        <p:txBody>
          <a:bodyPr/>
          <a:lstStyle/>
          <a:p>
            <a:endParaRPr lang="fr-FR" smtClean="0"/>
          </a:p>
        </p:txBody>
      </p:sp>
      <p:sp>
        <p:nvSpPr>
          <p:cNvPr id="93187" name="Espace réservé du numéro de diapositive 3"/>
          <p:cNvSpPr>
            <a:spLocks noGrp="1"/>
          </p:cNvSpPr>
          <p:nvPr>
            <p:ph type="sldNum" sz="quarter" idx="5"/>
          </p:nvPr>
        </p:nvSpPr>
        <p:spPr>
          <a:noFill/>
        </p:spPr>
        <p:txBody>
          <a:bodyPr/>
          <a:lstStyle/>
          <a:p>
            <a:fld id="{76680BF9-F4DF-4EA6-BF81-43AD821CBBCF}" type="slidenum">
              <a:rPr lang="fr-CA"/>
              <a:pPr/>
              <a:t>47</a:t>
            </a:fld>
            <a:endParaRPr lang="fr-CA"/>
          </a:p>
        </p:txBody>
      </p:sp>
    </p:spTree>
    <p:extLst>
      <p:ext uri="{BB962C8B-B14F-4D97-AF65-F5344CB8AC3E}">
        <p14:creationId xmlns:p14="http://schemas.microsoft.com/office/powerpoint/2010/main" val="3497997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p:txBody>
          <a:bodyPr/>
          <a:lstStyle/>
          <a:p>
            <a:pPr eaLnBrk="1" hangingPunct="1"/>
            <a:endParaRPr lang="fr-CA" altLang="fr-FR" smtClean="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360343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Espace réservé de l'image des diapositives 1"/>
          <p:cNvSpPr>
            <a:spLocks noGrp="1" noRot="1" noChangeAspect="1"/>
          </p:cNvSpPr>
          <p:nvPr>
            <p:ph type="sldImg"/>
          </p:nvPr>
        </p:nvSpPr>
        <p:spPr>
          <a:ln/>
        </p:spPr>
      </p:sp>
      <p:sp>
        <p:nvSpPr>
          <p:cNvPr id="97282" name="Espace réservé des notes 2"/>
          <p:cNvSpPr>
            <a:spLocks noGrp="1"/>
          </p:cNvSpPr>
          <p:nvPr>
            <p:ph type="body" idx="1"/>
          </p:nvPr>
        </p:nvSpPr>
        <p:spPr/>
        <p:txBody>
          <a:bodyPr/>
          <a:lstStyle/>
          <a:p>
            <a:endParaRPr lang="fr-FR" smtClean="0"/>
          </a:p>
        </p:txBody>
      </p:sp>
      <p:sp>
        <p:nvSpPr>
          <p:cNvPr id="97283" name="Espace réservé du numéro de diapositive 3"/>
          <p:cNvSpPr>
            <a:spLocks noGrp="1"/>
          </p:cNvSpPr>
          <p:nvPr>
            <p:ph type="sldNum" sz="quarter" idx="5"/>
          </p:nvPr>
        </p:nvSpPr>
        <p:spPr>
          <a:noFill/>
        </p:spPr>
        <p:txBody>
          <a:bodyPr/>
          <a:lstStyle/>
          <a:p>
            <a:fld id="{D4AAD1CB-6F3A-48A7-9E02-52A4A563E63F}" type="slidenum">
              <a:rPr lang="fr-CA"/>
              <a:pPr/>
              <a:t>49</a:t>
            </a:fld>
            <a:endParaRPr lang="fr-CA"/>
          </a:p>
        </p:txBody>
      </p:sp>
    </p:spTree>
    <p:extLst>
      <p:ext uri="{BB962C8B-B14F-4D97-AF65-F5344CB8AC3E}">
        <p14:creationId xmlns:p14="http://schemas.microsoft.com/office/powerpoint/2010/main" val="516767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p:cNvSpPr>
          <p:nvPr>
            <p:ph type="sldImg"/>
          </p:nvPr>
        </p:nvSpPr>
        <p:spPr>
          <a:ln/>
        </p:spPr>
      </p:sp>
      <p:sp>
        <p:nvSpPr>
          <p:cNvPr id="99330" name="Espace réservé des notes 2"/>
          <p:cNvSpPr>
            <a:spLocks noGrp="1"/>
          </p:cNvSpPr>
          <p:nvPr>
            <p:ph type="body" idx="1"/>
          </p:nvPr>
        </p:nvSpPr>
        <p:spPr/>
        <p:txBody>
          <a:bodyPr/>
          <a:lstStyle/>
          <a:p>
            <a:endParaRPr lang="fr-FR" smtClean="0"/>
          </a:p>
        </p:txBody>
      </p:sp>
      <p:sp>
        <p:nvSpPr>
          <p:cNvPr id="99331" name="Espace réservé du numéro de diapositive 3"/>
          <p:cNvSpPr>
            <a:spLocks noGrp="1"/>
          </p:cNvSpPr>
          <p:nvPr>
            <p:ph type="sldNum" sz="quarter" idx="5"/>
          </p:nvPr>
        </p:nvSpPr>
        <p:spPr>
          <a:noFill/>
        </p:spPr>
        <p:txBody>
          <a:bodyPr/>
          <a:lstStyle/>
          <a:p>
            <a:fld id="{DD59B0C5-3CC7-40E0-81C9-C441D1991B1F}" type="slidenum">
              <a:rPr lang="fr-CA"/>
              <a:pPr/>
              <a:t>50</a:t>
            </a:fld>
            <a:endParaRPr lang="fr-CA"/>
          </a:p>
        </p:txBody>
      </p:sp>
    </p:spTree>
    <p:extLst>
      <p:ext uri="{BB962C8B-B14F-4D97-AF65-F5344CB8AC3E}">
        <p14:creationId xmlns:p14="http://schemas.microsoft.com/office/powerpoint/2010/main" val="2198204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p:cNvSpPr>
          <p:nvPr>
            <p:ph type="sldImg"/>
          </p:nvPr>
        </p:nvSpPr>
        <p:spPr>
          <a:ln/>
        </p:spPr>
      </p:sp>
      <p:sp>
        <p:nvSpPr>
          <p:cNvPr id="101378" name="Espace réservé des notes 2"/>
          <p:cNvSpPr>
            <a:spLocks noGrp="1"/>
          </p:cNvSpPr>
          <p:nvPr>
            <p:ph type="body" idx="1"/>
          </p:nvPr>
        </p:nvSpPr>
        <p:spPr/>
        <p:txBody>
          <a:bodyPr/>
          <a:lstStyle/>
          <a:p>
            <a:endParaRPr lang="fr-FR" smtClean="0"/>
          </a:p>
        </p:txBody>
      </p:sp>
      <p:sp>
        <p:nvSpPr>
          <p:cNvPr id="101379" name="Espace réservé du numéro de diapositive 3"/>
          <p:cNvSpPr>
            <a:spLocks noGrp="1"/>
          </p:cNvSpPr>
          <p:nvPr>
            <p:ph type="sldNum" sz="quarter" idx="5"/>
          </p:nvPr>
        </p:nvSpPr>
        <p:spPr>
          <a:noFill/>
        </p:spPr>
        <p:txBody>
          <a:bodyPr/>
          <a:lstStyle/>
          <a:p>
            <a:fld id="{82959E23-AEFE-483C-A0D2-5AEAC0182B98}" type="slidenum">
              <a:rPr lang="fr-CA"/>
              <a:pPr/>
              <a:t>51</a:t>
            </a:fld>
            <a:endParaRPr lang="fr-CA"/>
          </a:p>
        </p:txBody>
      </p:sp>
    </p:spTree>
    <p:extLst>
      <p:ext uri="{BB962C8B-B14F-4D97-AF65-F5344CB8AC3E}">
        <p14:creationId xmlns:p14="http://schemas.microsoft.com/office/powerpoint/2010/main" val="3162509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p:cNvSpPr>
          <p:nvPr>
            <p:ph type="sldImg"/>
          </p:nvPr>
        </p:nvSpPr>
        <p:spPr>
          <a:ln/>
        </p:spPr>
      </p:sp>
      <p:sp>
        <p:nvSpPr>
          <p:cNvPr id="103426" name="Espace réservé des notes 2"/>
          <p:cNvSpPr>
            <a:spLocks noGrp="1"/>
          </p:cNvSpPr>
          <p:nvPr>
            <p:ph type="body" idx="1"/>
          </p:nvPr>
        </p:nvSpPr>
        <p:spPr/>
        <p:txBody>
          <a:bodyPr/>
          <a:lstStyle/>
          <a:p>
            <a:endParaRPr lang="fr-FR" smtClean="0"/>
          </a:p>
        </p:txBody>
      </p:sp>
      <p:sp>
        <p:nvSpPr>
          <p:cNvPr id="103427" name="Espace réservé du numéro de diapositive 3"/>
          <p:cNvSpPr>
            <a:spLocks noGrp="1"/>
          </p:cNvSpPr>
          <p:nvPr>
            <p:ph type="sldNum" sz="quarter" idx="5"/>
          </p:nvPr>
        </p:nvSpPr>
        <p:spPr>
          <a:noFill/>
        </p:spPr>
        <p:txBody>
          <a:bodyPr/>
          <a:lstStyle/>
          <a:p>
            <a:fld id="{85CFFDF3-F0F4-49F8-96CF-2D62AF844C23}" type="slidenum">
              <a:rPr lang="fr-CA"/>
              <a:pPr/>
              <a:t>52</a:t>
            </a:fld>
            <a:endParaRPr lang="fr-CA"/>
          </a:p>
        </p:txBody>
      </p:sp>
    </p:spTree>
    <p:extLst>
      <p:ext uri="{BB962C8B-B14F-4D97-AF65-F5344CB8AC3E}">
        <p14:creationId xmlns:p14="http://schemas.microsoft.com/office/powerpoint/2010/main" val="41995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xfrm>
            <a:off x="927100" y="4387850"/>
            <a:ext cx="5095875" cy="4156075"/>
          </a:xfrm>
        </p:spPr>
        <p:txBody>
          <a:bodyPr lIns="90747" tIns="45375" rIns="90747" bIns="45375"/>
          <a:lstStyle/>
          <a:p>
            <a:pPr eaLnBrk="1" hangingPunct="1">
              <a:lnSpc>
                <a:spcPct val="90000"/>
              </a:lnSpc>
            </a:pPr>
            <a:r>
              <a:rPr lang="fr-CA" altLang="fr-FR" sz="1000" smtClean="0"/>
              <a:t>*On se rend compte que la majorité des jeunes de 16-18 ans EHDAA su secteur des jeunes viennent de plus en plus automatiquement du secteur jeune au secteur adulte (25.7% en 2007-2008). Il y a eu une croissance ces dernières années (128 200 en 1999-2000 à 158 793 en 2005-2006). Ils sont aussi de plus en plus jeunes: la moitié inscrits ont moins de 25 ans et le tiers ont entre 16 et 19 ans et arrivent directement du secteur jeune. Ces élèves veulent un diplôme puisqu’il y a une baisse importante de l’accessibilité des emplois pour les jeunes Québécois qui n’obtiennent pas leur DES (baisse de 34,1% depuis 1990). À l’inverse, il y a une augmentation des emplois au niveau post-secondaire (58,1%) ou universitaire (91,5%) selon le MELS en 2005. Le marché étant saturé, les travailleurs sans compétences perdent leur emploi. Alors le DEP et la FGA devient une solution. (Rousseau, Nadia, 2010)</a:t>
            </a:r>
            <a:br>
              <a:rPr lang="fr-CA" altLang="fr-FR" sz="1000" smtClean="0"/>
            </a:br>
            <a:endParaRPr lang="fr-CA" altLang="fr-FR" sz="1000" smtClean="0"/>
          </a:p>
          <a:p>
            <a:pPr eaLnBrk="1" hangingPunct="1">
              <a:lnSpc>
                <a:spcPct val="90000"/>
              </a:lnSpc>
            </a:pPr>
            <a:r>
              <a:rPr lang="fr-CA" altLang="fr-FR" sz="1000" smtClean="0"/>
              <a:t>*Une grande partie de notre clientèle connaît un parcours scolaire accidenté: les niveaux scolaires ne se font pas nécessairement dans l’ordre convenu. Il y a des difficultés d’apprentissage et de l’abandon et des redoublements répétitifs. </a:t>
            </a:r>
          </a:p>
          <a:p>
            <a:pPr eaLnBrk="1" hangingPunct="1">
              <a:lnSpc>
                <a:spcPct val="90000"/>
              </a:lnSpc>
            </a:pPr>
            <a:r>
              <a:rPr lang="fr-CA" altLang="fr-FR" sz="1000" smtClean="0"/>
              <a:t>Ils transitent en FGA à cause:</a:t>
            </a:r>
          </a:p>
          <a:p>
            <a:pPr eaLnBrk="1" hangingPunct="1">
              <a:lnSpc>
                <a:spcPct val="90000"/>
              </a:lnSpc>
            </a:pPr>
            <a:r>
              <a:rPr lang="fr-CA" altLang="fr-FR" sz="1000" smtClean="0"/>
              <a:t>-Expérience secondaire négative, climat de classe négatif, attitude froide des enseignants à leur endroit (stigmatisation ?) alors qu’ils imposent un rythme d’apprentissage unique dans une grosse de l’école. Ils perçoivent donc un manque d’encadrement et d’adaptation face à leurs besoins. Cela engendre un manque de motivation, des difficultés scolaires et cause des échecs répétés. Il y a aussi des raisons personnelles ou familiales, pour avoir un emploi, pour terminer leurs études. (Rousseau, 2010)</a:t>
            </a:r>
          </a:p>
          <a:p>
            <a:pPr eaLnBrk="1" hangingPunct="1">
              <a:lnSpc>
                <a:spcPct val="90000"/>
              </a:lnSpc>
            </a:pPr>
            <a:r>
              <a:rPr lang="fr-CA" altLang="fr-FR" sz="1000" smtClean="0"/>
              <a:t/>
            </a:r>
            <a:br>
              <a:rPr lang="fr-CA" altLang="fr-FR" sz="1000" smtClean="0"/>
            </a:br>
            <a:endParaRPr lang="fr-CA" altLang="fr-FR" sz="1000" smtClean="0"/>
          </a:p>
          <a:p>
            <a:pPr eaLnBrk="1" hangingPunct="1">
              <a:lnSpc>
                <a:spcPct val="90000"/>
              </a:lnSpc>
            </a:pPr>
            <a:r>
              <a:rPr lang="fr-CA" altLang="fr-FR" sz="1000" smtClean="0"/>
              <a:t>Selon la recherche de Julie Marcotte, les jeunes femmes qui fréquentent les centres sont plus vulnérables que les hommes tant au niveau personnel (dépression, somatisation, détresse) que familial (abus, histoire de placement, instabilité).</a:t>
            </a:r>
          </a:p>
        </p:txBody>
      </p:sp>
      <p:sp>
        <p:nvSpPr>
          <p:cNvPr id="21507" name="Slide Number Placeholder 3"/>
          <p:cNvSpPr txBox="1">
            <a:spLocks noGrp="1"/>
          </p:cNvSpPr>
          <p:nvPr/>
        </p:nvSpPr>
        <p:spPr bwMode="auto">
          <a:xfrm>
            <a:off x="3938588" y="8774113"/>
            <a:ext cx="3011487" cy="461962"/>
          </a:xfrm>
          <a:prstGeom prst="rect">
            <a:avLst/>
          </a:prstGeom>
          <a:noFill/>
          <a:ln w="9525">
            <a:noFill/>
            <a:miter lim="800000"/>
            <a:headEnd/>
            <a:tailEnd/>
          </a:ln>
        </p:spPr>
        <p:txBody>
          <a:bodyPr lIns="90747" tIns="45375" rIns="90747" bIns="45375" anchor="b"/>
          <a:lstStyle/>
          <a:p>
            <a:pPr algn="r" defTabSz="919163" eaLnBrk="0" hangingPunct="0"/>
            <a:fld id="{3FE439A2-D686-44F4-96F4-A60F2713FD7C}" type="slidenum">
              <a:rPr lang="fr-FR" altLang="fr-FR" sz="1200">
                <a:latin typeface="Calibri" pitchFamily="34" charset="0"/>
              </a:rPr>
              <a:pPr algn="r" defTabSz="919163" eaLnBrk="0" hangingPunct="0"/>
              <a:t>4</a:t>
            </a:fld>
            <a:endParaRPr lang="fr-FR" altLang="fr-FR" sz="1200">
              <a:latin typeface="Calibri" pitchFamily="34" charset="0"/>
            </a:endParaRPr>
          </a:p>
        </p:txBody>
      </p:sp>
    </p:spTree>
    <p:extLst>
      <p:ext uri="{BB962C8B-B14F-4D97-AF65-F5344CB8AC3E}">
        <p14:creationId xmlns:p14="http://schemas.microsoft.com/office/powerpoint/2010/main" val="344133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169988" y="692150"/>
            <a:ext cx="4618037" cy="3463925"/>
          </a:xfrm>
          <a:ln/>
        </p:spPr>
      </p:sp>
      <p:sp>
        <p:nvSpPr>
          <p:cNvPr id="24578" name="Rectangle 3"/>
          <p:cNvSpPr>
            <a:spLocks noGrp="1" noChangeArrowheads="1"/>
          </p:cNvSpPr>
          <p:nvPr>
            <p:ph type="body" idx="1"/>
          </p:nvPr>
        </p:nvSpPr>
        <p:spPr>
          <a:xfrm>
            <a:off x="927100" y="4387850"/>
            <a:ext cx="5095875" cy="4156075"/>
          </a:xfrm>
        </p:spPr>
        <p:txBody>
          <a:bodyPr lIns="90747" tIns="45375" rIns="90747" bIns="45375"/>
          <a:lstStyle/>
          <a:p>
            <a:pPr eaLnBrk="1" hangingPunct="1"/>
            <a:r>
              <a:rPr lang="fr-CA" altLang="fr-FR" sz="800" i="1" smtClean="0"/>
              <a:t>Ex.: parents qui imposent le DES et ne comprennent pas les différentes portes de sortie qu’on peut proposer comme la passerelle FMS, le TDG, les DEP. Parents qui ne voient pas les difficultés de leur jeune.</a:t>
            </a:r>
          </a:p>
          <a:p>
            <a:pPr eaLnBrk="1" hangingPunct="1"/>
            <a:endParaRPr lang="fr-CA" altLang="fr-FR" sz="800" i="1" smtClean="0"/>
          </a:p>
          <a:p>
            <a:pPr eaLnBrk="1" hangingPunct="1"/>
            <a:r>
              <a:rPr lang="fr-CA" altLang="fr-FR" sz="800" i="1" smtClean="0"/>
              <a:t>On se réfère à une étude parue en décembre 2011 dans le coup d’œil sur la formation de base et faite par l’équipe QISAQ (qualification et insertion socioprofessionnelle des jeunes adultes québécois). </a:t>
            </a:r>
          </a:p>
          <a:p>
            <a:pPr eaLnBrk="1" hangingPunct="1"/>
            <a:r>
              <a:rPr lang="fr-CA" altLang="fr-FR" sz="800" i="1" smtClean="0"/>
              <a:t>L’étude porte sur les profils et les besoins psychologiques, psychopédagogiques et pédagogiques des jeunes élèves handicapés ou en difficultés d’apprentissage (EHDAA) fréquentant un centre de formation aux adultes. </a:t>
            </a:r>
          </a:p>
          <a:p>
            <a:pPr eaLnBrk="1" hangingPunct="1"/>
            <a:r>
              <a:rPr lang="fr-CA" altLang="fr-FR" sz="800" i="1" smtClean="0"/>
              <a:t>Voici ce qui en ressort quant aux besoins psychologiques les plus importants des jeunes.</a:t>
            </a:r>
          </a:p>
          <a:p>
            <a:pPr eaLnBrk="1" hangingPunct="1"/>
            <a:r>
              <a:rPr lang="fr-CA" altLang="fr-FR" sz="800" smtClean="0"/>
              <a:t>-Les 16-19 ans et 19-24 ans présentent un profil similaire relativement au stress ressenti or apprendre à gérer leur stress s’avère important. </a:t>
            </a:r>
          </a:p>
          <a:p>
            <a:pPr eaLnBrk="1" hangingPunct="1"/>
            <a:endParaRPr lang="fr-CA" altLang="fr-FR" sz="800" smtClean="0"/>
          </a:p>
          <a:p>
            <a:pPr eaLnBrk="1" hangingPunct="1"/>
            <a:r>
              <a:rPr lang="fr-CA" altLang="fr-FR" sz="800" smtClean="0"/>
              <a:t>*Ont manifestés des troubles de comportement au secondaire menant à des conflits et brouillant leur lien avec les enseignants, direction et autres élèves de l’école. Ont de mauvaises stratégies d’adaptation, une faible estime de soi, des difficultés relationnelles, une vision négative de l’école, des difficultés scolaires, des troubles du cpt et des expériences scolaires négatives.</a:t>
            </a:r>
          </a:p>
          <a:p>
            <a:pPr eaLnBrk="1" hangingPunct="1"/>
            <a:r>
              <a:rPr lang="fr-CA" altLang="fr-FR" sz="800" smtClean="0"/>
              <a:t>Ils n’aiment pas leur climat de classe et la relation et les attitudes qu’ont leur enseignant à leur égard (selon Rousseau, 2010)</a:t>
            </a:r>
          </a:p>
          <a:p>
            <a:pPr eaLnBrk="1" hangingPunct="1"/>
            <a:r>
              <a:rPr lang="fr-CA" altLang="fr-FR" sz="800" smtClean="0"/>
              <a:t>Et un état émotionnel négatif, conséquence de l’histoire personnelle, diminue la capacité d’attention nécessaire à la réalisation d’une tâche.</a:t>
            </a:r>
          </a:p>
          <a:p>
            <a:pPr eaLnBrk="1" hangingPunct="1"/>
            <a:r>
              <a:rPr lang="fr-CA" altLang="fr-FR" sz="800" smtClean="0"/>
              <a:t/>
            </a:r>
            <a:br>
              <a:rPr lang="fr-CA" altLang="fr-FR" sz="800" smtClean="0"/>
            </a:br>
            <a:endParaRPr lang="fr-CA" altLang="fr-FR" sz="800" smtClean="0"/>
          </a:p>
        </p:txBody>
      </p:sp>
    </p:spTree>
    <p:extLst>
      <p:ext uri="{BB962C8B-B14F-4D97-AF65-F5344CB8AC3E}">
        <p14:creationId xmlns:p14="http://schemas.microsoft.com/office/powerpoint/2010/main" val="282625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0747" tIns="45375" rIns="90747" bIns="45375" anchor="b"/>
          <a:lstStyle/>
          <a:p>
            <a:pPr algn="r" defTabSz="919163" eaLnBrk="0" hangingPunct="0"/>
            <a:fld id="{5AF56413-4513-4726-87D8-AC08EECECF16}" type="slidenum">
              <a:rPr lang="fr-FR" altLang="fr-FR" sz="1200">
                <a:latin typeface="Calibri" pitchFamily="34" charset="0"/>
              </a:rPr>
              <a:pPr algn="r" defTabSz="919163" eaLnBrk="0" hangingPunct="0"/>
              <a:t>7</a:t>
            </a:fld>
            <a:endParaRPr lang="fr-FR" altLang="fr-FR" sz="1200">
              <a:latin typeface="Calibri" pitchFamily="34" charset="0"/>
            </a:endParaRPr>
          </a:p>
        </p:txBody>
      </p:sp>
      <p:sp>
        <p:nvSpPr>
          <p:cNvPr id="26626" name="Rectangle 2"/>
          <p:cNvSpPr>
            <a:spLocks noGrp="1" noRot="1" noChangeAspect="1" noChangeArrowheads="1" noTextEdit="1"/>
          </p:cNvSpPr>
          <p:nvPr>
            <p:ph type="sldImg"/>
          </p:nvPr>
        </p:nvSpPr>
        <p:spPr>
          <a:xfrm>
            <a:off x="1168400" y="692150"/>
            <a:ext cx="4618038" cy="3463925"/>
          </a:xfrm>
          <a:ln/>
        </p:spPr>
      </p:sp>
      <p:sp>
        <p:nvSpPr>
          <p:cNvPr id="26627" name="Rectangle 3"/>
          <p:cNvSpPr>
            <a:spLocks noGrp="1" noChangeArrowheads="1"/>
          </p:cNvSpPr>
          <p:nvPr>
            <p:ph type="body" idx="1"/>
          </p:nvPr>
        </p:nvSpPr>
        <p:spPr>
          <a:xfrm>
            <a:off x="693738" y="4387850"/>
            <a:ext cx="5562600" cy="4156075"/>
          </a:xfrm>
        </p:spPr>
        <p:txBody>
          <a:bodyPr lIns="90747" tIns="45375" rIns="90747" bIns="45375"/>
          <a:lstStyle/>
          <a:p>
            <a:pPr eaLnBrk="1" hangingPunct="1"/>
            <a:r>
              <a:rPr lang="fr-CA" altLang="fr-FR" smtClean="0"/>
              <a:t>Ils ont appris à ne pas apprendre! – Les buts d’évitement (voir Chouinard)… ont été développés par notre mauvaise compréhension de leur mode de fonctionnement. Ils sont le produit de notre système!</a:t>
            </a:r>
          </a:p>
          <a:p>
            <a:pPr eaLnBrk="1" hangingPunct="1"/>
            <a:r>
              <a:rPr lang="fr-CA" altLang="fr-FR" smtClean="0"/>
              <a:t>Exemples de mécanismes de défense: AGITATION – FUITE DE LA TÂCHE (absentéisme, confrontation, évitement, etc.) – OPPOSITION PASSIVE – DÉRESPONSABILISATION À OUTRANCE (mes souliers étaient mouillés, je n’ai pu venir à l’école)</a:t>
            </a:r>
          </a:p>
          <a:p>
            <a:pPr eaLnBrk="1" hangingPunct="1"/>
            <a:r>
              <a:rPr lang="fr-CA" altLang="fr-FR" smtClean="0"/>
              <a:t/>
            </a:r>
            <a:br>
              <a:rPr lang="fr-CA" altLang="fr-FR" smtClean="0"/>
            </a:br>
            <a:endParaRPr lang="fr-CA" altLang="fr-FR" smtClean="0"/>
          </a:p>
          <a:p>
            <a:pPr eaLnBrk="1" hangingPunct="1"/>
            <a:r>
              <a:rPr lang="fr-CA" altLang="fr-FR" smtClean="0"/>
              <a:t/>
            </a:r>
            <a:br>
              <a:rPr lang="fr-CA" altLang="fr-FR" smtClean="0"/>
            </a:br>
            <a:endParaRPr lang="fr-CA" altLang="fr-FR" smtClean="0"/>
          </a:p>
        </p:txBody>
      </p:sp>
    </p:spTree>
    <p:extLst>
      <p:ext uri="{BB962C8B-B14F-4D97-AF65-F5344CB8AC3E}">
        <p14:creationId xmlns:p14="http://schemas.microsoft.com/office/powerpoint/2010/main" val="241290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0747" tIns="45375" rIns="90747" bIns="45375" anchor="b"/>
          <a:lstStyle/>
          <a:p>
            <a:pPr algn="r" defTabSz="919163" eaLnBrk="0" hangingPunct="0"/>
            <a:fld id="{B3BD4A86-C0B8-4750-9E01-4485C5E2D32B}" type="slidenum">
              <a:rPr lang="fr-FR" altLang="fr-FR" sz="1200">
                <a:latin typeface="Calibri" pitchFamily="34" charset="0"/>
              </a:rPr>
              <a:pPr algn="r" defTabSz="919163" eaLnBrk="0" hangingPunct="0"/>
              <a:t>8</a:t>
            </a:fld>
            <a:endParaRPr lang="fr-FR" altLang="fr-FR" sz="1200">
              <a:latin typeface="Calibri" pitchFamily="34" charset="0"/>
            </a:endParaRPr>
          </a:p>
        </p:txBody>
      </p:sp>
      <p:sp>
        <p:nvSpPr>
          <p:cNvPr id="28674" name="Rectangle 2"/>
          <p:cNvSpPr>
            <a:spLocks noGrp="1" noRot="1" noChangeAspect="1" noChangeArrowheads="1" noTextEdit="1"/>
          </p:cNvSpPr>
          <p:nvPr>
            <p:ph type="sldImg"/>
          </p:nvPr>
        </p:nvSpPr>
        <p:spPr>
          <a:xfrm>
            <a:off x="1168400" y="692150"/>
            <a:ext cx="4618038" cy="3463925"/>
          </a:xfrm>
          <a:ln/>
        </p:spPr>
      </p:sp>
      <p:sp>
        <p:nvSpPr>
          <p:cNvPr id="28675" name="Rectangle 3"/>
          <p:cNvSpPr>
            <a:spLocks noGrp="1" noChangeArrowheads="1"/>
          </p:cNvSpPr>
          <p:nvPr>
            <p:ph type="body" idx="1"/>
          </p:nvPr>
        </p:nvSpPr>
        <p:spPr>
          <a:xfrm>
            <a:off x="693738" y="4387850"/>
            <a:ext cx="5562600" cy="4156075"/>
          </a:xfrm>
        </p:spPr>
        <p:txBody>
          <a:bodyPr lIns="90747" tIns="45375" rIns="90747" bIns="45375"/>
          <a:lstStyle/>
          <a:p>
            <a:pPr eaLnBrk="1" hangingPunct="1">
              <a:lnSpc>
                <a:spcPct val="80000"/>
              </a:lnSpc>
            </a:pPr>
            <a:r>
              <a:rPr lang="fr-CA" altLang="fr-FR" sz="800" smtClean="0"/>
              <a:t>Par contre, selon moi, il n’y a personne qui ne veut pas réussir. Au primaire, tous les élèves entrent à l’école avec l’intention d’apprendre. Peu d’entre eux ont des craintes quant à leurs capacités. Ils entreprennent leur cheminement scolaire plutôt confiant et déterminés à apprendre et à réussir. Il sont alors un niveau élevé d’engagement, d’enthousiasme et de persévérance dans les tâches scolaires. </a:t>
            </a:r>
          </a:p>
          <a:p>
            <a:pPr eaLnBrk="1" hangingPunct="1">
              <a:lnSpc>
                <a:spcPct val="80000"/>
              </a:lnSpc>
            </a:pPr>
            <a:r>
              <a:rPr lang="fr-CA" altLang="fr-FR" sz="800" smtClean="0"/>
              <a:t>Puis, graduellement, l’école installe des miroirs tout autour de l’élève pour lui renvoyer une image très nette de lui-même. Principalement en rapport avec ses capacités et son intelligence. Pour plusieurs raisons, certains acceptent mal cette image et en sont blessés. Cela provoque une diminution de l’estime de soi et modifie les buts de certains enfants. La priorité n’est plus l’apprentissage, mais la préservation de l’estime de soi en évitant les situations pouvant l’altérer davantage. La motivation de réussir est désormais secondaire. </a:t>
            </a:r>
          </a:p>
          <a:p>
            <a:pPr eaLnBrk="1" hangingPunct="1">
              <a:lnSpc>
                <a:spcPct val="80000"/>
              </a:lnSpc>
            </a:pPr>
            <a:endParaRPr lang="fr-CA" altLang="fr-FR" sz="800" smtClean="0"/>
          </a:p>
          <a:p>
            <a:pPr eaLnBrk="1" hangingPunct="1">
              <a:lnSpc>
                <a:spcPct val="80000"/>
              </a:lnSpc>
            </a:pPr>
            <a:r>
              <a:rPr lang="fr-CA" altLang="fr-FR" sz="800" smtClean="0"/>
              <a:t>Or il ne faut pas tant viser à augmenter la motivation à apprendre des élèves qu’à freiner le processus de démotivation à l’endroit de l’école et des tâches scolaires. Les recherches montrent que la poursuite de buts d’évitement pousse l’élève à adopter des comportements caractéristiques ayant pour fonction de minimiser l’effet négatif sur l’estime de soi (je m’en fous, c’est con les maths…). C’est incompatible avec l’apprentissage et la réussite à l’école. </a:t>
            </a:r>
          </a:p>
          <a:p>
            <a:pPr eaLnBrk="1" hangingPunct="1">
              <a:lnSpc>
                <a:spcPct val="80000"/>
              </a:lnSpc>
            </a:pPr>
            <a:endParaRPr lang="fr-CA" altLang="fr-FR" sz="800" smtClean="0"/>
          </a:p>
          <a:p>
            <a:pPr eaLnBrk="1" hangingPunct="1">
              <a:lnSpc>
                <a:spcPct val="80000"/>
              </a:lnSpc>
            </a:pPr>
            <a:r>
              <a:rPr lang="fr-CA" altLang="fr-FR" sz="800" smtClean="0"/>
              <a:t>Rapidement les élèves voient que l’échec subi à la suite d’efforts intense est dommageable sur les perceptions de soi. Or si on souhaite préserver son estime de soi, l’effort devient rapidement une menace. Ils deviennent des chercheurs de bonnes réponses  réticents à prendre des chances et à essayer si le résultat est incertain. Pour eux, l’effort devient palliatif au manque d’intelligence et évitent donc d’y recourir pour préserver une image de soi plus positive. Ils demandent alors peu d’aide, ne suivent pas les consignes et commencent à exprimer graduellement leur désintérêt plutôt que leur sentiment d’incapacité. Ils rationnalisent leurs difficultés. Ils se convainquent de l’inutilité de l’école et du peu d’intérêts des choses qu’on y apprend. Certains adoptent des comportements asociaux, opposition et délinquance. Pour d’autres, cela se manifeste de façon intériorisé et cherchent à se faire oublier. Un bon nombre s’absentent de l’école et en viennent à décrocher. </a:t>
            </a:r>
            <a:br>
              <a:rPr lang="fr-CA" altLang="fr-FR" sz="800" smtClean="0"/>
            </a:br>
            <a:endParaRPr lang="fr-CA" altLang="fr-FR" sz="800" smtClean="0"/>
          </a:p>
          <a:p>
            <a:pPr eaLnBrk="1" hangingPunct="1">
              <a:lnSpc>
                <a:spcPct val="80000"/>
              </a:lnSpc>
            </a:pPr>
            <a:r>
              <a:rPr lang="fr-CA" altLang="fr-FR" sz="800" smtClean="0"/>
              <a:t>Il faut donc augmenter le niveau d’engagement et de persévérance de l’élève s’exprimant par l’effort, l’attention, le recours aux stratégies cognitives et métacognitives. </a:t>
            </a:r>
          </a:p>
          <a:p>
            <a:pPr eaLnBrk="1" hangingPunct="1">
              <a:lnSpc>
                <a:spcPct val="80000"/>
              </a:lnSpc>
            </a:pPr>
            <a:r>
              <a:rPr lang="fr-CA" altLang="fr-FR" sz="800" smtClean="0"/>
              <a:t>Pour y arriver, nous pouvons jouer sur les attentes positives que l’élève aura face à lui-même et sur la valeur que prendre l’école pour lui. Cela aidera à augmenter le niveau d’engagement et de persévérance de l’élève et à l’éloigner des comportements de préservation de soi. </a:t>
            </a:r>
          </a:p>
          <a:p>
            <a:pPr eaLnBrk="1" hangingPunct="1">
              <a:lnSpc>
                <a:spcPct val="80000"/>
              </a:lnSpc>
            </a:pPr>
            <a:r>
              <a:rPr lang="fr-CA" altLang="fr-FR" sz="800" smtClean="0"/>
              <a:t>Augmenter les attentes: ne pas tolérer qu’il donne moins que ce qu’il est capable sinon on confirme ses perceptions de soi négatives. </a:t>
            </a:r>
          </a:p>
          <a:p>
            <a:pPr eaLnBrk="1" hangingPunct="1">
              <a:lnSpc>
                <a:spcPct val="80000"/>
              </a:lnSpc>
            </a:pPr>
            <a:r>
              <a:rPr lang="fr-CA" altLang="fr-FR" sz="800" smtClean="0"/>
              <a:t>Augmenter la Valeur de l’école: climat de l’école, pratiques pédagogiques évaluatives. (ex: ne pas rendre public les résultats à un examen)</a:t>
            </a:r>
          </a:p>
        </p:txBody>
      </p:sp>
    </p:spTree>
    <p:extLst>
      <p:ext uri="{BB962C8B-B14F-4D97-AF65-F5344CB8AC3E}">
        <p14:creationId xmlns:p14="http://schemas.microsoft.com/office/powerpoint/2010/main" val="61706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0747" tIns="45375" rIns="90747" bIns="45375" anchor="b"/>
          <a:lstStyle/>
          <a:p>
            <a:pPr algn="r" defTabSz="919163" eaLnBrk="0" hangingPunct="0"/>
            <a:fld id="{8839E088-4373-47A2-9D16-3B4F7C7F988D}" type="slidenum">
              <a:rPr lang="fr-FR" altLang="fr-FR" sz="1200">
                <a:latin typeface="Calibri" pitchFamily="34" charset="0"/>
              </a:rPr>
              <a:pPr algn="r" defTabSz="919163" eaLnBrk="0" hangingPunct="0"/>
              <a:t>9</a:t>
            </a:fld>
            <a:endParaRPr lang="fr-FR" altLang="fr-FR" sz="1200">
              <a:latin typeface="Calibri" pitchFamily="34" charset="0"/>
            </a:endParaRPr>
          </a:p>
        </p:txBody>
      </p:sp>
      <p:sp>
        <p:nvSpPr>
          <p:cNvPr id="30722" name="Rectangle 2"/>
          <p:cNvSpPr>
            <a:spLocks noGrp="1" noRot="1" noChangeAspect="1" noChangeArrowheads="1" noTextEdit="1"/>
          </p:cNvSpPr>
          <p:nvPr>
            <p:ph type="sldImg"/>
          </p:nvPr>
        </p:nvSpPr>
        <p:spPr>
          <a:xfrm>
            <a:off x="1168400" y="692150"/>
            <a:ext cx="4618038" cy="3463925"/>
          </a:xfrm>
          <a:ln/>
        </p:spPr>
      </p:sp>
      <p:sp>
        <p:nvSpPr>
          <p:cNvPr id="30723" name="Rectangle 3"/>
          <p:cNvSpPr>
            <a:spLocks noGrp="1" noChangeArrowheads="1"/>
          </p:cNvSpPr>
          <p:nvPr>
            <p:ph type="body" idx="1"/>
          </p:nvPr>
        </p:nvSpPr>
        <p:spPr>
          <a:xfrm>
            <a:off x="693738" y="4387850"/>
            <a:ext cx="5562600" cy="4156075"/>
          </a:xfrm>
        </p:spPr>
        <p:txBody>
          <a:bodyPr lIns="90747" tIns="45375" rIns="90747" bIns="45375"/>
          <a:lstStyle/>
          <a:p>
            <a:pPr eaLnBrk="1" hangingPunct="1">
              <a:lnSpc>
                <a:spcPct val="80000"/>
              </a:lnSpc>
            </a:pPr>
            <a:r>
              <a:rPr lang="fr-CA" altLang="fr-FR" sz="800" smtClean="0"/>
              <a:t>Sonia Lupien, professeure titulaire au département de psychiatrie de la faculté de médecine de l’université de Montréal. Elle a fondé et dirige le centre d’études sur le stress humain. Programme </a:t>
            </a:r>
            <a:r>
              <a:rPr lang="fr-CA" altLang="fr-FR" sz="800" i="1" smtClean="0"/>
              <a:t>Déstresse et progresse, Par amour du stress</a:t>
            </a:r>
          </a:p>
        </p:txBody>
      </p:sp>
    </p:spTree>
    <p:extLst>
      <p:ext uri="{BB962C8B-B14F-4D97-AF65-F5344CB8AC3E}">
        <p14:creationId xmlns:p14="http://schemas.microsoft.com/office/powerpoint/2010/main" val="332016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a:ln/>
        </p:spPr>
      </p:sp>
      <p:sp>
        <p:nvSpPr>
          <p:cNvPr id="32770" name="Espace réservé des notes 2"/>
          <p:cNvSpPr>
            <a:spLocks noGrp="1"/>
          </p:cNvSpPr>
          <p:nvPr>
            <p:ph type="body" idx="1"/>
          </p:nvPr>
        </p:nvSpPr>
        <p:spPr/>
        <p:txBody>
          <a:bodyPr/>
          <a:lstStyle/>
          <a:p>
            <a:r>
              <a:rPr lang="fr-FR" smtClean="0"/>
              <a:t>Le </a:t>
            </a:r>
            <a:r>
              <a:rPr lang="fr-FR" i="1" smtClean="0"/>
              <a:t>sentiment d'efficacité personnelle</a:t>
            </a:r>
            <a:r>
              <a:rPr lang="fr-FR" smtClean="0"/>
              <a:t> ("</a:t>
            </a:r>
            <a:r>
              <a:rPr lang="en-US" i="1" smtClean="0"/>
              <a:t>self-efficacy</a:t>
            </a:r>
            <a:r>
              <a:rPr lang="fr-FR" smtClean="0"/>
              <a:t>") est un concept développé par le psychologue Albert Bandura. Il désigne les croyances d'une personne sur sa capacité d'atteindre des buts ou de faire face à différentes situations. Ce sentiment constitue un déterminant important de la motivation à agir et de la persévérance vers des buts car le niveau d'effort investi est en fonction des résultats attendus.    </a:t>
            </a:r>
          </a:p>
          <a:p>
            <a:endParaRPr lang="fr-FR" smtClean="0"/>
          </a:p>
          <a:p>
            <a:r>
              <a:rPr lang="fr-FR" smtClean="0"/>
              <a:t>ANTICIPATION PAR L'ÉLÈVE DE SA CAPACITÉ À RÉUSSIR: AVANT MÊME DE COMMENCER À PRENDRE PART À UNE EXPÉRIENCE D'APPRENTISSAGE, LES ÉLÈVES ONT UNE IDÉE ASSEZ CLAIRE DU NIVEAU DE RÉUSSITE QU'ILS PARVIENDRONT À ATTEINDRE. CE NIVEAU CORRESPOND, AU BOUT DU COMPTE, ASSEZ FIDÈLEMENT À CE QU'ILS AVAIENT ANTICIPÉ. OR, IL Y A DES ÉLÈEVES QUI SOUS-ESTIMENT LEUR POTENTIEL COMPARATIVEMENT À CE QU'ILS SERAIENT RÉELLEMENT CAPABLES DE RÉUSSIR. CETTE SOUS-PERCEPTION D'EUX-MÊMES LES LIMITE DANS CE QU'ILS ACCOMPLISSENT. ON COMPRENDRA DONC L'IMPORTANCE DE DÉVELOPPER DES PRATIQUES COMME LA MÉTACOGNITION ET L'AUTOÉVALUATION. SOURCE: STEPHANE ALLAIRE. SERVEBLOG.NET (document de Steve Bissonnette).</a:t>
            </a:r>
          </a:p>
          <a:p>
            <a:endParaRPr lang="fr-FR" smtClean="0"/>
          </a:p>
          <a:p>
            <a:r>
              <a:rPr lang="fr-FR" smtClean="0"/>
              <a:t>Règle générale, un fort sentiment d'efficacité amène à se fixer de meilleurs buts, à faire plus d'efforts, à persévérer davantage et à mieux se remettre des échecs. Un faible sentiment d'efficacité est souvent un élément important de la dépression. </a:t>
            </a:r>
            <a:br>
              <a:rPr lang="fr-FR" smtClean="0"/>
            </a:br>
            <a:r>
              <a:rPr lang="fr-FR" smtClean="0"/>
              <a:t/>
            </a:r>
            <a:br>
              <a:rPr lang="fr-FR" smtClean="0"/>
            </a:br>
            <a:r>
              <a:rPr lang="fr-FR" smtClean="0"/>
              <a:t>Le concept est utilisé en psychothérapie et dans des programmes d'interventions afin de favoriser l'atteinte d'objectifs dans de nombreux domaines, notamment liés à la santé (tels que l'arrêt du tabagisme, la perte de poids, l'adaptation à une maladie comme le diabète...), scolaires ou professionnels.</a:t>
            </a:r>
            <a:br>
              <a:rPr lang="fr-FR" smtClean="0"/>
            </a:br>
            <a:r>
              <a:rPr lang="fr-FR" smtClean="0"/>
              <a:t/>
            </a:r>
            <a:br>
              <a:rPr lang="fr-FR" smtClean="0"/>
            </a:br>
            <a:r>
              <a:rPr lang="fr-FR" smtClean="0"/>
              <a:t>Le </a:t>
            </a:r>
            <a:r>
              <a:rPr lang="fr-FR" i="1" smtClean="0"/>
              <a:t>sentiment d'efficacité personnelle</a:t>
            </a:r>
            <a:r>
              <a:rPr lang="fr-FR" smtClean="0"/>
              <a:t> se développe à partir de: </a:t>
            </a:r>
          </a:p>
          <a:p>
            <a:r>
              <a:rPr lang="fr-FR" smtClean="0"/>
              <a:t>- L'expérience: Les expériences personnelles, de réussites ou d'échecs, sont les plus influentes sur le sentiment d'</a:t>
            </a:r>
            <a:r>
              <a:rPr lang="fr-FR" i="1" smtClean="0"/>
              <a:t>efficacité</a:t>
            </a:r>
            <a:r>
              <a:rPr lang="fr-FR" smtClean="0"/>
              <a:t>. </a:t>
            </a:r>
            <a:br>
              <a:rPr lang="fr-FR" smtClean="0"/>
            </a:br>
            <a:r>
              <a:rPr lang="fr-FR" smtClean="0"/>
              <a:t/>
            </a:r>
            <a:br>
              <a:rPr lang="fr-FR" smtClean="0"/>
            </a:br>
            <a:r>
              <a:rPr lang="fr-FR" smtClean="0"/>
              <a:t>- L'observation d'autrui: Observer quelqu'un d'autre réussir à atteindre un but augmente le sentiment d'une personne qu'elle peut réussir elle aussi. </a:t>
            </a:r>
            <a:br>
              <a:rPr lang="fr-FR" smtClean="0"/>
            </a:br>
            <a:r>
              <a:rPr lang="fr-FR" smtClean="0"/>
              <a:t/>
            </a:r>
            <a:br>
              <a:rPr lang="fr-FR" smtClean="0"/>
            </a:br>
            <a:r>
              <a:rPr lang="fr-FR" smtClean="0"/>
              <a:t>- La persuasion sociale: Il s'agit des encouragements ou découragements. Il est généralement plus facile de diminuer le sentiment d'efficacité personnelle de quelqu'un que de l'améliorer. </a:t>
            </a:r>
            <a:br>
              <a:rPr lang="fr-FR" smtClean="0"/>
            </a:br>
            <a:r>
              <a:rPr lang="fr-FR" smtClean="0"/>
              <a:t/>
            </a:r>
            <a:br>
              <a:rPr lang="fr-FR" smtClean="0"/>
            </a:br>
            <a:r>
              <a:rPr lang="fr-FR" smtClean="0"/>
              <a:t>- Les facteurs physiologiques et émotifs: Les gens se fient aussi en partie à leurs états émotifs et physiologiques pour juger de leur capacité. Ils interprètent leurs réactions de stress et de tension comme un signe de vulnérabilité. L'humeur affecte également les jugements sur l'efficacité personnelle. </a:t>
            </a:r>
          </a:p>
          <a:p>
            <a:r>
              <a:rPr lang="fr-FR" smtClean="0"/>
              <a:t>Les personnes qui ont un sentiment d’efficacité personnelle élevé ont tendance à avoir une meilleure estime de soi et à être plus optimiste. Elles ont aussi tendance à avoir une meilleure vie sociale et à moins souffrir d'anxiété et de dépression. </a:t>
            </a:r>
            <a:br>
              <a:rPr lang="fr-FR" smtClean="0"/>
            </a:br>
            <a:r>
              <a:rPr lang="fr-FR" smtClean="0"/>
              <a:t/>
            </a:r>
            <a:br>
              <a:rPr lang="fr-FR" smtClean="0"/>
            </a:br>
            <a:r>
              <a:rPr lang="fr-FR" smtClean="0"/>
              <a:t>Le concept d'</a:t>
            </a:r>
            <a:r>
              <a:rPr lang="fr-FR" i="1" smtClean="0"/>
              <a:t>efficacité personnelle</a:t>
            </a:r>
            <a:r>
              <a:rPr lang="fr-FR" smtClean="0"/>
              <a:t> est au centre de la </a:t>
            </a:r>
            <a:r>
              <a:rPr lang="fr-FR" i="1" smtClean="0"/>
              <a:t>théorie sociale cognitive</a:t>
            </a:r>
            <a:r>
              <a:rPr lang="fr-FR" smtClean="0"/>
              <a:t> de Bandura. Il a aussi été largement adopté dans différents modèles psychologiques. Par exemple, il constitue une composante du </a:t>
            </a:r>
            <a:r>
              <a:rPr lang="fr-FR" i="1" smtClean="0"/>
              <a:t>concept de soi</a:t>
            </a:r>
            <a:r>
              <a:rPr lang="fr-FR" smtClean="0"/>
              <a:t>, avec l'</a:t>
            </a:r>
            <a:r>
              <a:rPr lang="fr-FR" smtClean="0">
                <a:hlinkClick r:id="rId3"/>
              </a:rPr>
              <a:t>estime de soi</a:t>
            </a:r>
            <a:r>
              <a:rPr lang="fr-FR" smtClean="0"/>
              <a:t> et les identités de soi, selon le modèle de Rosenberg.           </a:t>
            </a:r>
            <a:br>
              <a:rPr lang="fr-FR" smtClean="0"/>
            </a:br>
            <a:r>
              <a:rPr lang="fr-FR" smtClean="0"/>
              <a:t/>
            </a:r>
            <a:br>
              <a:rPr lang="fr-FR" smtClean="0"/>
            </a:br>
            <a:r>
              <a:rPr lang="fr-FR" smtClean="0"/>
              <a:t/>
            </a:r>
            <a:br>
              <a:rPr lang="fr-FR" smtClean="0"/>
            </a:br>
            <a:endParaRPr lang="fr-FR" smtClean="0"/>
          </a:p>
          <a:p>
            <a:r>
              <a:rPr lang="fr-FR" smtClean="0"/>
              <a:t/>
            </a:r>
            <a:br>
              <a:rPr lang="fr-FR" smtClean="0"/>
            </a:br>
            <a:endParaRPr lang="fr-FR" smtClean="0"/>
          </a:p>
        </p:txBody>
      </p:sp>
      <p:sp>
        <p:nvSpPr>
          <p:cNvPr id="32771" name="Espace réservé du numéro de diapositive 3"/>
          <p:cNvSpPr>
            <a:spLocks noGrp="1"/>
          </p:cNvSpPr>
          <p:nvPr>
            <p:ph type="sldNum" sz="quarter" idx="5"/>
          </p:nvPr>
        </p:nvSpPr>
        <p:spPr>
          <a:noFill/>
        </p:spPr>
        <p:txBody>
          <a:bodyPr/>
          <a:lstStyle/>
          <a:p>
            <a:fld id="{6AC36DFB-9AA7-4797-82E9-AFCB1D3CB448}" type="slidenum">
              <a:rPr lang="fr-CA"/>
              <a:pPr/>
              <a:t>10</a:t>
            </a:fld>
            <a:endParaRPr lang="fr-CA"/>
          </a:p>
        </p:txBody>
      </p:sp>
    </p:spTree>
    <p:extLst>
      <p:ext uri="{BB962C8B-B14F-4D97-AF65-F5344CB8AC3E}">
        <p14:creationId xmlns:p14="http://schemas.microsoft.com/office/powerpoint/2010/main" val="259699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915B3964-B13B-4E52-AAFF-EBBE9DA99F1E}" type="datetimeFigureOut">
              <a:rPr lang="en-US"/>
              <a:pPr>
                <a:defRPr/>
              </a:pPr>
              <a:t>4/28/2017</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3A0B5C2F-BCB2-4F95-86B3-2CBEFA671E8E}"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8DE4A5-4971-4A60-A712-D101BB422D34}" type="datetimeFigureOut">
              <a:rPr lang="en-US"/>
              <a:pPr>
                <a:defRPr/>
              </a:pPr>
              <a:t>4/28/2017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0B3E77-0486-41ED-AB01-090FCA323274}"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FFACE9-F74C-4B63-A6CA-E67D2413631D}" type="datetimeFigureOut">
              <a:rPr lang="en-US"/>
              <a:pPr>
                <a:defRPr/>
              </a:pPr>
              <a:t>4/28/2017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3C5501-9B55-4222-91C1-000F68DC5675}"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053717E-2C8F-46B3-98A6-94103B882FCF}" type="datetimeFigureOut">
              <a:rPr lang="en-US"/>
              <a:pPr>
                <a:defRPr/>
              </a:pPr>
              <a:t>4/28/2017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D71BE3-5398-40A0-B976-5F7C9FD2A2AF}"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2AFC97-0490-47AD-BF76-5BDEC0F89F9E}" type="datetimeFigureOut">
              <a:rPr lang="en-US"/>
              <a:pPr>
                <a:defRPr/>
              </a:pPr>
              <a:t>4/28/2017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C3414B-61B4-40A1-9C75-F66C7BE4DD66}"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8961EA20-1F01-40B4-AB58-56FEA6BCD33A}" type="datetimeFigureOut">
              <a:rPr lang="en-US"/>
              <a:pPr>
                <a:defRPr/>
              </a:pPr>
              <a:t>4/28/2017</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AB3C4571-8A75-485C-A271-B6B9E997EEFB}"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F20455F-597D-4E38-8154-C394B6473671}" type="datetimeFigureOut">
              <a:rPr lang="en-US"/>
              <a:pPr>
                <a:defRPr/>
              </a:pPr>
              <a:t>4/28/2017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5ABFEE-90DD-440B-84AA-A899FF65B64A}"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43A64C-2F8C-48CA-81C9-6B5A95C119A7}" type="datetimeFigureOut">
              <a:rPr lang="en-US"/>
              <a:pPr>
                <a:defRPr/>
              </a:pPr>
              <a:t>4/28/2017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C323D8-D326-4171-A85E-BC04C3A0FC26}"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0ABADF-E4D8-4D6E-96D1-C646683C60E0}" type="datetimeFigureOut">
              <a:rPr lang="en-US"/>
              <a:pPr>
                <a:defRPr/>
              </a:pPr>
              <a:t>4/28/2017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6EE916-F293-4446-8E91-539DE991C3C5}"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0ECDBEA1-88B6-482A-8306-BFFF1FDFC852}" type="datetimeFigureOut">
              <a:rPr lang="en-US"/>
              <a:pPr>
                <a:defRPr/>
              </a:pPr>
              <a:t>4/28/2017</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6B2E3551-13A3-4B84-BE26-19159AC68F5F}" type="slidenum">
              <a:rPr lang="en-US"/>
              <a:pPr>
                <a:defRPr/>
              </a:pPr>
              <a:t>‹N°›</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0D233578-153D-4959-A85D-34CA46E653EF}" type="datetimeFigureOut">
              <a:rPr lang="en-US"/>
              <a:pPr>
                <a:defRPr/>
              </a:pPr>
              <a:t>4/28/2017</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45B87E2E-6648-4930-8BD0-1C007655CD0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fld id="{F56717AE-D80A-4D0A-9E40-1C58F29ADBD7}" type="datetimeFigureOut">
              <a:rPr lang="en-US"/>
              <a:pPr>
                <a:defRPr/>
              </a:pPr>
              <a:t>4/28/2017</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defRPr>
            </a:lvl1pPr>
          </a:lstStyle>
          <a:p>
            <a:pPr>
              <a:defRPr/>
            </a:pPr>
            <a:fld id="{CBE8DB3E-1D91-4DBA-B3EF-9E68298CDF69}"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79" r:id="rId1"/>
    <p:sldLayoutId id="2147483878" r:id="rId2"/>
    <p:sldLayoutId id="2147483877" r:id="rId3"/>
    <p:sldLayoutId id="2147483876" r:id="rId4"/>
    <p:sldLayoutId id="2147483875" r:id="rId5"/>
    <p:sldLayoutId id="2147483874" r:id="rId6"/>
    <p:sldLayoutId id="2147483873" r:id="rId7"/>
    <p:sldLayoutId id="2147483880" r:id="rId8"/>
    <p:sldLayoutId id="2147483881" r:id="rId9"/>
    <p:sldLayoutId id="2147483872" r:id="rId10"/>
    <p:sldLayoutId id="2147483871"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notesSlide" Target="../notesSlides/notesSlide12.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10" Type="http://schemas.openxmlformats.org/officeDocument/2006/relationships/tags" Target="../tags/tag24.xml"/><Relationship Id="rId19" Type="http://schemas.openxmlformats.org/officeDocument/2006/relationships/slideLayout" Target="../slideLayouts/slideLayout7.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6" Type="http://schemas.openxmlformats.org/officeDocument/2006/relationships/notesSlide" Target="../notesSlides/notesSlide14.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slideLayout" Target="../slideLayouts/slideLayout7.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ved=0ahUKEwizidj8g5nMAhWFHT4KHRQMAzYQjRwIBw&amp;url=http://www.chezgundula.fr/2013/05/26/quel-probleme/&amp;psig=AFQjCNGaEjJ7ECtpeSgqGRxpwsJTS3VudQ&amp;ust=146109785663499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hyperlink" Target="https://www.google.ca/url?sa=i&amp;rct=j&amp;q=&amp;esrc=s&amp;source=images&amp;cd=&amp;cad=rja&amp;uact=8&amp;ved=0ahUKEwjN1O7m7ZjMAhUBcD4KHdvFB18QjRwIBw&amp;url=https://blogprofns.wordpress.com/2013/11/&amp;psig=AFQjCNEgCidiyalHAnyEkmOdWd127paARA&amp;ust=1461091949083294"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blogues.csaffluents.qc.ca/trousseehdaa/files/2015/12/21-D%C3%A9ficience-intellectuelle-l%C3%A9g%C3%A8re.pdf" TargetMode="External"/><Relationship Id="rId13" Type="http://schemas.openxmlformats.org/officeDocument/2006/relationships/hyperlink" Target="http://blogues.csaffluents.qc.ca/trousseehdaa/files/2015/12/36-D%C3%A9ficience-motrice-grave.pdf" TargetMode="External"/><Relationship Id="rId18" Type="http://schemas.openxmlformats.org/officeDocument/2006/relationships/hyperlink" Target="http://blogues.csaffluents.qc.ca/trousseehdaa/files/2015/12/99-D%C3%A9ficience-atypique.pdf" TargetMode="External"/><Relationship Id="rId3" Type="http://schemas.openxmlformats.org/officeDocument/2006/relationships/hyperlink" Target="http://blogues.csaffluents.qc.ca/trousseehdaa/files/2015/12/14-Trouble-grave-de-comportement.pdf" TargetMode="External"/><Relationship Id="rId7" Type="http://schemas.openxmlformats.org/officeDocument/2006/relationships/hyperlink" Target="http://blogues.csaffluents.qc.ca/trousseehdaa/files/2017/03/17-Dyspraxie-verbale-s%C3%A9v%C3%A8re.pdf" TargetMode="External"/><Relationship Id="rId12" Type="http://schemas.openxmlformats.org/officeDocument/2006/relationships/hyperlink" Target="http://blogues.csaffluents.qc.ca/trousseehdaa/files/2015/12/34-Trouble-primaire-s%C3%A9v%C3%A8re-du-langage.pdf" TargetMode="External"/><Relationship Id="rId17" Type="http://schemas.openxmlformats.org/officeDocument/2006/relationships/hyperlink" Target="http://blogues.csaffluents.qc.ca/trousseehdaa/files/2017/03/53-Trouble-relevant-de-la-psychopathologie.pdf" TargetMode="External"/><Relationship Id="rId2" Type="http://schemas.openxmlformats.org/officeDocument/2006/relationships/hyperlink" Target="http://blogues.csaffluents.qc.ca/trousseehdaa/files/2015/12/12-Trouble-de-comportement.pdf" TargetMode="External"/><Relationship Id="rId16" Type="http://schemas.openxmlformats.org/officeDocument/2006/relationships/hyperlink" Target="http://blogues.csaffluents.qc.ca/trousseehdaa/files/2017/03/50-Trouble-du-spectre-de-lautisme-1.pdf" TargetMode="External"/><Relationship Id="rId1" Type="http://schemas.openxmlformats.org/officeDocument/2006/relationships/slideLayout" Target="../slideLayouts/slideLayout7.xml"/><Relationship Id="rId6" Type="http://schemas.openxmlformats.org/officeDocument/2006/relationships/hyperlink" Target="http://blogues.csaffluents.qc.ca/trousseehdaa/files/2017/03/08-Trouble-ou-hypoth%C3%A8se-de-trouble-sp%C3%A9cifique-du-langage-%C3%A9crit.pdf" TargetMode="External"/><Relationship Id="rId11" Type="http://schemas.openxmlformats.org/officeDocument/2006/relationships/hyperlink" Target="http://blogues.csaffluents.qc.ca/trousseehdaa/files/2015/12/33-D%C3%A9ficience-motrice-l%C3%A9g%C3%A8re-ou-organique.pdf" TargetMode="External"/><Relationship Id="rId5" Type="http://schemas.openxmlformats.org/officeDocument/2006/relationships/hyperlink" Target="http://blogues.csaffluents.qc.ca/trousseehdaa/files/2015/12/06-Trouble-l%C3%A9ger-ou-mod%C3%A9r%C3%A9-du-langage-oral.pdf" TargetMode="External"/><Relationship Id="rId15" Type="http://schemas.openxmlformats.org/officeDocument/2006/relationships/hyperlink" Target="http://blogues.csaffluents.qc.ca/trousseehdaa/files/2015/12/44-D%C3%A9ficience-auditive.pdf" TargetMode="External"/><Relationship Id="rId10" Type="http://schemas.openxmlformats.org/officeDocument/2006/relationships/hyperlink" Target="http://blogues.csaffluents.qc.ca/trousseehdaa/files/2015/12/24-D%C3%A9ficience-intellectuelle-moyenne-%C3%A0-s%C3%A9v%C3%A8re.pdf" TargetMode="External"/><Relationship Id="rId4" Type="http://schemas.openxmlformats.org/officeDocument/2006/relationships/hyperlink" Target="http://blogues.csaffluents.qc.ca/trousseehdaa/files/2015/12/01-Difficult%C3%A9-dapprentissage-sans-trouble-sp%C3%A9cifique.pdf" TargetMode="External"/><Relationship Id="rId9" Type="http://schemas.openxmlformats.org/officeDocument/2006/relationships/hyperlink" Target="http://blogues.csaffluents.qc.ca/trousseehdaa/files/2015/12/23-D%C3%A9ficience-intellectuelle-profonde.pdf" TargetMode="External"/><Relationship Id="rId14" Type="http://schemas.openxmlformats.org/officeDocument/2006/relationships/hyperlink" Target="http://blogues.csaffluents.qc.ca/trousseehdaa/files/2015/12/42-D%C3%A9ficience-visuelle.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gordonneufeld.co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education.gouv.qc.ca/fileadmin/site_web/documents/dpse/adaptation_serv_compl/19-7065.pdf"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009650" y="2667000"/>
            <a:ext cx="7116763" cy="1409700"/>
          </a:xfrm>
        </p:spPr>
        <p:txBody>
          <a:bodyPr/>
          <a:lstStyle/>
          <a:p>
            <a:pPr algn="ctr" eaLnBrk="1" hangingPunct="1"/>
            <a:r>
              <a:rPr lang="fr-FR" smtClean="0">
                <a:solidFill>
                  <a:schemeClr val="tx1"/>
                </a:solidFill>
              </a:rPr>
              <a:t>Comment ne pas laisser tomber aucun élève</a:t>
            </a:r>
            <a:endParaRPr lang="en-US" smtClean="0">
              <a:solidFill>
                <a:schemeClr val="tx1"/>
              </a:solidFill>
            </a:endParaRPr>
          </a:p>
        </p:txBody>
      </p:sp>
      <p:sp>
        <p:nvSpPr>
          <p:cNvPr id="14338" name="Subtitle 2"/>
          <p:cNvSpPr>
            <a:spLocks noGrp="1"/>
          </p:cNvSpPr>
          <p:nvPr>
            <p:ph type="subTitle" idx="1"/>
          </p:nvPr>
        </p:nvSpPr>
        <p:spPr>
          <a:xfrm>
            <a:off x="533400" y="4724400"/>
            <a:ext cx="6934200" cy="1225550"/>
          </a:xfrm>
        </p:spPr>
        <p:txBody>
          <a:bodyPr rtlCol="0">
            <a:normAutofit fontScale="92500" lnSpcReduction="20000"/>
          </a:bodyPr>
          <a:lstStyle/>
          <a:p>
            <a:pPr eaLnBrk="1" fontAlgn="auto" hangingPunct="1">
              <a:spcAft>
                <a:spcPts val="0"/>
              </a:spcAft>
              <a:defRPr/>
            </a:pPr>
            <a:endParaRPr lang="fr-FR" dirty="0"/>
          </a:p>
          <a:p>
            <a:pPr eaLnBrk="1" fontAlgn="auto" hangingPunct="1">
              <a:spcAft>
                <a:spcPts val="0"/>
              </a:spcAft>
              <a:defRPr/>
            </a:pPr>
            <a:r>
              <a:rPr lang="fr-CA" sz="2400" dirty="0">
                <a:solidFill>
                  <a:schemeClr val="tx1"/>
                </a:solidFill>
              </a:rPr>
              <a:t>Par </a:t>
            </a:r>
            <a:r>
              <a:rPr lang="fr-CA" dirty="0">
                <a:solidFill>
                  <a:schemeClr val="tx1"/>
                </a:solidFill>
              </a:rPr>
              <a:t/>
            </a:r>
            <a:br>
              <a:rPr lang="fr-CA" dirty="0">
                <a:solidFill>
                  <a:schemeClr val="tx1"/>
                </a:solidFill>
              </a:rPr>
            </a:br>
            <a:r>
              <a:rPr lang="fr-CA" sz="2400" dirty="0">
                <a:solidFill>
                  <a:schemeClr val="tx1"/>
                </a:solidFill>
              </a:rPr>
              <a:t>Claudine </a:t>
            </a:r>
            <a:r>
              <a:rPr lang="fr-CA" sz="2400" dirty="0" err="1">
                <a:solidFill>
                  <a:schemeClr val="tx1"/>
                </a:solidFill>
              </a:rPr>
              <a:t>Jolicoeur-Yelle</a:t>
            </a:r>
            <a:r>
              <a:rPr lang="fr-CA" sz="2400" dirty="0">
                <a:solidFill>
                  <a:schemeClr val="tx1"/>
                </a:solidFill>
              </a:rPr>
              <a:t>                     enseignante</a:t>
            </a:r>
            <a:r>
              <a:rPr lang="en-US" dirty="0">
                <a:solidFill>
                  <a:schemeClr val="tx1"/>
                </a:solidFill>
              </a:rPr>
              <a:t/>
            </a:r>
            <a:br>
              <a:rPr lang="en-US" dirty="0">
                <a:solidFill>
                  <a:schemeClr val="tx1"/>
                </a:solidFill>
              </a:rPr>
            </a:br>
            <a:endParaRPr lang="fr-CA"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a:xfrm>
            <a:off x="1042988" y="692150"/>
            <a:ext cx="7024687" cy="808038"/>
          </a:xfrm>
        </p:spPr>
        <p:txBody>
          <a:bodyPr/>
          <a:lstStyle/>
          <a:p>
            <a:pPr eaLnBrk="1" hangingPunct="1"/>
            <a:r>
              <a:rPr lang="fr-CA" smtClean="0"/>
              <a:t>Qu'est-ce que le SEP?</a:t>
            </a:r>
            <a:endParaRPr lang="fr-FR" smtClean="0"/>
          </a:p>
        </p:txBody>
      </p:sp>
      <p:sp>
        <p:nvSpPr>
          <p:cNvPr id="31746" name="Espace réservé du contenu 2"/>
          <p:cNvSpPr>
            <a:spLocks noGrp="1"/>
          </p:cNvSpPr>
          <p:nvPr>
            <p:ph idx="1"/>
          </p:nvPr>
        </p:nvSpPr>
        <p:spPr>
          <a:xfrm>
            <a:off x="806450" y="1803400"/>
            <a:ext cx="7589838" cy="4054475"/>
          </a:xfrm>
        </p:spPr>
        <p:txBody>
          <a:bodyPr/>
          <a:lstStyle/>
          <a:p>
            <a:pPr marL="69850" indent="0" eaLnBrk="1" hangingPunct="1">
              <a:buFont typeface="Wingdings 2" pitchFamily="18" charset="2"/>
              <a:buNone/>
            </a:pPr>
            <a:r>
              <a:rPr lang="fr-FR" smtClean="0"/>
              <a:t>C'est la croyance de la personne en sa </a:t>
            </a:r>
            <a:r>
              <a:rPr lang="fr-FR" b="1" smtClean="0"/>
              <a:t>capacité </a:t>
            </a:r>
            <a:r>
              <a:rPr lang="fr-FR" smtClean="0"/>
              <a:t>d'</a:t>
            </a:r>
            <a:r>
              <a:rPr lang="fr-FR" b="1" smtClean="0"/>
              <a:t>organiser </a:t>
            </a:r>
            <a:r>
              <a:rPr lang="fr-FR" smtClean="0"/>
              <a:t>et d'</a:t>
            </a:r>
            <a:r>
              <a:rPr lang="fr-FR" b="1" smtClean="0"/>
              <a:t>exécuter </a:t>
            </a:r>
            <a:r>
              <a:rPr lang="fr-FR" smtClean="0"/>
              <a:t>les actions qui sont requises pour atteindre les objectifs fixés et produire les résultats recherchés dans la tâche.</a:t>
            </a:r>
          </a:p>
          <a:p>
            <a:pPr marL="69850" indent="0" eaLnBrk="1" hangingPunct="1">
              <a:buFont typeface="Wingdings 2" pitchFamily="18" charset="2"/>
              <a:buNone/>
            </a:pPr>
            <a:endParaRPr lang="fr-FR" smtClean="0"/>
          </a:p>
          <a:p>
            <a:pPr marL="69850" indent="0" eaLnBrk="1" hangingPunct="1">
              <a:buFont typeface="Wingdings 2" pitchFamily="18" charset="2"/>
              <a:buNone/>
            </a:pPr>
            <a:r>
              <a:rPr lang="fr-FR" smtClean="0"/>
              <a:t>SEP positif</a:t>
            </a:r>
          </a:p>
        </p:txBody>
      </p:sp>
      <p:pic>
        <p:nvPicPr>
          <p:cNvPr id="31747" name="Image 3"/>
          <p:cNvPicPr>
            <a:picLocks noChangeAspect="1"/>
          </p:cNvPicPr>
          <p:nvPr/>
        </p:nvPicPr>
        <p:blipFill>
          <a:blip r:embed="rId3"/>
          <a:srcRect/>
          <a:stretch>
            <a:fillRect/>
          </a:stretch>
        </p:blipFill>
        <p:spPr bwMode="auto">
          <a:xfrm>
            <a:off x="4645025" y="3490913"/>
            <a:ext cx="2549525" cy="2882900"/>
          </a:xfrm>
          <a:prstGeom prst="rect">
            <a:avLst/>
          </a:prstGeom>
          <a:noFill/>
          <a:ln w="9525">
            <a:noFill/>
            <a:miter lim="800000"/>
            <a:headEnd/>
            <a:tailEnd/>
          </a:ln>
        </p:spPr>
      </p:pic>
      <p:sp>
        <p:nvSpPr>
          <p:cNvPr id="5" name="Flèche droite 4"/>
          <p:cNvSpPr/>
          <p:nvPr/>
        </p:nvSpPr>
        <p:spPr>
          <a:xfrm>
            <a:off x="2952750" y="3671888"/>
            <a:ext cx="977900" cy="593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lstStyle/>
          <a:p>
            <a:pPr eaLnBrk="1" hangingPunct="1"/>
            <a:endParaRPr lang="fr-FR" smtClean="0"/>
          </a:p>
        </p:txBody>
      </p:sp>
      <p:pic>
        <p:nvPicPr>
          <p:cNvPr id="33794" name="Espace réservé du contenu 3" descr="sep positif.jpg"/>
          <p:cNvPicPr>
            <a:picLocks noGrp="1" noChangeAspect="1"/>
          </p:cNvPicPr>
          <p:nvPr>
            <p:ph idx="1"/>
          </p:nvPr>
        </p:nvPicPr>
        <p:blipFill>
          <a:blip r:embed="rId3"/>
          <a:srcRect/>
          <a:stretch>
            <a:fillRect/>
          </a:stretch>
        </p:blipFill>
        <p:spPr>
          <a:xfrm>
            <a:off x="488950" y="357188"/>
            <a:ext cx="8166100" cy="6223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lstStyle/>
          <a:p>
            <a:pPr eaLnBrk="1" hangingPunct="1"/>
            <a:endParaRPr lang="fr-FR" smtClean="0"/>
          </a:p>
        </p:txBody>
      </p:sp>
      <p:pic>
        <p:nvPicPr>
          <p:cNvPr id="35842" name="Espace réservé du contenu 3" descr="sep.jpg"/>
          <p:cNvPicPr>
            <a:picLocks noGrp="1" noChangeAspect="1"/>
          </p:cNvPicPr>
          <p:nvPr>
            <p:ph idx="1"/>
          </p:nvPr>
        </p:nvPicPr>
        <p:blipFill>
          <a:blip r:embed="rId3"/>
          <a:srcRect/>
          <a:stretch>
            <a:fillRect/>
          </a:stretch>
        </p:blipFill>
        <p:spPr>
          <a:xfrm>
            <a:off x="461963" y="334963"/>
            <a:ext cx="8251825" cy="62198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3"/>
          <p:cNvSpPr txBox="1">
            <a:spLocks noGrp="1"/>
          </p:cNvSpPr>
          <p:nvPr/>
        </p:nvSpPr>
        <p:spPr>
          <a:xfrm>
            <a:off x="8348663" y="6111875"/>
            <a:ext cx="457200" cy="365125"/>
          </a:xfrm>
          <a:prstGeom prst="rect">
            <a:avLst/>
          </a:prstGeom>
          <a:noFill/>
        </p:spPr>
        <p:txBody>
          <a:bodyPr anchor="b"/>
          <a:lstStyle/>
          <a:p>
            <a:pPr algn="r">
              <a:defRPr/>
            </a:pPr>
            <a:fld id="{276D19CC-2346-48B6-941F-BFBD3D518670}" type="slidenum">
              <a:rPr lang="fr-CA" altLang="fr-FR" sz="1000">
                <a:solidFill>
                  <a:schemeClr val="bg2">
                    <a:shade val="50000"/>
                  </a:schemeClr>
                </a:solidFill>
                <a:latin typeface="Arial" pitchFamily="34" charset="0"/>
                <a:ea typeface="ＭＳ Ｐゴシック" pitchFamily="34" charset="-128"/>
                <a:cs typeface="+mn-cs"/>
              </a:rPr>
              <a:pPr algn="r">
                <a:defRPr/>
              </a:pPr>
              <a:t>13</a:t>
            </a:fld>
            <a:endParaRPr lang="fr-CA" altLang="fr-FR" sz="1000">
              <a:solidFill>
                <a:schemeClr val="bg2">
                  <a:shade val="50000"/>
                </a:schemeClr>
              </a:solidFill>
              <a:latin typeface="Arial" pitchFamily="34" charset="0"/>
              <a:ea typeface="ＭＳ Ｐゴシック" pitchFamily="34" charset="-128"/>
              <a:cs typeface="+mn-cs"/>
            </a:endParaRPr>
          </a:p>
        </p:txBody>
      </p:sp>
      <p:sp>
        <p:nvSpPr>
          <p:cNvPr id="581634" name="Rectangle 2"/>
          <p:cNvSpPr>
            <a:spLocks noGrp="1" noRot="1" noChangeArrowheads="1"/>
          </p:cNvSpPr>
          <p:nvPr>
            <p:ph type="title" idx="4294967295"/>
            <p:custDataLst>
              <p:tags r:id="rId1"/>
            </p:custDataLst>
          </p:nvPr>
        </p:nvSpPr>
        <p:spPr>
          <a:xfrm>
            <a:off x="1008063" y="549275"/>
            <a:ext cx="8135937" cy="1143000"/>
          </a:xfrm>
        </p:spPr>
        <p:txBody>
          <a:bodyPr rtlCol="0">
            <a:normAutofit fontScale="90000"/>
          </a:bodyPr>
          <a:lstStyle/>
          <a:p>
            <a:pPr eaLnBrk="1" fontAlgn="auto" hangingPunct="1">
              <a:spcAft>
                <a:spcPts val="0"/>
              </a:spcAft>
              <a:defRPr/>
            </a:pPr>
            <a:r>
              <a:rPr lang="fr-CA" altLang="fr-FR" sz="3800">
                <a:solidFill>
                  <a:schemeClr val="hlink"/>
                </a:solidFill>
                <a:effectLst>
                  <a:outerShdw blurRad="38100" dist="38100" dir="2700000" algn="tl">
                    <a:srgbClr val="000000"/>
                  </a:outerShdw>
                </a:effectLst>
                <a:cs typeface="Times New Roman" pitchFamily="18" charset="0"/>
              </a:rPr>
              <a:t>Développement de la maturité émotionnelle et psychologique</a:t>
            </a:r>
          </a:p>
        </p:txBody>
      </p:sp>
      <p:sp>
        <p:nvSpPr>
          <p:cNvPr id="581635" name="Line 3"/>
          <p:cNvSpPr>
            <a:spLocks noChangeShapeType="1"/>
          </p:cNvSpPr>
          <p:nvPr>
            <p:custDataLst>
              <p:tags r:id="rId2"/>
            </p:custDataLst>
          </p:nvPr>
        </p:nvSpPr>
        <p:spPr bwMode="auto">
          <a:xfrm>
            <a:off x="1692275" y="2205038"/>
            <a:ext cx="0" cy="3048000"/>
          </a:xfrm>
          <a:prstGeom prst="line">
            <a:avLst/>
          </a:prstGeom>
          <a:noFill/>
          <a:ln w="28575">
            <a:solidFill>
              <a:schemeClr val="tx1"/>
            </a:solidFill>
            <a:round/>
            <a:headEnd/>
            <a:tailEnd/>
          </a:ln>
          <a:effectLst/>
          <a:extLst/>
        </p:spPr>
        <p:txBody>
          <a:bodyPr/>
          <a:lstStyle/>
          <a:p>
            <a:pPr algn="ctr">
              <a:defRPr/>
            </a:pPr>
            <a:endParaRPr lang="en-US">
              <a:latin typeface="Garamond" charset="0"/>
              <a:ea typeface="ＭＳ Ｐゴシック" charset="0"/>
              <a:cs typeface="+mn-cs"/>
            </a:endParaRPr>
          </a:p>
        </p:txBody>
      </p:sp>
      <p:sp>
        <p:nvSpPr>
          <p:cNvPr id="581636" name="Line 4"/>
          <p:cNvSpPr>
            <a:spLocks noChangeShapeType="1"/>
          </p:cNvSpPr>
          <p:nvPr>
            <p:custDataLst>
              <p:tags r:id="rId3"/>
            </p:custDataLst>
          </p:nvPr>
        </p:nvSpPr>
        <p:spPr bwMode="auto">
          <a:xfrm>
            <a:off x="1676400" y="5257800"/>
            <a:ext cx="4191000" cy="0"/>
          </a:xfrm>
          <a:prstGeom prst="line">
            <a:avLst/>
          </a:prstGeom>
          <a:noFill/>
          <a:ln w="38100">
            <a:solidFill>
              <a:schemeClr val="tx1"/>
            </a:solidFill>
            <a:round/>
            <a:headEnd/>
            <a:tailEnd/>
          </a:ln>
          <a:effectLst/>
          <a:extLst/>
        </p:spPr>
        <p:txBody>
          <a:bodyPr/>
          <a:lstStyle/>
          <a:p>
            <a:pPr algn="ctr">
              <a:defRPr/>
            </a:pPr>
            <a:endParaRPr lang="en-US">
              <a:latin typeface="Garamond" charset="0"/>
              <a:ea typeface="ＭＳ Ｐゴシック" charset="0"/>
              <a:cs typeface="+mn-cs"/>
            </a:endParaRPr>
          </a:p>
        </p:txBody>
      </p:sp>
      <p:sp>
        <p:nvSpPr>
          <p:cNvPr id="581637" name="Line 5"/>
          <p:cNvSpPr>
            <a:spLocks noChangeShapeType="1"/>
          </p:cNvSpPr>
          <p:nvPr>
            <p:custDataLst>
              <p:tags r:id="rId4"/>
            </p:custDataLst>
          </p:nvPr>
        </p:nvSpPr>
        <p:spPr bwMode="auto">
          <a:xfrm flipV="1">
            <a:off x="1676400" y="2349500"/>
            <a:ext cx="3400425" cy="2908300"/>
          </a:xfrm>
          <a:prstGeom prst="line">
            <a:avLst/>
          </a:prstGeom>
          <a:noFill/>
          <a:ln w="34925">
            <a:solidFill>
              <a:schemeClr val="tx1"/>
            </a:solidFill>
            <a:round/>
            <a:headEnd/>
            <a:tailEnd/>
          </a:ln>
          <a:effectLst/>
          <a:extLst/>
        </p:spPr>
        <p:txBody>
          <a:bodyPr/>
          <a:lstStyle/>
          <a:p>
            <a:pPr algn="ctr">
              <a:defRPr/>
            </a:pPr>
            <a:endParaRPr lang="en-US">
              <a:latin typeface="Garamond" charset="0"/>
              <a:ea typeface="ＭＳ Ｐゴシック" charset="0"/>
              <a:cs typeface="+mn-cs"/>
            </a:endParaRPr>
          </a:p>
        </p:txBody>
      </p:sp>
      <p:sp>
        <p:nvSpPr>
          <p:cNvPr id="581638" name="Line 6"/>
          <p:cNvSpPr>
            <a:spLocks noChangeShapeType="1"/>
          </p:cNvSpPr>
          <p:nvPr>
            <p:custDataLst>
              <p:tags r:id="rId5"/>
            </p:custDataLst>
          </p:nvPr>
        </p:nvSpPr>
        <p:spPr bwMode="auto">
          <a:xfrm flipV="1">
            <a:off x="1619250" y="2492375"/>
            <a:ext cx="4897438" cy="2808288"/>
          </a:xfrm>
          <a:prstGeom prst="line">
            <a:avLst/>
          </a:prstGeom>
          <a:noFill/>
          <a:ln w="76200" cap="rnd">
            <a:solidFill>
              <a:srgbClr val="5E9DC0"/>
            </a:solidFill>
            <a:prstDash val="sysDot"/>
            <a:round/>
            <a:headEnd/>
            <a:tailEnd/>
          </a:ln>
          <a:effectLst/>
          <a:extLst/>
        </p:spPr>
        <p:txBody>
          <a:bodyPr/>
          <a:lstStyle/>
          <a:p>
            <a:pPr algn="ctr">
              <a:defRPr/>
            </a:pPr>
            <a:endParaRPr lang="en-US">
              <a:latin typeface="Garamond" charset="0"/>
              <a:ea typeface="ＭＳ Ｐゴシック" charset="0"/>
              <a:cs typeface="+mn-cs"/>
            </a:endParaRPr>
          </a:p>
        </p:txBody>
      </p:sp>
      <p:sp>
        <p:nvSpPr>
          <p:cNvPr id="581639" name="Text Box 7"/>
          <p:cNvSpPr txBox="1">
            <a:spLocks noChangeArrowheads="1"/>
          </p:cNvSpPr>
          <p:nvPr>
            <p:custDataLst>
              <p:tags r:id="rId6"/>
            </p:custDataLst>
          </p:nvPr>
        </p:nvSpPr>
        <p:spPr bwMode="auto">
          <a:xfrm>
            <a:off x="1116013" y="2205038"/>
            <a:ext cx="504825" cy="3025775"/>
          </a:xfrm>
          <a:prstGeom prst="rect">
            <a:avLst/>
          </a:prstGeom>
          <a:noFill/>
          <a:ln>
            <a:noFill/>
          </a:ln>
          <a:effectLst/>
          <a:extLst/>
        </p:spPr>
        <p:txBody>
          <a:bodyPr>
            <a:spAutoFit/>
          </a:bodyPr>
          <a:lstStyle/>
          <a:p>
            <a:pPr eaLnBrk="0" hangingPunct="0">
              <a:defRPr/>
            </a:pPr>
            <a:endParaRPr lang="en-CA" sz="1600" b="1">
              <a:solidFill>
                <a:srgbClr val="000000"/>
              </a:solidFill>
              <a:latin typeface="Times" charset="0"/>
              <a:ea typeface="ＭＳ Ｐゴシック" charset="0"/>
              <a:cs typeface="+mn-cs"/>
            </a:endParaRPr>
          </a:p>
          <a:p>
            <a:pPr eaLnBrk="0" hangingPunct="0">
              <a:defRPr/>
            </a:pPr>
            <a:endParaRPr lang="en-CA" sz="1600" b="1">
              <a:solidFill>
                <a:srgbClr val="000000"/>
              </a:solidFill>
              <a:latin typeface="Times" charset="0"/>
              <a:ea typeface="ＭＳ Ｐゴシック" charset="0"/>
              <a:cs typeface="+mn-cs"/>
            </a:endParaRPr>
          </a:p>
          <a:p>
            <a:pPr eaLnBrk="0" hangingPunct="0">
              <a:defRPr/>
            </a:pPr>
            <a:r>
              <a:rPr lang="en-CA" sz="1600">
                <a:solidFill>
                  <a:srgbClr val="000000"/>
                </a:solidFill>
                <a:latin typeface="Times" charset="0"/>
                <a:ea typeface="ＭＳ Ｐゴシック" charset="0"/>
                <a:cs typeface="+mn-cs"/>
              </a:rPr>
              <a:t>20</a:t>
            </a:r>
          </a:p>
          <a:p>
            <a:pPr eaLnBrk="0" hangingPunct="0">
              <a:defRPr/>
            </a:pPr>
            <a:r>
              <a:rPr lang="en-CA" sz="1600" b="1">
                <a:solidFill>
                  <a:srgbClr val="FFCC00"/>
                </a:solidFill>
                <a:latin typeface="Times" charset="0"/>
                <a:ea typeface="ＭＳ Ｐゴシック" charset="0"/>
                <a:cs typeface="+mn-cs"/>
              </a:rPr>
              <a:t>18</a:t>
            </a:r>
          </a:p>
          <a:p>
            <a:pPr eaLnBrk="0" hangingPunct="0">
              <a:defRPr/>
            </a:pPr>
            <a:r>
              <a:rPr lang="en-CA" sz="1600">
                <a:solidFill>
                  <a:schemeClr val="bg2"/>
                </a:solidFill>
                <a:latin typeface="Times" charset="0"/>
                <a:ea typeface="ＭＳ Ｐゴシック" charset="0"/>
                <a:cs typeface="+mn-cs"/>
              </a:rPr>
              <a:t>16</a:t>
            </a:r>
          </a:p>
          <a:p>
            <a:pPr eaLnBrk="0" hangingPunct="0">
              <a:defRPr/>
            </a:pPr>
            <a:r>
              <a:rPr lang="en-CA" sz="1600">
                <a:solidFill>
                  <a:srgbClr val="000000"/>
                </a:solidFill>
                <a:latin typeface="Times" charset="0"/>
                <a:ea typeface="ＭＳ Ｐゴシック" charset="0"/>
                <a:cs typeface="+mn-cs"/>
              </a:rPr>
              <a:t>14</a:t>
            </a:r>
          </a:p>
          <a:p>
            <a:pPr eaLnBrk="0" hangingPunct="0">
              <a:defRPr/>
            </a:pPr>
            <a:r>
              <a:rPr lang="en-CA" sz="1600" b="1">
                <a:solidFill>
                  <a:srgbClr val="33CC33"/>
                </a:solidFill>
                <a:latin typeface="Times" charset="0"/>
                <a:ea typeface="ＭＳ Ｐゴシック" charset="0"/>
                <a:cs typeface="+mn-cs"/>
              </a:rPr>
              <a:t>12 </a:t>
            </a:r>
          </a:p>
          <a:p>
            <a:pPr eaLnBrk="0" hangingPunct="0">
              <a:defRPr/>
            </a:pPr>
            <a:r>
              <a:rPr lang="en-CA" sz="1600">
                <a:solidFill>
                  <a:srgbClr val="000000"/>
                </a:solidFill>
                <a:latin typeface="Times" charset="0"/>
                <a:ea typeface="ＭＳ Ｐゴシック" charset="0"/>
                <a:cs typeface="+mn-cs"/>
              </a:rPr>
              <a:t>10</a:t>
            </a:r>
            <a:endParaRPr lang="en-CA" sz="1600">
              <a:effectLst>
                <a:outerShdw blurRad="38100" dist="38100" dir="2700000" algn="tl">
                  <a:srgbClr val="000000"/>
                </a:outerShdw>
              </a:effectLst>
              <a:latin typeface="Times" charset="0"/>
              <a:ea typeface="ＭＳ Ｐゴシック" charset="0"/>
              <a:cs typeface="+mn-cs"/>
            </a:endParaRPr>
          </a:p>
          <a:p>
            <a:pPr eaLnBrk="0" hangingPunct="0">
              <a:defRPr/>
            </a:pPr>
            <a:r>
              <a:rPr lang="en-CA" sz="1600" b="1">
                <a:solidFill>
                  <a:srgbClr val="000000"/>
                </a:solidFill>
                <a:latin typeface="Times" charset="0"/>
                <a:ea typeface="ＭＳ Ｐゴシック" charset="0"/>
                <a:cs typeface="+mn-cs"/>
              </a:rPr>
              <a:t>  </a:t>
            </a:r>
            <a:r>
              <a:rPr lang="en-CA" sz="1600" b="1">
                <a:solidFill>
                  <a:srgbClr val="FF0066"/>
                </a:solidFill>
                <a:latin typeface="Times" charset="0"/>
                <a:ea typeface="ＭＳ Ｐゴシック" charset="0"/>
                <a:cs typeface="+mn-cs"/>
              </a:rPr>
              <a:t>8</a:t>
            </a:r>
          </a:p>
          <a:p>
            <a:pPr eaLnBrk="0" hangingPunct="0">
              <a:defRPr/>
            </a:pPr>
            <a:r>
              <a:rPr lang="en-CA" sz="1600" b="1">
                <a:solidFill>
                  <a:srgbClr val="000000"/>
                </a:solidFill>
                <a:latin typeface="Times" charset="0"/>
                <a:ea typeface="ＭＳ Ｐゴシック" charset="0"/>
                <a:cs typeface="+mn-cs"/>
              </a:rPr>
              <a:t>  </a:t>
            </a:r>
            <a:r>
              <a:rPr lang="en-CA" sz="1600">
                <a:solidFill>
                  <a:srgbClr val="000000"/>
                </a:solidFill>
                <a:latin typeface="Times" charset="0"/>
                <a:ea typeface="ＭＳ Ｐゴシック" charset="0"/>
                <a:cs typeface="+mn-cs"/>
              </a:rPr>
              <a:t>6</a:t>
            </a:r>
          </a:p>
          <a:p>
            <a:pPr eaLnBrk="0" hangingPunct="0">
              <a:defRPr/>
            </a:pPr>
            <a:r>
              <a:rPr lang="en-CA" sz="1600">
                <a:solidFill>
                  <a:srgbClr val="000000"/>
                </a:solidFill>
                <a:effectLst>
                  <a:outerShdw blurRad="38100" dist="38100" dir="2700000" algn="tl">
                    <a:srgbClr val="FFFFFF"/>
                  </a:outerShdw>
                </a:effectLst>
                <a:latin typeface="Times" charset="0"/>
                <a:ea typeface="ＭＳ Ｐゴシック" charset="0"/>
                <a:cs typeface="+mn-cs"/>
              </a:rPr>
              <a:t>  </a:t>
            </a:r>
            <a:r>
              <a:rPr lang="en-CA" sz="1600">
                <a:solidFill>
                  <a:schemeClr val="bg2"/>
                </a:solidFill>
                <a:latin typeface="Times" charset="0"/>
                <a:ea typeface="ＭＳ Ｐゴシック" charset="0"/>
                <a:cs typeface="+mn-cs"/>
              </a:rPr>
              <a:t>4</a:t>
            </a:r>
          </a:p>
          <a:p>
            <a:pPr eaLnBrk="0" hangingPunct="0">
              <a:defRPr/>
            </a:pPr>
            <a:r>
              <a:rPr lang="en-CA" sz="1600">
                <a:solidFill>
                  <a:srgbClr val="000000"/>
                </a:solidFill>
                <a:latin typeface="Times" charset="0"/>
                <a:ea typeface="ＭＳ Ｐゴシック" charset="0"/>
                <a:cs typeface="+mn-cs"/>
              </a:rPr>
              <a:t>  2</a:t>
            </a:r>
          </a:p>
        </p:txBody>
      </p:sp>
      <p:sp>
        <p:nvSpPr>
          <p:cNvPr id="581640" name="Line 8"/>
          <p:cNvSpPr>
            <a:spLocks noChangeShapeType="1"/>
          </p:cNvSpPr>
          <p:nvPr>
            <p:custDataLst>
              <p:tags r:id="rId7"/>
            </p:custDataLst>
          </p:nvPr>
        </p:nvSpPr>
        <p:spPr bwMode="auto">
          <a:xfrm flipV="1">
            <a:off x="3419475" y="3789363"/>
            <a:ext cx="0" cy="1447800"/>
          </a:xfrm>
          <a:prstGeom prst="line">
            <a:avLst/>
          </a:prstGeom>
          <a:noFill/>
          <a:ln w="34925">
            <a:solidFill>
              <a:schemeClr val="tx1"/>
            </a:solidFill>
            <a:round/>
            <a:headEnd/>
            <a:tailEnd/>
          </a:ln>
          <a:effectLst/>
          <a:extLst/>
        </p:spPr>
        <p:txBody>
          <a:bodyPr/>
          <a:lstStyle/>
          <a:p>
            <a:pPr algn="ctr">
              <a:defRPr/>
            </a:pPr>
            <a:endParaRPr lang="en-US">
              <a:latin typeface="Garamond" charset="0"/>
              <a:ea typeface="ＭＳ Ｐゴシック" charset="0"/>
              <a:cs typeface="+mn-cs"/>
            </a:endParaRPr>
          </a:p>
        </p:txBody>
      </p:sp>
      <p:sp>
        <p:nvSpPr>
          <p:cNvPr id="581641" name="Line 9"/>
          <p:cNvSpPr>
            <a:spLocks noChangeShapeType="1"/>
          </p:cNvSpPr>
          <p:nvPr>
            <p:custDataLst>
              <p:tags r:id="rId8"/>
            </p:custDataLst>
          </p:nvPr>
        </p:nvSpPr>
        <p:spPr bwMode="auto">
          <a:xfrm flipV="1">
            <a:off x="1676400" y="3789363"/>
            <a:ext cx="1743075" cy="20637"/>
          </a:xfrm>
          <a:prstGeom prst="line">
            <a:avLst/>
          </a:prstGeom>
          <a:noFill/>
          <a:ln w="34925">
            <a:solidFill>
              <a:schemeClr val="tx1"/>
            </a:solidFill>
            <a:round/>
            <a:headEnd/>
            <a:tailEnd/>
          </a:ln>
        </p:spPr>
        <p:txBody>
          <a:bodyPr/>
          <a:lstStyle/>
          <a:p>
            <a:endParaRPr lang="fr-FR"/>
          </a:p>
        </p:txBody>
      </p:sp>
      <p:sp>
        <p:nvSpPr>
          <p:cNvPr id="581642" name="Line 10"/>
          <p:cNvSpPr>
            <a:spLocks noChangeShapeType="1"/>
          </p:cNvSpPr>
          <p:nvPr>
            <p:custDataLst>
              <p:tags r:id="rId9"/>
            </p:custDataLst>
          </p:nvPr>
        </p:nvSpPr>
        <p:spPr bwMode="auto">
          <a:xfrm flipH="1">
            <a:off x="1619250" y="4292600"/>
            <a:ext cx="1800225" cy="0"/>
          </a:xfrm>
          <a:prstGeom prst="line">
            <a:avLst/>
          </a:prstGeom>
          <a:noFill/>
          <a:ln w="76200" cap="rnd">
            <a:solidFill>
              <a:srgbClr val="FF6699"/>
            </a:solidFill>
            <a:prstDash val="sysDot"/>
            <a:round/>
            <a:headEnd/>
            <a:tailEnd/>
          </a:ln>
          <a:effectLst/>
          <a:extLst/>
        </p:spPr>
        <p:txBody>
          <a:bodyPr/>
          <a:lstStyle/>
          <a:p>
            <a:pPr algn="ctr">
              <a:defRPr/>
            </a:pPr>
            <a:endParaRPr lang="en-US">
              <a:latin typeface="Garamond" charset="0"/>
              <a:ea typeface="ＭＳ Ｐゴシック" charset="0"/>
              <a:cs typeface="+mn-cs"/>
            </a:endParaRPr>
          </a:p>
        </p:txBody>
      </p:sp>
      <p:sp>
        <p:nvSpPr>
          <p:cNvPr id="581643" name="Text Box 11"/>
          <p:cNvSpPr txBox="1">
            <a:spLocks noChangeArrowheads="1"/>
          </p:cNvSpPr>
          <p:nvPr>
            <p:custDataLst>
              <p:tags r:id="rId10"/>
            </p:custDataLst>
          </p:nvPr>
        </p:nvSpPr>
        <p:spPr bwMode="auto">
          <a:xfrm>
            <a:off x="2195513" y="5661025"/>
            <a:ext cx="3455987" cy="396875"/>
          </a:xfrm>
          <a:prstGeom prst="rect">
            <a:avLst/>
          </a:prstGeom>
          <a:noFill/>
          <a:ln>
            <a:noFill/>
          </a:ln>
          <a:effectLst/>
          <a:extLst/>
        </p:spPr>
        <p:txBody>
          <a:bodyPr>
            <a:spAutoFit/>
          </a:bodyPr>
          <a:lstStyle/>
          <a:p>
            <a:pPr eaLnBrk="0" hangingPunct="0">
              <a:defRPr/>
            </a:pPr>
            <a:r>
              <a:rPr lang="fr-CA" sz="2000">
                <a:solidFill>
                  <a:srgbClr val="FF3300"/>
                </a:solidFill>
                <a:latin typeface="Verdana" charset="0"/>
                <a:ea typeface="ＭＳ Ｐゴシック" charset="0"/>
                <a:cs typeface="+mn-cs"/>
              </a:rPr>
              <a:t>Âge</a:t>
            </a:r>
            <a:r>
              <a:rPr lang="en-CA" sz="2000">
                <a:solidFill>
                  <a:srgbClr val="FF3300"/>
                </a:solidFill>
                <a:latin typeface="Verdana" charset="0"/>
                <a:ea typeface="ＭＳ Ｐゴシック" charset="0"/>
                <a:cs typeface="+mn-cs"/>
              </a:rPr>
              <a:t> chronologique</a:t>
            </a:r>
          </a:p>
        </p:txBody>
      </p:sp>
      <p:sp>
        <p:nvSpPr>
          <p:cNvPr id="581644" name="Line 12"/>
          <p:cNvSpPr>
            <a:spLocks noChangeShapeType="1"/>
          </p:cNvSpPr>
          <p:nvPr>
            <p:custDataLst>
              <p:tags r:id="rId11"/>
            </p:custDataLst>
          </p:nvPr>
        </p:nvSpPr>
        <p:spPr bwMode="auto">
          <a:xfrm flipV="1">
            <a:off x="4211638" y="3789363"/>
            <a:ext cx="0" cy="1435100"/>
          </a:xfrm>
          <a:prstGeom prst="line">
            <a:avLst/>
          </a:prstGeom>
          <a:noFill/>
          <a:ln w="76200" cap="rnd">
            <a:solidFill>
              <a:srgbClr val="33CC33"/>
            </a:solidFill>
            <a:prstDash val="sysDot"/>
            <a:round/>
            <a:headEnd/>
            <a:tailEnd/>
          </a:ln>
          <a:effectLst/>
          <a:extLst/>
        </p:spPr>
        <p:txBody>
          <a:bodyPr/>
          <a:lstStyle/>
          <a:p>
            <a:pPr algn="ctr">
              <a:defRPr/>
            </a:pPr>
            <a:endParaRPr lang="en-US">
              <a:latin typeface="Garamond" charset="0"/>
              <a:ea typeface="ＭＳ Ｐゴシック" charset="0"/>
              <a:cs typeface="+mn-cs"/>
            </a:endParaRPr>
          </a:p>
        </p:txBody>
      </p:sp>
      <p:sp>
        <p:nvSpPr>
          <p:cNvPr id="581645" name="Line 13"/>
          <p:cNvSpPr>
            <a:spLocks noChangeShapeType="1"/>
          </p:cNvSpPr>
          <p:nvPr>
            <p:custDataLst>
              <p:tags r:id="rId12"/>
            </p:custDataLst>
          </p:nvPr>
        </p:nvSpPr>
        <p:spPr bwMode="auto">
          <a:xfrm flipH="1" flipV="1">
            <a:off x="1692275" y="3789363"/>
            <a:ext cx="2519363" cy="0"/>
          </a:xfrm>
          <a:prstGeom prst="line">
            <a:avLst/>
          </a:prstGeom>
          <a:noFill/>
          <a:ln w="76200" cap="rnd">
            <a:solidFill>
              <a:srgbClr val="33CC33"/>
            </a:solidFill>
            <a:prstDash val="sysDot"/>
            <a:round/>
            <a:headEnd/>
            <a:tailEnd/>
          </a:ln>
          <a:effectLst/>
          <a:extLst/>
        </p:spPr>
        <p:txBody>
          <a:bodyPr/>
          <a:lstStyle/>
          <a:p>
            <a:pPr algn="ctr">
              <a:defRPr/>
            </a:pPr>
            <a:endParaRPr lang="en-US">
              <a:latin typeface="Garamond" charset="0"/>
              <a:ea typeface="ＭＳ Ｐゴシック" charset="0"/>
              <a:cs typeface="+mn-cs"/>
            </a:endParaRPr>
          </a:p>
        </p:txBody>
      </p:sp>
      <p:sp>
        <p:nvSpPr>
          <p:cNvPr id="581646" name="Line 14"/>
          <p:cNvSpPr>
            <a:spLocks noChangeShapeType="1"/>
          </p:cNvSpPr>
          <p:nvPr>
            <p:custDataLst>
              <p:tags r:id="rId13"/>
            </p:custDataLst>
          </p:nvPr>
        </p:nvSpPr>
        <p:spPr bwMode="auto">
          <a:xfrm flipV="1">
            <a:off x="3419475" y="4221163"/>
            <a:ext cx="0" cy="1008062"/>
          </a:xfrm>
          <a:prstGeom prst="line">
            <a:avLst/>
          </a:prstGeom>
          <a:noFill/>
          <a:ln w="76200" cap="rnd">
            <a:solidFill>
              <a:srgbClr val="FF6699"/>
            </a:solidFill>
            <a:prstDash val="sysDot"/>
            <a:round/>
            <a:headEnd/>
            <a:tailEnd/>
          </a:ln>
          <a:effectLst/>
          <a:extLst/>
        </p:spPr>
        <p:txBody>
          <a:bodyPr/>
          <a:lstStyle/>
          <a:p>
            <a:pPr algn="ctr">
              <a:defRPr/>
            </a:pPr>
            <a:endParaRPr lang="en-US">
              <a:latin typeface="Garamond" charset="0"/>
              <a:ea typeface="ＭＳ Ｐゴシック" charset="0"/>
              <a:cs typeface="+mn-cs"/>
            </a:endParaRPr>
          </a:p>
        </p:txBody>
      </p:sp>
      <p:sp>
        <p:nvSpPr>
          <p:cNvPr id="581647" name="Text Box 15"/>
          <p:cNvSpPr txBox="1">
            <a:spLocks noChangeArrowheads="1"/>
          </p:cNvSpPr>
          <p:nvPr>
            <p:custDataLst>
              <p:tags r:id="rId14"/>
            </p:custDataLst>
          </p:nvPr>
        </p:nvSpPr>
        <p:spPr bwMode="auto">
          <a:xfrm>
            <a:off x="1660525" y="5322888"/>
            <a:ext cx="4511675" cy="336550"/>
          </a:xfrm>
          <a:prstGeom prst="rect">
            <a:avLst/>
          </a:prstGeom>
          <a:noFill/>
          <a:ln>
            <a:noFill/>
          </a:ln>
          <a:effectLst/>
          <a:extLst/>
        </p:spPr>
        <p:txBody>
          <a:bodyPr>
            <a:spAutoFit/>
          </a:bodyPr>
          <a:lstStyle/>
          <a:p>
            <a:pPr eaLnBrk="0" hangingPunct="0">
              <a:defRPr/>
            </a:pPr>
            <a:r>
              <a:rPr lang="en-CA" altLang="fr-FR" sz="1400">
                <a:solidFill>
                  <a:srgbClr val="000000"/>
                </a:solidFill>
                <a:latin typeface="Times" pitchFamily="1" charset="0"/>
                <a:ea typeface="ＭＳ Ｐゴシック" pitchFamily="34" charset="-128"/>
              </a:rPr>
              <a:t>2   4   6   8   10</a:t>
            </a:r>
            <a:r>
              <a:rPr lang="en-CA" altLang="fr-FR" sz="1400" b="1">
                <a:solidFill>
                  <a:srgbClr val="000000"/>
                </a:solidFill>
                <a:latin typeface="Times" pitchFamily="1" charset="0"/>
                <a:ea typeface="ＭＳ Ｐゴシック" pitchFamily="34" charset="-128"/>
              </a:rPr>
              <a:t>  </a:t>
            </a:r>
            <a:r>
              <a:rPr lang="en-CA" altLang="fr-FR" sz="1400" b="1">
                <a:solidFill>
                  <a:srgbClr val="000000"/>
                </a:solidFill>
                <a:effectLst>
                  <a:outerShdw blurRad="38100" dist="38100" dir="2700000" algn="tl">
                    <a:srgbClr val="FFFFFF"/>
                  </a:outerShdw>
                </a:effectLst>
                <a:latin typeface="Times" pitchFamily="1" charset="0"/>
                <a:ea typeface="ＭＳ Ｐゴシック" pitchFamily="34" charset="-128"/>
              </a:rPr>
              <a:t> </a:t>
            </a:r>
            <a:r>
              <a:rPr lang="en-CA" altLang="fr-FR" sz="1400" b="1">
                <a:solidFill>
                  <a:srgbClr val="FF6699"/>
                </a:solidFill>
                <a:effectLst>
                  <a:outerShdw blurRad="38100" dist="38100" dir="2700000" algn="tl">
                    <a:srgbClr val="000000"/>
                  </a:outerShdw>
                </a:effectLst>
                <a:latin typeface="Times" pitchFamily="1" charset="0"/>
                <a:ea typeface="ＭＳ Ｐゴシック" pitchFamily="34" charset="-128"/>
              </a:rPr>
              <a:t>12</a:t>
            </a:r>
            <a:r>
              <a:rPr lang="en-CA" altLang="fr-FR" sz="1400" b="1">
                <a:solidFill>
                  <a:srgbClr val="000000"/>
                </a:solidFill>
                <a:latin typeface="Times" pitchFamily="1" charset="0"/>
                <a:ea typeface="ＭＳ Ｐゴシック" pitchFamily="34" charset="-128"/>
              </a:rPr>
              <a:t>   </a:t>
            </a:r>
            <a:r>
              <a:rPr lang="en-CA" altLang="fr-FR" sz="1400">
                <a:solidFill>
                  <a:srgbClr val="000000"/>
                </a:solidFill>
                <a:latin typeface="Times" pitchFamily="1" charset="0"/>
                <a:ea typeface="ＭＳ Ｐゴシック" pitchFamily="34" charset="-128"/>
              </a:rPr>
              <a:t>14</a:t>
            </a:r>
            <a:r>
              <a:rPr lang="en-CA" altLang="fr-FR" sz="1400" b="1">
                <a:solidFill>
                  <a:srgbClr val="000000"/>
                </a:solidFill>
                <a:latin typeface="Times" pitchFamily="1" charset="0"/>
                <a:ea typeface="ＭＳ Ｐゴシック" pitchFamily="34" charset="-128"/>
              </a:rPr>
              <a:t>   </a:t>
            </a:r>
            <a:r>
              <a:rPr lang="en-CA" altLang="fr-FR" sz="1400" b="1">
                <a:solidFill>
                  <a:srgbClr val="33CC33"/>
                </a:solidFill>
                <a:latin typeface="Times" pitchFamily="1" charset="0"/>
                <a:ea typeface="ＭＳ Ｐゴシック" pitchFamily="34" charset="-128"/>
              </a:rPr>
              <a:t>16</a:t>
            </a:r>
            <a:r>
              <a:rPr lang="en-CA" altLang="fr-FR" sz="1400" b="1">
                <a:solidFill>
                  <a:srgbClr val="000000"/>
                </a:solidFill>
                <a:latin typeface="Times" pitchFamily="1" charset="0"/>
                <a:ea typeface="ＭＳ Ｐゴシック" pitchFamily="34" charset="-128"/>
              </a:rPr>
              <a:t>        </a:t>
            </a:r>
            <a:r>
              <a:rPr lang="en-CA" altLang="fr-FR" sz="1400">
                <a:solidFill>
                  <a:schemeClr val="bg2"/>
                </a:solidFill>
                <a:latin typeface="Times" pitchFamily="1" charset="0"/>
                <a:ea typeface="ＭＳ Ｐゴシック" pitchFamily="34" charset="-128"/>
              </a:rPr>
              <a:t>18 </a:t>
            </a:r>
            <a:r>
              <a:rPr lang="en-CA" altLang="fr-FR" sz="1400" b="1">
                <a:solidFill>
                  <a:schemeClr val="bg2"/>
                </a:solidFill>
                <a:latin typeface="Times" pitchFamily="1" charset="0"/>
                <a:ea typeface="ＭＳ Ｐゴシック" pitchFamily="34" charset="-128"/>
              </a:rPr>
              <a:t> </a:t>
            </a:r>
            <a:r>
              <a:rPr lang="en-CA" altLang="fr-FR" sz="1400" b="1">
                <a:solidFill>
                  <a:srgbClr val="009900"/>
                </a:solidFill>
                <a:latin typeface="Times" pitchFamily="1" charset="0"/>
                <a:ea typeface="ＭＳ Ｐゴシック" pitchFamily="34" charset="-128"/>
              </a:rPr>
              <a:t>      </a:t>
            </a:r>
            <a:r>
              <a:rPr lang="en-CA" altLang="fr-FR" sz="1400" b="1">
                <a:solidFill>
                  <a:srgbClr val="FFB13F"/>
                </a:solidFill>
                <a:latin typeface="Times" pitchFamily="1" charset="0"/>
                <a:ea typeface="ＭＳ Ｐゴシック" pitchFamily="34" charset="-128"/>
              </a:rPr>
              <a:t>20</a:t>
            </a:r>
            <a:endParaRPr lang="en-CA" altLang="fr-FR" sz="1400" b="1">
              <a:solidFill>
                <a:srgbClr val="FFB13F"/>
              </a:solidFill>
              <a:effectLst>
                <a:outerShdw blurRad="38100" dist="38100" dir="2700000" algn="tl">
                  <a:srgbClr val="000000"/>
                </a:outerShdw>
              </a:effectLst>
              <a:latin typeface="Times" pitchFamily="1" charset="0"/>
              <a:ea typeface="ＭＳ Ｐゴシック" pitchFamily="34" charset="-128"/>
            </a:endParaRPr>
          </a:p>
        </p:txBody>
      </p:sp>
      <p:sp>
        <p:nvSpPr>
          <p:cNvPr id="581648" name="Line 16"/>
          <p:cNvSpPr>
            <a:spLocks noChangeShapeType="1"/>
          </p:cNvSpPr>
          <p:nvPr>
            <p:custDataLst>
              <p:tags r:id="rId15"/>
            </p:custDataLst>
          </p:nvPr>
        </p:nvSpPr>
        <p:spPr bwMode="auto">
          <a:xfrm flipV="1">
            <a:off x="5508625" y="3141663"/>
            <a:ext cx="0" cy="2087562"/>
          </a:xfrm>
          <a:prstGeom prst="line">
            <a:avLst/>
          </a:prstGeom>
          <a:noFill/>
          <a:ln w="76200" cap="rnd">
            <a:solidFill>
              <a:srgbClr val="FBA305"/>
            </a:solidFill>
            <a:prstDash val="sysDot"/>
            <a:round/>
            <a:headEnd/>
            <a:tailEnd/>
          </a:ln>
          <a:effectLst/>
          <a:extLst/>
        </p:spPr>
        <p:txBody>
          <a:bodyPr/>
          <a:lstStyle/>
          <a:p>
            <a:pPr algn="ctr">
              <a:defRPr/>
            </a:pPr>
            <a:endParaRPr lang="en-US">
              <a:latin typeface="Garamond" charset="0"/>
              <a:ea typeface="ＭＳ Ｐゴシック" charset="0"/>
              <a:cs typeface="+mn-cs"/>
            </a:endParaRPr>
          </a:p>
        </p:txBody>
      </p:sp>
      <p:sp>
        <p:nvSpPr>
          <p:cNvPr id="581649" name="Line 17"/>
          <p:cNvSpPr>
            <a:spLocks noChangeShapeType="1"/>
          </p:cNvSpPr>
          <p:nvPr>
            <p:custDataLst>
              <p:tags r:id="rId16"/>
            </p:custDataLst>
          </p:nvPr>
        </p:nvSpPr>
        <p:spPr bwMode="auto">
          <a:xfrm flipH="1">
            <a:off x="1692275" y="3068638"/>
            <a:ext cx="3816350" cy="0"/>
          </a:xfrm>
          <a:prstGeom prst="line">
            <a:avLst/>
          </a:prstGeom>
          <a:noFill/>
          <a:ln w="76200" cap="rnd">
            <a:solidFill>
              <a:srgbClr val="FBA305"/>
            </a:solidFill>
            <a:prstDash val="sysDot"/>
            <a:round/>
            <a:headEnd/>
            <a:tailEnd/>
          </a:ln>
        </p:spPr>
        <p:txBody>
          <a:bodyPr/>
          <a:lstStyle/>
          <a:p>
            <a:endParaRPr lang="fr-FR"/>
          </a:p>
        </p:txBody>
      </p:sp>
      <p:sp>
        <p:nvSpPr>
          <p:cNvPr id="37906" name="Text Box 18"/>
          <p:cNvSpPr txBox="1">
            <a:spLocks noChangeArrowheads="1"/>
          </p:cNvSpPr>
          <p:nvPr>
            <p:custDataLst>
              <p:tags r:id="rId17"/>
            </p:custDataLst>
          </p:nvPr>
        </p:nvSpPr>
        <p:spPr bwMode="auto">
          <a:xfrm rot="-5400000">
            <a:off x="-515937" y="3476625"/>
            <a:ext cx="2940050" cy="396875"/>
          </a:xfrm>
          <a:prstGeom prst="rect">
            <a:avLst/>
          </a:prstGeom>
          <a:noFill/>
          <a:ln w="9525">
            <a:noFill/>
            <a:miter lim="800000"/>
            <a:headEnd/>
            <a:tailEnd/>
          </a:ln>
        </p:spPr>
        <p:txBody>
          <a:bodyPr wrap="none">
            <a:spAutoFit/>
          </a:bodyPr>
          <a:lstStyle/>
          <a:p>
            <a:r>
              <a:rPr lang="fr-CA" altLang="fr-FR">
                <a:solidFill>
                  <a:srgbClr val="FF3300"/>
                </a:solidFill>
                <a:latin typeface="Century Gothic" pitchFamily="34" charset="0"/>
                <a:ea typeface="ＭＳ Ｐゴシック" pitchFamily="34" charset="-128"/>
              </a:rPr>
              <a:t>Âge développemental</a:t>
            </a:r>
          </a:p>
        </p:txBody>
      </p:sp>
      <p:sp>
        <p:nvSpPr>
          <p:cNvPr id="37907" name="Text Box 19"/>
          <p:cNvSpPr txBox="1">
            <a:spLocks noChangeArrowheads="1"/>
          </p:cNvSpPr>
          <p:nvPr>
            <p:custDataLst>
              <p:tags r:id="rId18"/>
            </p:custDataLst>
          </p:nvPr>
        </p:nvSpPr>
        <p:spPr bwMode="auto">
          <a:xfrm>
            <a:off x="971550" y="6130925"/>
            <a:ext cx="7488238" cy="274638"/>
          </a:xfrm>
          <a:prstGeom prst="rect">
            <a:avLst/>
          </a:prstGeom>
          <a:noFill/>
          <a:ln w="9525">
            <a:noFill/>
            <a:miter lim="800000"/>
            <a:headEnd/>
            <a:tailEnd/>
          </a:ln>
        </p:spPr>
        <p:txBody>
          <a:bodyPr>
            <a:spAutoFit/>
          </a:bodyPr>
          <a:lstStyle/>
          <a:p>
            <a:pPr eaLnBrk="0" hangingPunct="0">
              <a:spcBef>
                <a:spcPct val="50000"/>
              </a:spcBef>
            </a:pPr>
            <a:r>
              <a:rPr lang="fr-CA" altLang="fr-FR" sz="1000">
                <a:solidFill>
                  <a:srgbClr val="003366"/>
                </a:solidFill>
                <a:latin typeface="Tahoma" pitchFamily="34" charset="0"/>
                <a:ea typeface="ＭＳ Ｐゴシック" pitchFamily="34" charset="-128"/>
              </a:rPr>
              <a:t>Tiré de : Éva De Gosztonyi, Rejoindre et aider les jeunes en difficultés en milieu scolaire, avril 2006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81634"/>
                                        </p:tgtEl>
                                        <p:attrNameLst>
                                          <p:attrName>style.visibility</p:attrName>
                                        </p:attrNameLst>
                                      </p:cBhvr>
                                      <p:to>
                                        <p:strVal val="visible"/>
                                      </p:to>
                                    </p:set>
                                    <p:animEffect transition="in" filter="wipe(left)">
                                      <p:cBhvr>
                                        <p:cTn id="7" dur="500"/>
                                        <p:tgtEl>
                                          <p:spTgt spid="581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81637"/>
                                        </p:tgtEl>
                                        <p:attrNameLst>
                                          <p:attrName>style.visibility</p:attrName>
                                        </p:attrNameLst>
                                      </p:cBhvr>
                                      <p:to>
                                        <p:strVal val="visible"/>
                                      </p:to>
                                    </p:set>
                                    <p:animEffect transition="in" filter="wipe(down)">
                                      <p:cBhvr>
                                        <p:cTn id="12" dur="500"/>
                                        <p:tgtEl>
                                          <p:spTgt spid="581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81640"/>
                                        </p:tgtEl>
                                        <p:attrNameLst>
                                          <p:attrName>style.visibility</p:attrName>
                                        </p:attrNameLst>
                                      </p:cBhvr>
                                      <p:to>
                                        <p:strVal val="visible"/>
                                      </p:to>
                                    </p:set>
                                    <p:animEffect transition="in" filter="wipe(down)">
                                      <p:cBhvr>
                                        <p:cTn id="17" dur="500"/>
                                        <p:tgtEl>
                                          <p:spTgt spid="58164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581641"/>
                                        </p:tgtEl>
                                        <p:attrNameLst>
                                          <p:attrName>style.visibility</p:attrName>
                                        </p:attrNameLst>
                                      </p:cBhvr>
                                      <p:to>
                                        <p:strVal val="visible"/>
                                      </p:to>
                                    </p:set>
                                    <p:animEffect transition="in" filter="wipe(right)">
                                      <p:cBhvr>
                                        <p:cTn id="20" dur="500"/>
                                        <p:tgtEl>
                                          <p:spTgt spid="5816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581638"/>
                                        </p:tgtEl>
                                        <p:attrNameLst>
                                          <p:attrName>style.visibility</p:attrName>
                                        </p:attrNameLst>
                                      </p:cBhvr>
                                      <p:to>
                                        <p:strVal val="visible"/>
                                      </p:to>
                                    </p:set>
                                    <p:animEffect transition="in" filter="wipe(down)">
                                      <p:cBhvr>
                                        <p:cTn id="25" dur="500"/>
                                        <p:tgtEl>
                                          <p:spTgt spid="58163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581646"/>
                                        </p:tgtEl>
                                        <p:attrNameLst>
                                          <p:attrName>style.visibility</p:attrName>
                                        </p:attrNameLst>
                                      </p:cBhvr>
                                      <p:to>
                                        <p:strVal val="visible"/>
                                      </p:to>
                                    </p:set>
                                    <p:animEffect transition="in" filter="wipe(down)">
                                      <p:cBhvr>
                                        <p:cTn id="30" dur="500"/>
                                        <p:tgtEl>
                                          <p:spTgt spid="581646"/>
                                        </p:tgtEl>
                                      </p:cBhvr>
                                    </p:animEffect>
                                  </p:childTnLst>
                                </p:cTn>
                              </p:par>
                              <p:par>
                                <p:cTn id="31" presetID="22" presetClass="entr" presetSubtype="2" fill="hold" nodeType="withEffect">
                                  <p:stCondLst>
                                    <p:cond delay="0"/>
                                  </p:stCondLst>
                                  <p:childTnLst>
                                    <p:set>
                                      <p:cBhvr>
                                        <p:cTn id="32" dur="1" fill="hold">
                                          <p:stCondLst>
                                            <p:cond delay="0"/>
                                          </p:stCondLst>
                                        </p:cTn>
                                        <p:tgtEl>
                                          <p:spTgt spid="581642"/>
                                        </p:tgtEl>
                                        <p:attrNameLst>
                                          <p:attrName>style.visibility</p:attrName>
                                        </p:attrNameLst>
                                      </p:cBhvr>
                                      <p:to>
                                        <p:strVal val="visible"/>
                                      </p:to>
                                    </p:set>
                                    <p:animEffect transition="in" filter="wipe(right)">
                                      <p:cBhvr>
                                        <p:cTn id="33" dur="500"/>
                                        <p:tgtEl>
                                          <p:spTgt spid="5816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581644"/>
                                        </p:tgtEl>
                                        <p:attrNameLst>
                                          <p:attrName>style.visibility</p:attrName>
                                        </p:attrNameLst>
                                      </p:cBhvr>
                                      <p:to>
                                        <p:strVal val="visible"/>
                                      </p:to>
                                    </p:set>
                                    <p:animEffect transition="in" filter="wipe(down)">
                                      <p:cBhvr>
                                        <p:cTn id="38" dur="500"/>
                                        <p:tgtEl>
                                          <p:spTgt spid="581644"/>
                                        </p:tgtEl>
                                      </p:cBhvr>
                                    </p:animEffect>
                                  </p:childTnLst>
                                </p:cTn>
                              </p:par>
                              <p:par>
                                <p:cTn id="39" presetID="22" presetClass="entr" presetSubtype="2" fill="hold" nodeType="withEffect">
                                  <p:stCondLst>
                                    <p:cond delay="0"/>
                                  </p:stCondLst>
                                  <p:childTnLst>
                                    <p:set>
                                      <p:cBhvr>
                                        <p:cTn id="40" dur="1" fill="hold">
                                          <p:stCondLst>
                                            <p:cond delay="0"/>
                                          </p:stCondLst>
                                        </p:cTn>
                                        <p:tgtEl>
                                          <p:spTgt spid="581645"/>
                                        </p:tgtEl>
                                        <p:attrNameLst>
                                          <p:attrName>style.visibility</p:attrName>
                                        </p:attrNameLst>
                                      </p:cBhvr>
                                      <p:to>
                                        <p:strVal val="visible"/>
                                      </p:to>
                                    </p:set>
                                    <p:animEffect transition="in" filter="wipe(right)">
                                      <p:cBhvr>
                                        <p:cTn id="41" dur="500"/>
                                        <p:tgtEl>
                                          <p:spTgt spid="58164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581648"/>
                                        </p:tgtEl>
                                        <p:attrNameLst>
                                          <p:attrName>style.visibility</p:attrName>
                                        </p:attrNameLst>
                                      </p:cBhvr>
                                      <p:to>
                                        <p:strVal val="visible"/>
                                      </p:to>
                                    </p:set>
                                    <p:animEffect transition="in" filter="wipe(down)">
                                      <p:cBhvr>
                                        <p:cTn id="46" dur="500"/>
                                        <p:tgtEl>
                                          <p:spTgt spid="58164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581649"/>
                                        </p:tgtEl>
                                        <p:attrNameLst>
                                          <p:attrName>style.visibility</p:attrName>
                                        </p:attrNameLst>
                                      </p:cBhvr>
                                      <p:to>
                                        <p:strVal val="visible"/>
                                      </p:to>
                                    </p:set>
                                    <p:animEffect transition="in" filter="wipe(right)">
                                      <p:cBhvr>
                                        <p:cTn id="49" dur="500"/>
                                        <p:tgtEl>
                                          <p:spTgt spid="581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41" grpId="0" animBg="1"/>
      <p:bldP spid="5816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txBox="1">
            <a:spLocks noGrp="1"/>
          </p:cNvSpPr>
          <p:nvPr/>
        </p:nvSpPr>
        <p:spPr>
          <a:xfrm>
            <a:off x="8348663" y="6111875"/>
            <a:ext cx="457200" cy="365125"/>
          </a:xfrm>
          <a:prstGeom prst="rect">
            <a:avLst/>
          </a:prstGeom>
          <a:noFill/>
        </p:spPr>
        <p:txBody>
          <a:bodyPr anchor="b"/>
          <a:lstStyle/>
          <a:p>
            <a:pPr algn="r">
              <a:defRPr/>
            </a:pPr>
            <a:fld id="{B8231414-2FC8-43D8-B827-85C431D684EA}" type="slidenum">
              <a:rPr lang="fr-CA" altLang="fr-FR" sz="1000">
                <a:solidFill>
                  <a:schemeClr val="bg2">
                    <a:shade val="50000"/>
                  </a:schemeClr>
                </a:solidFill>
                <a:latin typeface="Arial" pitchFamily="34" charset="0"/>
                <a:ea typeface="ＭＳ Ｐゴシック" pitchFamily="34" charset="-128"/>
                <a:cs typeface="+mn-cs"/>
              </a:rPr>
              <a:pPr algn="r">
                <a:defRPr/>
              </a:pPr>
              <a:t>14</a:t>
            </a:fld>
            <a:endParaRPr lang="fr-CA" altLang="fr-FR" sz="1000">
              <a:solidFill>
                <a:schemeClr val="bg2">
                  <a:shade val="50000"/>
                </a:schemeClr>
              </a:solidFill>
              <a:latin typeface="Arial" pitchFamily="34" charset="0"/>
              <a:ea typeface="ＭＳ Ｐゴシック" pitchFamily="34" charset="-128"/>
              <a:cs typeface="+mn-cs"/>
            </a:endParaRPr>
          </a:p>
        </p:txBody>
      </p:sp>
      <p:sp>
        <p:nvSpPr>
          <p:cNvPr id="539650" name="Rectangle 2"/>
          <p:cNvSpPr>
            <a:spLocks noGrp="1" noChangeArrowheads="1"/>
          </p:cNvSpPr>
          <p:nvPr>
            <p:ph type="body" idx="4294967295"/>
            <p:custDataLst>
              <p:tags r:id="rId1"/>
            </p:custDataLst>
          </p:nvPr>
        </p:nvSpPr>
        <p:spPr>
          <a:xfrm>
            <a:off x="0" y="476250"/>
            <a:ext cx="8675688" cy="5832475"/>
          </a:xfrm>
        </p:spPr>
        <p:txBody>
          <a:bodyPr lIns="182880" tIns="91440" rtlCol="0">
            <a:normAutofit/>
          </a:bodyPr>
          <a:lstStyle/>
          <a:p>
            <a:pPr marL="547688" indent="-411163" algn="ctr" eaLnBrk="1" fontAlgn="auto" hangingPunct="1">
              <a:lnSpc>
                <a:spcPct val="90000"/>
              </a:lnSpc>
              <a:spcAft>
                <a:spcPts val="0"/>
              </a:spcAft>
              <a:buClr>
                <a:srgbClr val="000000"/>
              </a:buClr>
              <a:buFont typeface="Wingdings" pitchFamily="2" charset="2"/>
              <a:buNone/>
              <a:defRPr/>
            </a:pPr>
            <a:r>
              <a:rPr lang="fr-CA" altLang="fr-FR" dirty="0">
                <a:solidFill>
                  <a:srgbClr val="B45F07"/>
                </a:solidFill>
                <a:effectLst>
                  <a:outerShdw blurRad="38100" dist="38100" dir="2700000" algn="tl">
                    <a:srgbClr val="000000"/>
                  </a:outerShdw>
                </a:effectLst>
              </a:rPr>
              <a:t>   </a:t>
            </a:r>
          </a:p>
          <a:p>
            <a:pPr marL="547688" indent="-411163" algn="ctr" eaLnBrk="1" fontAlgn="auto" hangingPunct="1">
              <a:lnSpc>
                <a:spcPct val="90000"/>
              </a:lnSpc>
              <a:spcAft>
                <a:spcPts val="0"/>
              </a:spcAft>
              <a:buClr>
                <a:srgbClr val="000000"/>
              </a:buClr>
              <a:buFont typeface="Wingdings" pitchFamily="2" charset="2"/>
              <a:buNone/>
              <a:defRPr/>
            </a:pPr>
            <a:r>
              <a:rPr lang="fr-CA" altLang="fr-FR" dirty="0">
                <a:solidFill>
                  <a:srgbClr val="B45F07"/>
                </a:solidFill>
                <a:effectLst>
                  <a:outerShdw blurRad="38100" dist="38100" dir="2700000" algn="tl">
                    <a:srgbClr val="000000"/>
                  </a:outerShdw>
                </a:effectLst>
              </a:rPr>
              <a:t> </a:t>
            </a:r>
            <a:r>
              <a:rPr lang="fr-CA" altLang="fr-FR" sz="3200" dirty="0">
                <a:solidFill>
                  <a:srgbClr val="B45F07"/>
                </a:solidFill>
                <a:effectLst>
                  <a:outerShdw blurRad="38100" dist="38100" dir="2700000" algn="tl">
                    <a:srgbClr val="000000"/>
                  </a:outerShdw>
                </a:effectLst>
                <a:latin typeface="Arial Unicode MS" pitchFamily="34" charset="-128"/>
              </a:rPr>
              <a:t>La culture nord-américaine a tendance à considérer les adolescents comme</a:t>
            </a:r>
            <a:r>
              <a:rPr lang="fr-CA" altLang="fr-FR" sz="3200" dirty="0">
                <a:effectLst>
                  <a:outerShdw blurRad="38100" dist="38100" dir="2700000" algn="tl">
                    <a:srgbClr val="000000"/>
                  </a:outerShdw>
                </a:effectLst>
                <a:latin typeface="Arial Unicode MS" pitchFamily="34" charset="-128"/>
              </a:rPr>
              <a:t> </a:t>
            </a:r>
          </a:p>
          <a:p>
            <a:pPr marL="547688" indent="-411163" algn="ctr" eaLnBrk="1" fontAlgn="auto" hangingPunct="1">
              <a:lnSpc>
                <a:spcPct val="90000"/>
              </a:lnSpc>
              <a:spcAft>
                <a:spcPts val="0"/>
              </a:spcAft>
              <a:buClr>
                <a:srgbClr val="000000"/>
              </a:buClr>
              <a:buFont typeface="Wingdings" pitchFamily="2" charset="2"/>
              <a:buNone/>
              <a:defRPr/>
            </a:pPr>
            <a:r>
              <a:rPr lang="fr-CA" altLang="fr-FR" sz="2000" b="1" dirty="0">
                <a:effectLst>
                  <a:outerShdw blurRad="38100" dist="38100" dir="2700000" algn="tl">
                    <a:srgbClr val="000000"/>
                  </a:outerShdw>
                </a:effectLst>
                <a:latin typeface="Arial Unicode MS" pitchFamily="34" charset="-128"/>
              </a:rPr>
              <a:t>de petits</a:t>
            </a:r>
            <a:r>
              <a:rPr lang="fr-CA" altLang="fr-FR" sz="2000" dirty="0">
                <a:effectLst>
                  <a:outerShdw blurRad="38100" dist="38100" dir="2700000" algn="tl">
                    <a:srgbClr val="000000"/>
                  </a:outerShdw>
                </a:effectLst>
                <a:latin typeface="Arial Unicode MS" pitchFamily="34" charset="-128"/>
              </a:rPr>
              <a:t> </a:t>
            </a:r>
            <a:r>
              <a:rPr lang="fr-CA" altLang="fr-FR" sz="2000" b="1" dirty="0">
                <a:effectLst>
                  <a:outerShdw blurRad="38100" dist="38100" dir="2700000" algn="tl">
                    <a:srgbClr val="000000"/>
                  </a:outerShdw>
                </a:effectLst>
                <a:latin typeface="Arial Unicode MS" pitchFamily="34" charset="-128"/>
              </a:rPr>
              <a:t>adultes</a:t>
            </a:r>
            <a:r>
              <a:rPr lang="fr-CA" altLang="fr-FR" sz="3200" dirty="0">
                <a:effectLst>
                  <a:outerShdw blurRad="38100" dist="38100" dir="2700000" algn="tl">
                    <a:srgbClr val="000000"/>
                  </a:outerShdw>
                </a:effectLst>
                <a:latin typeface="Arial Unicode MS" pitchFamily="34" charset="-128"/>
              </a:rPr>
              <a:t>, </a:t>
            </a:r>
          </a:p>
          <a:p>
            <a:pPr marL="547688" indent="-411163" algn="ctr" eaLnBrk="1" fontAlgn="auto" hangingPunct="1">
              <a:lnSpc>
                <a:spcPct val="90000"/>
              </a:lnSpc>
              <a:spcAft>
                <a:spcPts val="0"/>
              </a:spcAft>
              <a:buClr>
                <a:srgbClr val="000000"/>
              </a:buClr>
              <a:buFont typeface="Wingdings" pitchFamily="2" charset="2"/>
              <a:buNone/>
              <a:defRPr/>
            </a:pPr>
            <a:r>
              <a:rPr lang="fr-CA" altLang="fr-FR" sz="3200" dirty="0">
                <a:solidFill>
                  <a:srgbClr val="B45F07"/>
                </a:solidFill>
                <a:effectLst>
                  <a:outerShdw blurRad="38100" dist="38100" dir="2700000" algn="tl">
                    <a:srgbClr val="000000"/>
                  </a:outerShdw>
                </a:effectLst>
                <a:latin typeface="Arial Unicode MS" pitchFamily="34" charset="-128"/>
              </a:rPr>
              <a:t>alors que neurologiquement </a:t>
            </a:r>
          </a:p>
          <a:p>
            <a:pPr marL="547688" indent="-411163" algn="ctr" eaLnBrk="1" fontAlgn="auto" hangingPunct="1">
              <a:lnSpc>
                <a:spcPct val="90000"/>
              </a:lnSpc>
              <a:spcAft>
                <a:spcPts val="0"/>
              </a:spcAft>
              <a:buClr>
                <a:srgbClr val="000000"/>
              </a:buClr>
              <a:buFont typeface="Wingdings" pitchFamily="2" charset="2"/>
              <a:buNone/>
              <a:defRPr/>
            </a:pPr>
            <a:r>
              <a:rPr lang="fr-CA" altLang="fr-FR" sz="3200" b="1" dirty="0">
                <a:solidFill>
                  <a:srgbClr val="B45F07"/>
                </a:solidFill>
                <a:effectLst>
                  <a:outerShdw blurRad="38100" dist="38100" dir="2700000" algn="tl">
                    <a:srgbClr val="000000"/>
                  </a:outerShdw>
                </a:effectLst>
                <a:latin typeface="Arial Unicode MS" pitchFamily="34" charset="-128"/>
              </a:rPr>
              <a:t>ils sont </a:t>
            </a:r>
            <a:r>
              <a:rPr lang="fr-CA" altLang="fr-FR" sz="4400" b="1" dirty="0">
                <a:effectLst>
                  <a:outerShdw blurRad="38100" dist="38100" dir="2700000" algn="tl">
                    <a:srgbClr val="000000"/>
                  </a:outerShdw>
                </a:effectLst>
                <a:latin typeface="Arial Unicode MS" pitchFamily="34" charset="-128"/>
              </a:rPr>
              <a:t>de grands enfants</a:t>
            </a:r>
            <a:r>
              <a:rPr lang="fr-CA" altLang="fr-FR" sz="3600" b="1" dirty="0">
                <a:effectLst>
                  <a:outerShdw blurRad="38100" dist="38100" dir="2700000" algn="tl">
                    <a:srgbClr val="000000"/>
                  </a:outerShdw>
                </a:effectLst>
                <a:latin typeface="Arial Unicode MS" pitchFamily="34" charset="-128"/>
              </a:rPr>
              <a:t>.</a:t>
            </a:r>
          </a:p>
          <a:p>
            <a:pPr marL="547688" indent="-411163" algn="ctr" eaLnBrk="1" fontAlgn="auto" hangingPunct="1">
              <a:lnSpc>
                <a:spcPct val="90000"/>
              </a:lnSpc>
              <a:spcAft>
                <a:spcPts val="0"/>
              </a:spcAft>
              <a:buClr>
                <a:srgbClr val="000000"/>
              </a:buClr>
              <a:buFont typeface="Wingdings" pitchFamily="2" charset="2"/>
              <a:buNone/>
              <a:defRPr/>
            </a:pPr>
            <a:endParaRPr lang="fr-CA" altLang="fr-FR" sz="3600" b="1" dirty="0">
              <a:effectLst>
                <a:outerShdw blurRad="38100" dist="38100" dir="2700000" algn="tl">
                  <a:srgbClr val="000000"/>
                </a:outerShdw>
              </a:effectLst>
              <a:latin typeface="Arial Unicode MS" pitchFamily="34" charset="-128"/>
            </a:endParaRPr>
          </a:p>
          <a:p>
            <a:pPr marL="547688" indent="-411163" algn="ctr" eaLnBrk="1" fontAlgn="auto" hangingPunct="1">
              <a:lnSpc>
                <a:spcPct val="90000"/>
              </a:lnSpc>
              <a:spcAft>
                <a:spcPts val="0"/>
              </a:spcAft>
              <a:buClr>
                <a:srgbClr val="000000"/>
              </a:buClr>
              <a:buFont typeface="Wingdings" pitchFamily="2" charset="2"/>
              <a:buNone/>
              <a:defRPr/>
            </a:pPr>
            <a:r>
              <a:rPr lang="fr-CA" altLang="fr-FR" sz="2000" b="1" dirty="0">
                <a:solidFill>
                  <a:srgbClr val="B45F07"/>
                </a:solidFill>
                <a:effectLst>
                  <a:outerShdw blurRad="38100" dist="38100" dir="2700000" algn="tl">
                    <a:srgbClr val="000000"/>
                  </a:outerShdw>
                </a:effectLst>
                <a:latin typeface="Arial Unicode MS" pitchFamily="34" charset="-128"/>
              </a:rPr>
              <a:t>Ils leur manquent la capacité </a:t>
            </a:r>
          </a:p>
          <a:p>
            <a:pPr marL="547688" indent="-411163" algn="ctr" eaLnBrk="1" fontAlgn="auto" hangingPunct="1">
              <a:lnSpc>
                <a:spcPct val="90000"/>
              </a:lnSpc>
              <a:spcAft>
                <a:spcPts val="0"/>
              </a:spcAft>
              <a:buClr>
                <a:srgbClr val="000000"/>
              </a:buClr>
              <a:buFont typeface="Wingdings" pitchFamily="2" charset="2"/>
              <a:buNone/>
              <a:defRPr/>
            </a:pPr>
            <a:r>
              <a:rPr lang="fr-CA" altLang="fr-FR" sz="2000" b="1" dirty="0">
                <a:solidFill>
                  <a:srgbClr val="B45F07"/>
                </a:solidFill>
                <a:effectLst>
                  <a:outerShdw blurRad="38100" dist="38100" dir="2700000" algn="tl">
                    <a:srgbClr val="000000"/>
                  </a:outerShdw>
                </a:effectLst>
                <a:latin typeface="Arial Unicode MS" pitchFamily="34" charset="-128"/>
              </a:rPr>
              <a:t>à mettre des freins </a:t>
            </a:r>
          </a:p>
          <a:p>
            <a:pPr marL="547688" indent="-411163" algn="ctr" eaLnBrk="1" fontAlgn="auto" hangingPunct="1">
              <a:lnSpc>
                <a:spcPct val="90000"/>
              </a:lnSpc>
              <a:spcAft>
                <a:spcPts val="0"/>
              </a:spcAft>
              <a:buClr>
                <a:srgbClr val="000000"/>
              </a:buClr>
              <a:buFont typeface="Wingdings" pitchFamily="2" charset="2"/>
              <a:buNone/>
              <a:defRPr/>
            </a:pPr>
            <a:r>
              <a:rPr lang="fr-CA" altLang="fr-FR" sz="2000" b="1" dirty="0">
                <a:solidFill>
                  <a:srgbClr val="B45F07"/>
                </a:solidFill>
                <a:effectLst>
                  <a:outerShdw blurRad="38100" dist="38100" dir="2700000" algn="tl">
                    <a:srgbClr val="000000"/>
                  </a:outerShdw>
                </a:effectLst>
                <a:latin typeface="Arial Unicode MS" pitchFamily="34" charset="-128"/>
              </a:rPr>
              <a:t>au niveau neurologique. </a:t>
            </a:r>
          </a:p>
          <a:p>
            <a:pPr marL="547688" indent="-411163" algn="ctr" eaLnBrk="1" fontAlgn="auto" hangingPunct="1">
              <a:lnSpc>
                <a:spcPct val="90000"/>
              </a:lnSpc>
              <a:spcAft>
                <a:spcPts val="0"/>
              </a:spcAft>
              <a:buClr>
                <a:srgbClr val="000000"/>
              </a:buClr>
              <a:buFont typeface="Wingdings" pitchFamily="2" charset="2"/>
              <a:buNone/>
              <a:defRPr/>
            </a:pPr>
            <a:r>
              <a:rPr lang="fr-CA" altLang="fr-FR" sz="2000" b="1" dirty="0">
                <a:solidFill>
                  <a:srgbClr val="B45F07"/>
                </a:solidFill>
                <a:effectLst>
                  <a:outerShdw blurRad="38100" dist="38100" dir="2700000" algn="tl">
                    <a:srgbClr val="000000"/>
                  </a:outerShdw>
                </a:effectLst>
                <a:latin typeface="Arial Unicode MS" pitchFamily="34" charset="-128"/>
              </a:rPr>
              <a:t>Pour notre élève qui a un bagage important de difficultés scolaires, le défi est encore plus grand!</a:t>
            </a:r>
          </a:p>
          <a:p>
            <a:pPr marL="547688" indent="-411163" eaLnBrk="1" fontAlgn="auto" hangingPunct="1">
              <a:lnSpc>
                <a:spcPct val="90000"/>
              </a:lnSpc>
              <a:spcAft>
                <a:spcPts val="0"/>
              </a:spcAft>
              <a:buClr>
                <a:srgbClr val="000000"/>
              </a:buClr>
              <a:buFont typeface="Wingdings 2" pitchFamily="18" charset="2"/>
              <a:buChar char=""/>
              <a:defRPr/>
            </a:pPr>
            <a:endParaRPr lang="fr-CA" altLang="fr-FR" sz="3600" b="1" dirty="0">
              <a:effectLst>
                <a:outerShdw blurRad="38100" dist="38100" dir="2700000" algn="tl">
                  <a:srgbClr val="000000"/>
                </a:outerShdw>
              </a:effectLst>
              <a:latin typeface="Arial Unicode MS" pitchFamily="34" charset="-128"/>
            </a:endParaRPr>
          </a:p>
          <a:p>
            <a:pPr marL="547688" indent="-411163" eaLnBrk="1" fontAlgn="auto" hangingPunct="1">
              <a:lnSpc>
                <a:spcPct val="90000"/>
              </a:lnSpc>
              <a:spcAft>
                <a:spcPts val="0"/>
              </a:spcAft>
              <a:buClr>
                <a:srgbClr val="000000"/>
              </a:buClr>
              <a:buFont typeface="Wingdings" pitchFamily="2" charset="2"/>
              <a:buNone/>
              <a:defRPr/>
            </a:pPr>
            <a:endParaRPr lang="fr-CA" altLang="fr-FR" sz="3200" dirty="0">
              <a:effectLst>
                <a:outerShdw blurRad="38100" dist="38100" dir="2700000" algn="tl">
                  <a:srgbClr val="000000"/>
                </a:outerShdw>
              </a:effectLst>
              <a:latin typeface="Arial Unicode MS"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u numéro de diapositive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D55F4D6-1835-4B4A-9B43-90DC89575145}" type="slidenum">
              <a:rPr lang="fr-CA" altLang="fr-FR" smtClean="0"/>
              <a:pPr/>
              <a:t>15</a:t>
            </a:fld>
            <a:endParaRPr lang="fr-CA" altLang="fr-FR" smtClean="0"/>
          </a:p>
        </p:txBody>
      </p:sp>
      <p:sp>
        <p:nvSpPr>
          <p:cNvPr id="70658" name="Rectangle 2"/>
          <p:cNvSpPr>
            <a:spLocks noChangeArrowheads="1"/>
          </p:cNvSpPr>
          <p:nvPr>
            <p:custDataLst>
              <p:tags r:id="rId1"/>
            </p:custDataLst>
          </p:nvPr>
        </p:nvSpPr>
        <p:spPr bwMode="auto">
          <a:xfrm>
            <a:off x="0" y="1447800"/>
            <a:ext cx="9144000" cy="5410200"/>
          </a:xfrm>
          <a:prstGeom prst="rect">
            <a:avLst/>
          </a:prstGeom>
          <a:solidFill>
            <a:schemeClr val="tx2">
              <a:lumMod val="40000"/>
              <a:lumOff val="60000"/>
            </a:schemeClr>
          </a:solidFill>
          <a:ln w="9525">
            <a:solidFill>
              <a:schemeClr val="bg2"/>
            </a:solidFill>
            <a:miter lim="800000"/>
            <a:headEnd/>
            <a:tailEnd/>
          </a:ln>
        </p:spPr>
        <p:txBody>
          <a:bodyPr wrap="none" anchor="ctr"/>
          <a:lstStyle/>
          <a:p>
            <a:pPr algn="ctr" eaLnBrk="0" hangingPunct="0">
              <a:defRPr/>
            </a:pPr>
            <a:endParaRPr lang="en-CA" sz="2400">
              <a:solidFill>
                <a:schemeClr val="accent2"/>
              </a:solidFill>
              <a:latin typeface="Times" charset="0"/>
              <a:ea typeface="ＭＳ Ｐゴシック" charset="-128"/>
              <a:cs typeface="ＭＳ Ｐゴシック" charset="-128"/>
            </a:endParaRPr>
          </a:p>
        </p:txBody>
      </p:sp>
      <p:sp>
        <p:nvSpPr>
          <p:cNvPr id="41987" name="AutoShape 3"/>
          <p:cNvSpPr>
            <a:spLocks noChangeArrowheads="1"/>
          </p:cNvSpPr>
          <p:nvPr>
            <p:custDataLst>
              <p:tags r:id="rId2"/>
            </p:custDataLst>
          </p:nvPr>
        </p:nvSpPr>
        <p:spPr bwMode="auto">
          <a:xfrm>
            <a:off x="0" y="0"/>
            <a:ext cx="8839200" cy="6858000"/>
          </a:xfrm>
          <a:prstGeom prst="triangle">
            <a:avLst>
              <a:gd name="adj" fmla="val 50000"/>
            </a:avLst>
          </a:prstGeom>
          <a:noFill/>
          <a:ln w="38100">
            <a:solidFill>
              <a:srgbClr val="FF0000"/>
            </a:solidFill>
            <a:miter lim="800000"/>
            <a:headEnd/>
            <a:tailEnd/>
          </a:ln>
        </p:spPr>
        <p:txBody>
          <a:bodyPr wrap="none" anchor="ctr"/>
          <a:lstStyle/>
          <a:p>
            <a:endParaRPr lang="fr-FR" altLang="fr-FR" sz="800">
              <a:latin typeface="Verdana" pitchFamily="34" charset="0"/>
            </a:endParaRPr>
          </a:p>
        </p:txBody>
      </p:sp>
      <p:sp>
        <p:nvSpPr>
          <p:cNvPr id="41988" name="Text Box 4"/>
          <p:cNvSpPr txBox="1">
            <a:spLocks noChangeArrowheads="1"/>
          </p:cNvSpPr>
          <p:nvPr>
            <p:custDataLst>
              <p:tags r:id="rId3"/>
            </p:custDataLst>
          </p:nvPr>
        </p:nvSpPr>
        <p:spPr bwMode="auto">
          <a:xfrm>
            <a:off x="914400" y="0"/>
            <a:ext cx="7620000" cy="1098550"/>
          </a:xfrm>
          <a:prstGeom prst="rect">
            <a:avLst/>
          </a:prstGeom>
          <a:noFill/>
          <a:ln w="9525">
            <a:noFill/>
            <a:miter lim="800000"/>
            <a:headEnd/>
            <a:tailEnd/>
          </a:ln>
        </p:spPr>
        <p:txBody>
          <a:bodyPr>
            <a:spAutoFit/>
          </a:bodyPr>
          <a:lstStyle/>
          <a:p>
            <a:pPr algn="ctr"/>
            <a:r>
              <a:rPr lang="fr-CA" altLang="fr-FR" sz="3300" b="1"/>
              <a:t>Difficultés </a:t>
            </a:r>
          </a:p>
          <a:p>
            <a:pPr algn="ctr"/>
            <a:r>
              <a:rPr lang="fr-CA" altLang="fr-FR" sz="3300" b="1"/>
              <a:t>d</a:t>
            </a:r>
            <a:r>
              <a:rPr lang="fr-CA" altLang="en-US" sz="3300" b="1"/>
              <a:t>’</a:t>
            </a:r>
            <a:r>
              <a:rPr lang="fr-CA" altLang="fr-FR" sz="3300" b="1"/>
              <a:t>apprentissage et de comportement</a:t>
            </a:r>
            <a:endParaRPr lang="en-US" altLang="fr-FR" sz="3300" b="1"/>
          </a:p>
        </p:txBody>
      </p:sp>
      <p:sp>
        <p:nvSpPr>
          <p:cNvPr id="437253" name="Text Box 5"/>
          <p:cNvSpPr txBox="1">
            <a:spLocks noChangeArrowheads="1"/>
          </p:cNvSpPr>
          <p:nvPr>
            <p:custDataLst>
              <p:tags r:id="rId4"/>
            </p:custDataLst>
          </p:nvPr>
        </p:nvSpPr>
        <p:spPr bwMode="auto">
          <a:xfrm>
            <a:off x="2916238" y="1557338"/>
            <a:ext cx="3200400" cy="1325562"/>
          </a:xfrm>
          <a:prstGeom prst="rect">
            <a:avLst/>
          </a:prstGeom>
          <a:solidFill>
            <a:schemeClr val="accent4">
              <a:lumMod val="60000"/>
              <a:lumOff val="40000"/>
            </a:schemeClr>
          </a:solidFill>
          <a:ln>
            <a:noFill/>
          </a:ln>
          <a:extLst/>
        </p:spPr>
        <p:txBody>
          <a:bodyPr>
            <a:spAutoFit/>
          </a:bodyPr>
          <a:lstStyle>
            <a:lvl1pPr algn="ctr" eaLnBrk="0" hangingPunct="0">
              <a:defRPr sz="2400">
                <a:solidFill>
                  <a:schemeClr val="tx1"/>
                </a:solidFill>
                <a:latin typeface="Garamond" pitchFamily="18" charset="0"/>
                <a:ea typeface="ＭＳ Ｐゴシック" pitchFamily="34" charset="-128"/>
              </a:defRPr>
            </a:lvl1pPr>
            <a:lvl2pPr marL="742950" indent="-285750" algn="ctr" eaLnBrk="0" hangingPunct="0">
              <a:defRPr sz="2400">
                <a:solidFill>
                  <a:schemeClr val="tx1"/>
                </a:solidFill>
                <a:latin typeface="Garamond" pitchFamily="18" charset="0"/>
                <a:ea typeface="ＭＳ Ｐゴシック" pitchFamily="34" charset="-128"/>
              </a:defRPr>
            </a:lvl2pPr>
            <a:lvl3pPr marL="1143000" indent="-228600" algn="ctr" eaLnBrk="0" hangingPunct="0">
              <a:defRPr sz="2400">
                <a:solidFill>
                  <a:schemeClr val="tx1"/>
                </a:solidFill>
                <a:latin typeface="Garamond" pitchFamily="18" charset="0"/>
                <a:ea typeface="ＭＳ Ｐゴシック" pitchFamily="34" charset="-128"/>
              </a:defRPr>
            </a:lvl3pPr>
            <a:lvl4pPr marL="1600200" indent="-228600" algn="ctr" eaLnBrk="0" hangingPunct="0">
              <a:defRPr sz="2400">
                <a:solidFill>
                  <a:schemeClr val="tx1"/>
                </a:solidFill>
                <a:latin typeface="Garamond" pitchFamily="18" charset="0"/>
                <a:ea typeface="ＭＳ Ｐゴシック" pitchFamily="34" charset="-128"/>
              </a:defRPr>
            </a:lvl4pPr>
            <a:lvl5pPr marL="2057400" indent="-228600" algn="ctr" eaLnBrk="0" hangingPunct="0">
              <a:defRPr sz="2400">
                <a:solidFill>
                  <a:schemeClr val="tx1"/>
                </a:solidFill>
                <a:latin typeface="Garamond" pitchFamily="18"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eaLnBrk="1" hangingPunct="1">
              <a:defRPr/>
            </a:pPr>
            <a:r>
              <a:rPr lang="fr-CA" altLang="fr-FR" sz="2700" b="1">
                <a:effectLst>
                  <a:outerShdw blurRad="38100" dist="38100" dir="2700000" algn="tl">
                    <a:srgbClr val="FFFFFF"/>
                  </a:outerShdw>
                </a:effectLst>
                <a:latin typeface="Arial" pitchFamily="34" charset="0"/>
                <a:cs typeface="Arial" pitchFamily="34" charset="0"/>
              </a:rPr>
              <a:t>BLOQUÉS</a:t>
            </a:r>
          </a:p>
          <a:p>
            <a:pPr eaLnBrk="1" hangingPunct="1">
              <a:defRPr/>
            </a:pPr>
            <a:r>
              <a:rPr lang="fr-CA" altLang="fr-FR" sz="2700" b="1">
                <a:effectLst>
                  <a:outerShdw blurRad="38100" dist="38100" dir="2700000" algn="tl">
                    <a:srgbClr val="FFFFFF"/>
                  </a:outerShdw>
                </a:effectLst>
                <a:latin typeface="Arial" pitchFamily="34" charset="0"/>
                <a:cs typeface="Arial" pitchFamily="34" charset="0"/>
              </a:rPr>
              <a:t>dans leur </a:t>
            </a:r>
          </a:p>
          <a:p>
            <a:pPr eaLnBrk="1" hangingPunct="1">
              <a:defRPr/>
            </a:pPr>
            <a:r>
              <a:rPr lang="fr-CA" altLang="fr-FR" sz="2700" b="1">
                <a:effectLst>
                  <a:outerShdw blurRad="38100" dist="38100" dir="2700000" algn="tl">
                    <a:srgbClr val="FFFFFF"/>
                  </a:outerShdw>
                </a:effectLst>
                <a:latin typeface="Arial" pitchFamily="34" charset="0"/>
                <a:cs typeface="Arial" pitchFamily="34" charset="0"/>
              </a:rPr>
              <a:t>développement</a:t>
            </a:r>
            <a:endParaRPr lang="en-US" altLang="fr-FR" sz="2700" b="1">
              <a:effectLst>
                <a:outerShdw blurRad="38100" dist="38100" dir="2700000" algn="tl">
                  <a:srgbClr val="FFFFFF"/>
                </a:outerShdw>
              </a:effectLst>
              <a:latin typeface="Arial" pitchFamily="34" charset="0"/>
              <a:cs typeface="Arial" pitchFamily="34" charset="0"/>
            </a:endParaRPr>
          </a:p>
        </p:txBody>
      </p:sp>
      <p:sp>
        <p:nvSpPr>
          <p:cNvPr id="437254" name="Text Box 6"/>
          <p:cNvSpPr txBox="1">
            <a:spLocks noChangeArrowheads="1"/>
          </p:cNvSpPr>
          <p:nvPr>
            <p:custDataLst>
              <p:tags r:id="rId5"/>
            </p:custDataLst>
          </p:nvPr>
        </p:nvSpPr>
        <p:spPr bwMode="auto">
          <a:xfrm>
            <a:off x="2051050" y="3141663"/>
            <a:ext cx="4838700" cy="1679575"/>
          </a:xfrm>
          <a:prstGeom prst="rect">
            <a:avLst/>
          </a:prstGeom>
          <a:solidFill>
            <a:schemeClr val="accent3">
              <a:lumMod val="40000"/>
              <a:lumOff val="60000"/>
            </a:schemeClr>
          </a:solidFill>
          <a:ln>
            <a:noFill/>
          </a:ln>
          <a:extLst/>
        </p:spPr>
        <p:txBody>
          <a:bodyPr>
            <a:spAutoFit/>
          </a:bodyPr>
          <a:lstStyle>
            <a:lvl1pPr algn="ctr" eaLnBrk="0" hangingPunct="0">
              <a:defRPr sz="2400">
                <a:solidFill>
                  <a:schemeClr val="tx1"/>
                </a:solidFill>
                <a:latin typeface="Garamond" pitchFamily="18" charset="0"/>
                <a:ea typeface="ＭＳ Ｐゴシック" pitchFamily="34" charset="-128"/>
              </a:defRPr>
            </a:lvl1pPr>
            <a:lvl2pPr marL="742950" indent="-285750" algn="ctr" eaLnBrk="0" hangingPunct="0">
              <a:defRPr sz="2400">
                <a:solidFill>
                  <a:schemeClr val="tx1"/>
                </a:solidFill>
                <a:latin typeface="Garamond" pitchFamily="18" charset="0"/>
                <a:ea typeface="ＭＳ Ｐゴシック" pitchFamily="34" charset="-128"/>
              </a:defRPr>
            </a:lvl2pPr>
            <a:lvl3pPr marL="1143000" indent="-228600" algn="ctr" eaLnBrk="0" hangingPunct="0">
              <a:defRPr sz="2400">
                <a:solidFill>
                  <a:schemeClr val="tx1"/>
                </a:solidFill>
                <a:latin typeface="Garamond" pitchFamily="18" charset="0"/>
                <a:ea typeface="ＭＳ Ｐゴシック" pitchFamily="34" charset="-128"/>
              </a:defRPr>
            </a:lvl3pPr>
            <a:lvl4pPr marL="1600200" indent="-228600" algn="ctr" eaLnBrk="0" hangingPunct="0">
              <a:defRPr sz="2400">
                <a:solidFill>
                  <a:schemeClr val="tx1"/>
                </a:solidFill>
                <a:latin typeface="Garamond" pitchFamily="18" charset="0"/>
                <a:ea typeface="ＭＳ Ｐゴシック" pitchFamily="34" charset="-128"/>
              </a:defRPr>
            </a:lvl4pPr>
            <a:lvl5pPr marL="2057400" indent="-228600" algn="ctr" eaLnBrk="0" hangingPunct="0">
              <a:defRPr sz="2400">
                <a:solidFill>
                  <a:schemeClr val="tx1"/>
                </a:solidFill>
                <a:latin typeface="Garamond" pitchFamily="18"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spcBef>
                <a:spcPct val="50000"/>
              </a:spcBef>
              <a:defRPr/>
            </a:pPr>
            <a:r>
              <a:rPr lang="fr-CA" altLang="fr-FR" sz="2600" b="1">
                <a:effectLst>
                  <a:outerShdw blurRad="38100" dist="38100" dir="2700000" algn="tl">
                    <a:srgbClr val="FFFFFF"/>
                  </a:outerShdw>
                </a:effectLst>
                <a:latin typeface="Arial" pitchFamily="34" charset="0"/>
                <a:cs typeface="Arial" pitchFamily="34" charset="0"/>
              </a:rPr>
              <a:t>Les processus</a:t>
            </a:r>
            <a:br>
              <a:rPr lang="fr-CA" altLang="fr-FR" sz="2600" b="1">
                <a:effectLst>
                  <a:outerShdw blurRad="38100" dist="38100" dir="2700000" algn="tl">
                    <a:srgbClr val="FFFFFF"/>
                  </a:outerShdw>
                </a:effectLst>
                <a:latin typeface="Arial" pitchFamily="34" charset="0"/>
                <a:cs typeface="Arial" pitchFamily="34" charset="0"/>
              </a:rPr>
            </a:br>
            <a:r>
              <a:rPr lang="fr-CA" altLang="fr-FR" sz="2600" b="1">
                <a:effectLst>
                  <a:outerShdw blurRad="38100" dist="38100" dir="2700000" algn="tl">
                    <a:srgbClr val="FFFFFF"/>
                  </a:outerShdw>
                </a:effectLst>
                <a:latin typeface="Arial" pitchFamily="34" charset="0"/>
                <a:cs typeface="Arial" pitchFamily="34" charset="0"/>
              </a:rPr>
              <a:t> nécessaires à la maturation psychologique sont déficients</a:t>
            </a:r>
            <a:r>
              <a:rPr lang="en-CA" altLang="fr-FR" sz="2600">
                <a:effectLst>
                  <a:outerShdw blurRad="38100" dist="38100" dir="2700000" algn="tl">
                    <a:srgbClr val="FFFFFF"/>
                  </a:outerShdw>
                </a:effectLst>
                <a:latin typeface="Arial" pitchFamily="34" charset="0"/>
                <a:cs typeface="Arial" pitchFamily="34" charset="0"/>
              </a:rPr>
              <a:t> </a:t>
            </a:r>
            <a:endParaRPr lang="en-US" altLang="fr-FR" sz="2600">
              <a:effectLst>
                <a:outerShdw blurRad="38100" dist="38100" dir="2700000" algn="tl">
                  <a:srgbClr val="FFFFFF"/>
                </a:outerShdw>
              </a:effectLst>
              <a:latin typeface="Arial" pitchFamily="34" charset="0"/>
              <a:cs typeface="Arial" pitchFamily="34" charset="0"/>
            </a:endParaRPr>
          </a:p>
        </p:txBody>
      </p:sp>
      <p:sp>
        <p:nvSpPr>
          <p:cNvPr id="437255" name="Text Box 7"/>
          <p:cNvSpPr txBox="1">
            <a:spLocks noChangeArrowheads="1"/>
          </p:cNvSpPr>
          <p:nvPr>
            <p:custDataLst>
              <p:tags r:id="rId6"/>
            </p:custDataLst>
          </p:nvPr>
        </p:nvSpPr>
        <p:spPr bwMode="auto">
          <a:xfrm flipH="1">
            <a:off x="1619250" y="6237288"/>
            <a:ext cx="5400675" cy="542925"/>
          </a:xfrm>
          <a:prstGeom prst="rect">
            <a:avLst/>
          </a:prstGeom>
          <a:solidFill>
            <a:srgbClr val="808080"/>
          </a:solidFill>
          <a:ln w="9525">
            <a:solidFill>
              <a:srgbClr val="85E0FF"/>
            </a:solidFill>
            <a:miter lim="800000"/>
            <a:headEnd/>
            <a:tailEnd/>
          </a:ln>
        </p:spPr>
        <p:txBody>
          <a:bodyPr>
            <a:spAutoFit/>
          </a:bodyPr>
          <a:lstStyle>
            <a:lvl1pPr algn="ctr" eaLnBrk="0" hangingPunct="0">
              <a:defRPr sz="2400">
                <a:solidFill>
                  <a:schemeClr val="tx1"/>
                </a:solidFill>
                <a:latin typeface="Garamond" pitchFamily="18" charset="0"/>
                <a:ea typeface="ＭＳ Ｐゴシック" pitchFamily="34" charset="-128"/>
              </a:defRPr>
            </a:lvl1pPr>
            <a:lvl2pPr marL="742950" indent="-285750" algn="ctr" eaLnBrk="0" hangingPunct="0">
              <a:defRPr sz="2400">
                <a:solidFill>
                  <a:schemeClr val="tx1"/>
                </a:solidFill>
                <a:latin typeface="Garamond" pitchFamily="18" charset="0"/>
                <a:ea typeface="ＭＳ Ｐゴシック" pitchFamily="34" charset="-128"/>
              </a:defRPr>
            </a:lvl2pPr>
            <a:lvl3pPr marL="1143000" indent="-228600" algn="ctr" eaLnBrk="0" hangingPunct="0">
              <a:defRPr sz="2400">
                <a:solidFill>
                  <a:schemeClr val="tx1"/>
                </a:solidFill>
                <a:latin typeface="Garamond" pitchFamily="18" charset="0"/>
                <a:ea typeface="ＭＳ Ｐゴシック" pitchFamily="34" charset="-128"/>
              </a:defRPr>
            </a:lvl3pPr>
            <a:lvl4pPr marL="1600200" indent="-228600" algn="ctr" eaLnBrk="0" hangingPunct="0">
              <a:defRPr sz="2400">
                <a:solidFill>
                  <a:schemeClr val="tx1"/>
                </a:solidFill>
                <a:latin typeface="Garamond" pitchFamily="18" charset="0"/>
                <a:ea typeface="ＭＳ Ｐゴシック" pitchFamily="34" charset="-128"/>
              </a:defRPr>
            </a:lvl4pPr>
            <a:lvl5pPr marL="2057400" indent="-228600" algn="ctr" eaLnBrk="0" hangingPunct="0">
              <a:defRPr sz="2400">
                <a:solidFill>
                  <a:schemeClr val="tx1"/>
                </a:solidFill>
                <a:latin typeface="Garamond" pitchFamily="18"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eaLnBrk="1" hangingPunct="1">
              <a:defRPr/>
            </a:pPr>
            <a:r>
              <a:rPr lang="fr-CA" altLang="fr-FR" sz="2900" b="1">
                <a:effectLst>
                  <a:outerShdw blurRad="38100" dist="38100" dir="2700000" algn="tl">
                    <a:srgbClr val="FFFFFF"/>
                  </a:outerShdw>
                </a:effectLst>
                <a:latin typeface="Arial" pitchFamily="34" charset="0"/>
                <a:cs typeface="Arial" pitchFamily="34" charset="0"/>
              </a:rPr>
              <a:t>TROP GRANDE SENSIBILITÉ</a:t>
            </a:r>
            <a:endParaRPr lang="en-US" altLang="fr-FR" sz="2900" b="1">
              <a:effectLst>
                <a:outerShdw blurRad="38100" dist="38100" dir="2700000" algn="tl">
                  <a:srgbClr val="FFFFFF"/>
                </a:outerShdw>
              </a:effectLst>
              <a:latin typeface="Arial" pitchFamily="34" charset="0"/>
              <a:cs typeface="Arial" pitchFamily="34" charset="0"/>
            </a:endParaRPr>
          </a:p>
        </p:txBody>
      </p:sp>
      <p:sp>
        <p:nvSpPr>
          <p:cNvPr id="437256" name="Text Box 8"/>
          <p:cNvSpPr txBox="1">
            <a:spLocks noChangeArrowheads="1"/>
          </p:cNvSpPr>
          <p:nvPr>
            <p:custDataLst>
              <p:tags r:id="rId7"/>
            </p:custDataLst>
          </p:nvPr>
        </p:nvSpPr>
        <p:spPr bwMode="auto">
          <a:xfrm>
            <a:off x="684213" y="5013325"/>
            <a:ext cx="7543800" cy="914400"/>
          </a:xfrm>
          <a:prstGeom prst="rect">
            <a:avLst/>
          </a:prstGeom>
          <a:solidFill>
            <a:schemeClr val="bg1">
              <a:lumMod val="75000"/>
            </a:schemeClr>
          </a:solidFill>
          <a:ln>
            <a:noFill/>
          </a:ln>
          <a:extLst/>
        </p:spPr>
        <p:txBody>
          <a:bodyPr>
            <a:spAutoFit/>
          </a:bodyPr>
          <a:lstStyle>
            <a:lvl1pPr algn="ctr" eaLnBrk="0" hangingPunct="0">
              <a:defRPr sz="2400">
                <a:solidFill>
                  <a:schemeClr val="tx1"/>
                </a:solidFill>
                <a:latin typeface="Garamond" pitchFamily="18" charset="0"/>
                <a:ea typeface="ＭＳ Ｐゴシック" pitchFamily="34" charset="-128"/>
              </a:defRPr>
            </a:lvl1pPr>
            <a:lvl2pPr marL="742950" indent="-285750" algn="ctr" eaLnBrk="0" hangingPunct="0">
              <a:defRPr sz="2400">
                <a:solidFill>
                  <a:schemeClr val="tx1"/>
                </a:solidFill>
                <a:latin typeface="Garamond" pitchFamily="18" charset="0"/>
                <a:ea typeface="ＭＳ Ｐゴシック" pitchFamily="34" charset="-128"/>
              </a:defRPr>
            </a:lvl2pPr>
            <a:lvl3pPr marL="1143000" indent="-228600" algn="ctr" eaLnBrk="0" hangingPunct="0">
              <a:defRPr sz="2400">
                <a:solidFill>
                  <a:schemeClr val="tx1"/>
                </a:solidFill>
                <a:latin typeface="Garamond" pitchFamily="18" charset="0"/>
                <a:ea typeface="ＭＳ Ｐゴシック" pitchFamily="34" charset="-128"/>
              </a:defRPr>
            </a:lvl3pPr>
            <a:lvl4pPr marL="1600200" indent="-228600" algn="ctr" eaLnBrk="0" hangingPunct="0">
              <a:defRPr sz="2400">
                <a:solidFill>
                  <a:schemeClr val="tx1"/>
                </a:solidFill>
                <a:latin typeface="Garamond" pitchFamily="18" charset="0"/>
                <a:ea typeface="ＭＳ Ｐゴシック" pitchFamily="34" charset="-128"/>
              </a:defRPr>
            </a:lvl4pPr>
            <a:lvl5pPr marL="2057400" indent="-228600" algn="ctr" eaLnBrk="0" hangingPunct="0">
              <a:defRPr sz="2400">
                <a:solidFill>
                  <a:schemeClr val="tx1"/>
                </a:solidFill>
                <a:latin typeface="Garamond" pitchFamily="18"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eaLnBrk="1" hangingPunct="1">
              <a:defRPr/>
            </a:pPr>
            <a:r>
              <a:rPr lang="fr-CA" altLang="fr-FR" sz="2700" b="1" dirty="0">
                <a:effectLst>
                  <a:outerShdw blurRad="38100" dist="38100" dir="2700000" algn="tl">
                    <a:srgbClr val="FFFFFF"/>
                  </a:outerShdw>
                </a:effectLst>
                <a:latin typeface="Arial" pitchFamily="34" charset="0"/>
                <a:cs typeface="Arial" pitchFamily="34" charset="0"/>
              </a:rPr>
              <a:t>SE DÉFENDENT</a:t>
            </a:r>
          </a:p>
          <a:p>
            <a:pPr eaLnBrk="1" hangingPunct="1">
              <a:defRPr/>
            </a:pPr>
            <a:r>
              <a:rPr lang="fr-CA" altLang="fr-FR" sz="2700" b="1" dirty="0">
                <a:effectLst>
                  <a:outerShdw blurRad="38100" dist="38100" dir="2700000" algn="tl">
                    <a:srgbClr val="FFFFFF"/>
                  </a:outerShdw>
                </a:effectLst>
                <a:latin typeface="Arial" pitchFamily="34" charset="0"/>
                <a:cs typeface="Arial" pitchFamily="34" charset="0"/>
              </a:rPr>
              <a:t>contre la vulnérabilité de leur expérience</a:t>
            </a:r>
            <a:endParaRPr lang="en-US" altLang="fr-FR" sz="2700" b="1" dirty="0">
              <a:effectLst>
                <a:outerShdw blurRad="38100" dist="38100" dir="2700000" algn="tl">
                  <a:srgbClr val="FFFFFF"/>
                </a:outerShdw>
              </a:effectLst>
              <a:latin typeface="Arial" pitchFamily="34" charset="0"/>
              <a:cs typeface="Arial" pitchFamily="34" charset="0"/>
            </a:endParaRPr>
          </a:p>
        </p:txBody>
      </p:sp>
      <p:sp>
        <p:nvSpPr>
          <p:cNvPr id="437257" name="AutoShape 9"/>
          <p:cNvSpPr>
            <a:spLocks noChangeArrowheads="1"/>
          </p:cNvSpPr>
          <p:nvPr>
            <p:custDataLst>
              <p:tags r:id="rId8"/>
            </p:custDataLst>
          </p:nvPr>
        </p:nvSpPr>
        <p:spPr bwMode="auto">
          <a:xfrm>
            <a:off x="4267200" y="1371600"/>
            <a:ext cx="457200" cy="304800"/>
          </a:xfrm>
          <a:prstGeom prst="upArrow">
            <a:avLst>
              <a:gd name="adj1" fmla="val 50000"/>
              <a:gd name="adj2" fmla="val 25000"/>
            </a:avLst>
          </a:prstGeom>
          <a:solidFill>
            <a:srgbClr val="FFFF66"/>
          </a:solidFill>
          <a:ln w="9525">
            <a:solidFill>
              <a:schemeClr val="tx1"/>
            </a:solidFill>
            <a:miter lim="800000"/>
            <a:headEnd/>
            <a:tailEnd/>
          </a:ln>
        </p:spPr>
        <p:txBody>
          <a:bodyPr wrap="none" anchor="ctr"/>
          <a:lstStyle/>
          <a:p>
            <a:endParaRPr lang="fr-FR" altLang="fr-FR" sz="800">
              <a:latin typeface="Verdana" pitchFamily="34" charset="0"/>
            </a:endParaRPr>
          </a:p>
        </p:txBody>
      </p:sp>
      <p:sp>
        <p:nvSpPr>
          <p:cNvPr id="437258" name="AutoShape 10"/>
          <p:cNvSpPr>
            <a:spLocks noChangeArrowheads="1"/>
          </p:cNvSpPr>
          <p:nvPr>
            <p:custDataLst>
              <p:tags r:id="rId9"/>
            </p:custDataLst>
          </p:nvPr>
        </p:nvSpPr>
        <p:spPr bwMode="auto">
          <a:xfrm>
            <a:off x="4211638" y="2852738"/>
            <a:ext cx="457200" cy="304800"/>
          </a:xfrm>
          <a:prstGeom prst="upArrow">
            <a:avLst>
              <a:gd name="adj1" fmla="val 50000"/>
              <a:gd name="adj2" fmla="val 25000"/>
            </a:avLst>
          </a:prstGeom>
          <a:solidFill>
            <a:srgbClr val="FFFF66"/>
          </a:solidFill>
          <a:ln w="9525">
            <a:solidFill>
              <a:schemeClr val="tx1"/>
            </a:solidFill>
            <a:miter lim="800000"/>
            <a:headEnd/>
            <a:tailEnd/>
          </a:ln>
        </p:spPr>
        <p:txBody>
          <a:bodyPr wrap="none" anchor="ctr"/>
          <a:lstStyle/>
          <a:p>
            <a:endParaRPr lang="fr-FR" altLang="fr-FR" sz="800">
              <a:latin typeface="Verdana" pitchFamily="34" charset="0"/>
            </a:endParaRPr>
          </a:p>
        </p:txBody>
      </p:sp>
      <p:sp>
        <p:nvSpPr>
          <p:cNvPr id="437259" name="AutoShape 11"/>
          <p:cNvSpPr>
            <a:spLocks noChangeArrowheads="1"/>
          </p:cNvSpPr>
          <p:nvPr>
            <p:custDataLst>
              <p:tags r:id="rId10"/>
            </p:custDataLst>
          </p:nvPr>
        </p:nvSpPr>
        <p:spPr bwMode="auto">
          <a:xfrm>
            <a:off x="4284663" y="4779963"/>
            <a:ext cx="457200" cy="304800"/>
          </a:xfrm>
          <a:prstGeom prst="upArrow">
            <a:avLst>
              <a:gd name="adj1" fmla="val 50000"/>
              <a:gd name="adj2" fmla="val 25000"/>
            </a:avLst>
          </a:prstGeom>
          <a:solidFill>
            <a:srgbClr val="FFFF66"/>
          </a:solidFill>
          <a:ln w="9525">
            <a:solidFill>
              <a:schemeClr val="tx1"/>
            </a:solidFill>
            <a:miter lim="800000"/>
            <a:headEnd/>
            <a:tailEnd/>
          </a:ln>
        </p:spPr>
        <p:txBody>
          <a:bodyPr wrap="none" anchor="ctr"/>
          <a:lstStyle/>
          <a:p>
            <a:endParaRPr lang="fr-FR" altLang="fr-FR" sz="800">
              <a:latin typeface="Verdana" pitchFamily="34" charset="0"/>
            </a:endParaRPr>
          </a:p>
        </p:txBody>
      </p:sp>
      <p:sp>
        <p:nvSpPr>
          <p:cNvPr id="437260" name="AutoShape 12"/>
          <p:cNvSpPr>
            <a:spLocks noChangeArrowheads="1"/>
          </p:cNvSpPr>
          <p:nvPr>
            <p:custDataLst>
              <p:tags r:id="rId11"/>
            </p:custDataLst>
          </p:nvPr>
        </p:nvSpPr>
        <p:spPr bwMode="auto">
          <a:xfrm>
            <a:off x="4284663" y="5876925"/>
            <a:ext cx="457200" cy="304800"/>
          </a:xfrm>
          <a:prstGeom prst="upArrow">
            <a:avLst>
              <a:gd name="adj1" fmla="val 50000"/>
              <a:gd name="adj2" fmla="val 25000"/>
            </a:avLst>
          </a:prstGeom>
          <a:solidFill>
            <a:srgbClr val="FFFF66"/>
          </a:solidFill>
          <a:ln w="9525">
            <a:solidFill>
              <a:schemeClr val="tx1"/>
            </a:solidFill>
            <a:miter lim="800000"/>
            <a:headEnd/>
            <a:tailEnd/>
          </a:ln>
        </p:spPr>
        <p:txBody>
          <a:bodyPr wrap="none" anchor="ctr"/>
          <a:lstStyle/>
          <a:p>
            <a:endParaRPr lang="fr-FR" altLang="fr-FR" sz="800">
              <a:latin typeface="Verdana" pitchFamily="34" charset="0"/>
            </a:endParaRPr>
          </a:p>
        </p:txBody>
      </p:sp>
      <p:sp>
        <p:nvSpPr>
          <p:cNvPr id="13" name="Text Box 16"/>
          <p:cNvSpPr txBox="1">
            <a:spLocks noChangeArrowheads="1"/>
          </p:cNvSpPr>
          <p:nvPr>
            <p:custDataLst>
              <p:tags r:id="rId12"/>
            </p:custDataLst>
          </p:nvPr>
        </p:nvSpPr>
        <p:spPr bwMode="auto">
          <a:xfrm>
            <a:off x="7019925" y="5949950"/>
            <a:ext cx="2124075" cy="823913"/>
          </a:xfrm>
          <a:prstGeom prst="rect">
            <a:avLst/>
          </a:prstGeom>
          <a:noFill/>
          <a:ln>
            <a:noFill/>
          </a:ln>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
                <a:srgbClr val="003366"/>
              </a:buClr>
              <a:buSzTx/>
              <a:buFont typeface="Wingdings" pitchFamily="2" charset="2"/>
              <a:buChar char="v"/>
              <a:defRPr/>
            </a:pPr>
            <a:r>
              <a:rPr lang="fr-CA" altLang="fr-FR" sz="1200" b="1" dirty="0">
                <a:solidFill>
                  <a:schemeClr val="accent1">
                    <a:lumMod val="75000"/>
                  </a:schemeClr>
                </a:solidFill>
                <a:latin typeface="Verdana" pitchFamily="34" charset="0"/>
              </a:rPr>
              <a:t>Facteurs génétiques</a:t>
            </a:r>
          </a:p>
          <a:p>
            <a:pPr eaLnBrk="1" hangingPunct="1">
              <a:spcBef>
                <a:spcPct val="50000"/>
              </a:spcBef>
              <a:buClr>
                <a:srgbClr val="003366"/>
              </a:buClr>
              <a:buSzTx/>
              <a:buFont typeface="Wingdings" pitchFamily="2" charset="2"/>
              <a:buChar char="v"/>
              <a:defRPr/>
            </a:pPr>
            <a:r>
              <a:rPr lang="fr-CA" altLang="fr-FR" sz="1200" b="1" dirty="0">
                <a:solidFill>
                  <a:schemeClr val="accent1">
                    <a:lumMod val="75000"/>
                  </a:schemeClr>
                </a:solidFill>
                <a:latin typeface="Verdana" pitchFamily="34" charset="0"/>
              </a:rPr>
              <a:t>Surdose de stress</a:t>
            </a:r>
          </a:p>
          <a:p>
            <a:pPr eaLnBrk="1" hangingPunct="1">
              <a:spcBef>
                <a:spcPct val="50000"/>
              </a:spcBef>
              <a:buClr>
                <a:srgbClr val="003366"/>
              </a:buClr>
              <a:buSzTx/>
              <a:buFont typeface="Wingdings" pitchFamily="2" charset="2"/>
              <a:buChar char="v"/>
              <a:defRPr/>
            </a:pPr>
            <a:r>
              <a:rPr lang="fr-CA" altLang="fr-FR" sz="1200" b="1" dirty="0">
                <a:solidFill>
                  <a:schemeClr val="accent1">
                    <a:lumMod val="75000"/>
                  </a:schemeClr>
                </a:solidFill>
                <a:latin typeface="Verdana" pitchFamily="34" charset="0"/>
              </a:rPr>
              <a:t>Grande fragilité</a:t>
            </a:r>
            <a:endParaRPr lang="fr-FR" altLang="fr-FR" sz="1200" b="1" dirty="0">
              <a:solidFill>
                <a:schemeClr val="accent1">
                  <a:lumMod val="75000"/>
                </a:schemeClr>
              </a:solidFill>
              <a:latin typeface="Verdana" pitchFamily="34" charset="0"/>
            </a:endParaRPr>
          </a:p>
        </p:txBody>
      </p:sp>
      <p:sp>
        <p:nvSpPr>
          <p:cNvPr id="14" name="Text Box 13"/>
          <p:cNvSpPr txBox="1">
            <a:spLocks noChangeArrowheads="1"/>
          </p:cNvSpPr>
          <p:nvPr>
            <p:custDataLst>
              <p:tags r:id="rId13"/>
            </p:custDataLst>
          </p:nvPr>
        </p:nvSpPr>
        <p:spPr bwMode="auto">
          <a:xfrm>
            <a:off x="7164388" y="3500438"/>
            <a:ext cx="1584325" cy="954087"/>
          </a:xfrm>
          <a:prstGeom prst="rect">
            <a:avLst/>
          </a:prstGeom>
          <a:noFill/>
          <a:ln>
            <a:noFill/>
          </a:ln>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
                <a:schemeClr val="tx1"/>
              </a:buClr>
              <a:buSzTx/>
              <a:buFont typeface="Wingdings" pitchFamily="2" charset="2"/>
              <a:buChar char="v"/>
              <a:defRPr/>
            </a:pPr>
            <a:r>
              <a:rPr lang="fr-CA" altLang="fr-FR" sz="1400" b="1" dirty="0">
                <a:solidFill>
                  <a:schemeClr val="accent1">
                    <a:lumMod val="75000"/>
                  </a:schemeClr>
                </a:solidFill>
                <a:latin typeface="Verdana" pitchFamily="34" charset="0"/>
              </a:rPr>
              <a:t>Émergence</a:t>
            </a:r>
          </a:p>
          <a:p>
            <a:pPr eaLnBrk="1" hangingPunct="1">
              <a:spcBef>
                <a:spcPct val="50000"/>
              </a:spcBef>
              <a:buClr>
                <a:schemeClr val="tx1"/>
              </a:buClr>
              <a:buSzTx/>
              <a:buFont typeface="Wingdings" pitchFamily="2" charset="2"/>
              <a:buChar char="v"/>
              <a:defRPr/>
            </a:pPr>
            <a:r>
              <a:rPr lang="fr-CA" altLang="fr-FR" sz="1400" b="1" dirty="0">
                <a:solidFill>
                  <a:schemeClr val="accent1">
                    <a:lumMod val="75000"/>
                  </a:schemeClr>
                </a:solidFill>
                <a:latin typeface="Verdana" pitchFamily="34" charset="0"/>
              </a:rPr>
              <a:t>Intégration</a:t>
            </a:r>
          </a:p>
          <a:p>
            <a:pPr eaLnBrk="1" hangingPunct="1">
              <a:spcBef>
                <a:spcPct val="50000"/>
              </a:spcBef>
              <a:buClr>
                <a:schemeClr val="tx1"/>
              </a:buClr>
              <a:buSzTx/>
              <a:buFont typeface="Wingdings" pitchFamily="2" charset="2"/>
              <a:buChar char="v"/>
              <a:defRPr/>
            </a:pPr>
            <a:r>
              <a:rPr lang="fr-CA" altLang="fr-FR" sz="1400" b="1" dirty="0">
                <a:solidFill>
                  <a:schemeClr val="accent1">
                    <a:lumMod val="75000"/>
                  </a:schemeClr>
                </a:solidFill>
                <a:latin typeface="Verdana" pitchFamily="34" charset="0"/>
              </a:rPr>
              <a:t>Adaptation</a:t>
            </a:r>
            <a:endParaRPr lang="fr-FR" altLang="fr-FR" sz="1400" b="1" dirty="0">
              <a:solidFill>
                <a:schemeClr val="accent1">
                  <a:lumMod val="75000"/>
                </a:schemeClr>
              </a:solidFill>
              <a:latin typeface="Verdana" pitchFamily="34" charset="0"/>
            </a:endParaRPr>
          </a:p>
        </p:txBody>
      </p:sp>
      <p:sp>
        <p:nvSpPr>
          <p:cNvPr id="15" name="Text Box 13"/>
          <p:cNvSpPr txBox="1">
            <a:spLocks noChangeArrowheads="1"/>
          </p:cNvSpPr>
          <p:nvPr>
            <p:custDataLst>
              <p:tags r:id="rId14"/>
            </p:custDataLst>
          </p:nvPr>
        </p:nvSpPr>
        <p:spPr bwMode="auto">
          <a:xfrm>
            <a:off x="0" y="6092825"/>
            <a:ext cx="1584325" cy="523875"/>
          </a:xfrm>
          <a:prstGeom prst="rect">
            <a:avLst/>
          </a:prstGeom>
          <a:noFill/>
          <a:ln>
            <a:noFill/>
          </a:ln>
          <a:extLst/>
        </p:spPr>
        <p:txBody>
          <a:bodyPr>
            <a:spAutoFit/>
          </a:bodyPr>
          <a:lstStyle>
            <a:lvl1pPr marL="177800" indent="-177800"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
                <a:srgbClr val="003366"/>
              </a:buClr>
              <a:buSzTx/>
              <a:buFont typeface="Wingdings" pitchFamily="2" charset="2"/>
              <a:buChar char="v"/>
              <a:defRPr/>
            </a:pPr>
            <a:r>
              <a:rPr lang="fr-CA" altLang="fr-FR" sz="1400" b="1" dirty="0">
                <a:solidFill>
                  <a:schemeClr val="accent1">
                    <a:lumMod val="75000"/>
                  </a:schemeClr>
                </a:solidFill>
                <a:latin typeface="Verdana" pitchFamily="34" charset="0"/>
              </a:rPr>
              <a:t>Immaturité du cerveau</a:t>
            </a:r>
            <a:endParaRPr lang="fr-FR" altLang="fr-FR" sz="1400" b="1" dirty="0">
              <a:solidFill>
                <a:schemeClr val="accent1">
                  <a:lumMod val="75000"/>
                </a:schemeClr>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72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72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72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72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72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72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7253"/>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437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3" grpId="0" animBg="1" autoUpdateAnimBg="0"/>
      <p:bldP spid="437254" grpId="0" animBg="1"/>
      <p:bldP spid="437255" grpId="0" animBg="1"/>
      <p:bldP spid="437256" grpId="0" animBg="1"/>
      <p:bldP spid="437257" grpId="0" animBg="1"/>
      <p:bldP spid="437258" grpId="0" animBg="1"/>
      <p:bldP spid="437259" grpId="0" animBg="1"/>
      <p:bldP spid="437260" grpId="0" animBg="1"/>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pPr eaLnBrk="1" hangingPunct="1"/>
            <a:r>
              <a:rPr lang="fr-CA" sz="3600" smtClean="0"/>
              <a:t>Connaissez-vous vos troubles?</a:t>
            </a:r>
          </a:p>
        </p:txBody>
      </p:sp>
      <p:sp>
        <p:nvSpPr>
          <p:cNvPr id="44034" name="Rectangle 3"/>
          <p:cNvSpPr>
            <a:spLocks noGrp="1"/>
          </p:cNvSpPr>
          <p:nvPr>
            <p:ph idx="1"/>
          </p:nvPr>
        </p:nvSpPr>
        <p:spPr/>
        <p:txBody>
          <a:bodyPr/>
          <a:lstStyle/>
          <a:p>
            <a:pPr eaLnBrk="1" hangingPunct="1"/>
            <a:r>
              <a:rPr lang="fr-CA" smtClean="0"/>
              <a:t>Nommez certains troubles de vos élèves auxquels vous êtes confrontés en classe</a:t>
            </a:r>
          </a:p>
          <a:p>
            <a:pPr eaLnBrk="1" hangingPunct="1"/>
            <a:endParaRPr lang="fr-CA" smtClean="0"/>
          </a:p>
        </p:txBody>
      </p:sp>
      <p:sp>
        <p:nvSpPr>
          <p:cNvPr id="44035" name="AutoShape 5" descr="Résultats de recherche d'images pour « problème image »"/>
          <p:cNvSpPr>
            <a:spLocks noChangeAspect="1" noChangeArrowheads="1"/>
          </p:cNvSpPr>
          <p:nvPr/>
        </p:nvSpPr>
        <p:spPr bwMode="auto">
          <a:xfrm>
            <a:off x="50800" y="0"/>
            <a:ext cx="304800" cy="304800"/>
          </a:xfrm>
          <a:prstGeom prst="rect">
            <a:avLst/>
          </a:prstGeom>
          <a:noFill/>
          <a:ln w="9525">
            <a:noFill/>
            <a:miter lim="800000"/>
            <a:headEnd/>
            <a:tailEnd/>
          </a:ln>
        </p:spPr>
        <p:txBody>
          <a:bodyPr/>
          <a:lstStyle/>
          <a:p>
            <a:endParaRPr lang="fr-FR"/>
          </a:p>
        </p:txBody>
      </p:sp>
      <p:sp>
        <p:nvSpPr>
          <p:cNvPr id="44036" name="AutoShape 7" descr="Résultats de recherche d'images pour « problème image »"/>
          <p:cNvSpPr>
            <a:spLocks noChangeAspect="1" noChangeArrowheads="1"/>
          </p:cNvSpPr>
          <p:nvPr/>
        </p:nvSpPr>
        <p:spPr bwMode="auto">
          <a:xfrm>
            <a:off x="50800" y="0"/>
            <a:ext cx="304800" cy="304800"/>
          </a:xfrm>
          <a:prstGeom prst="rect">
            <a:avLst/>
          </a:prstGeom>
          <a:noFill/>
          <a:ln w="9525">
            <a:noFill/>
            <a:miter lim="800000"/>
            <a:headEnd/>
            <a:tailEnd/>
          </a:ln>
        </p:spPr>
        <p:txBody>
          <a:bodyPr/>
          <a:lstStyle/>
          <a:p>
            <a:endParaRPr lang="fr-FR"/>
          </a:p>
        </p:txBody>
      </p:sp>
      <p:pic>
        <p:nvPicPr>
          <p:cNvPr id="44037" name="Picture 9" descr="proble%CC%80me">
            <a:hlinkClick r:id="rId3"/>
          </p:cNvPr>
          <p:cNvPicPr>
            <a:picLocks noChangeAspect="1" noChangeArrowheads="1"/>
          </p:cNvPicPr>
          <p:nvPr/>
        </p:nvPicPr>
        <p:blipFill>
          <a:blip r:embed="rId4"/>
          <a:srcRect/>
          <a:stretch>
            <a:fillRect/>
          </a:stretch>
        </p:blipFill>
        <p:spPr bwMode="auto">
          <a:xfrm>
            <a:off x="3203575" y="3713163"/>
            <a:ext cx="2592388" cy="26685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1042988" y="692150"/>
            <a:ext cx="7024687" cy="865188"/>
          </a:xfrm>
        </p:spPr>
        <p:txBody>
          <a:bodyPr/>
          <a:lstStyle/>
          <a:p>
            <a:pPr eaLnBrk="1" hangingPunct="1"/>
            <a:r>
              <a:rPr lang="fr-CA" smtClean="0"/>
              <a:t>Parlons troubles…</a:t>
            </a:r>
          </a:p>
        </p:txBody>
      </p:sp>
      <p:sp>
        <p:nvSpPr>
          <p:cNvPr id="46082" name="Rectangle 3"/>
          <p:cNvSpPr>
            <a:spLocks noGrp="1"/>
          </p:cNvSpPr>
          <p:nvPr>
            <p:ph idx="1"/>
          </p:nvPr>
        </p:nvSpPr>
        <p:spPr>
          <a:xfrm>
            <a:off x="1042988" y="1773238"/>
            <a:ext cx="6777037" cy="4679950"/>
          </a:xfrm>
        </p:spPr>
        <p:txBody>
          <a:bodyPr/>
          <a:lstStyle/>
          <a:p>
            <a:pPr eaLnBrk="1" hangingPunct="1">
              <a:lnSpc>
                <a:spcPct val="90000"/>
              </a:lnSpc>
              <a:buFont typeface="Wingdings 2" pitchFamily="18" charset="2"/>
              <a:buNone/>
            </a:pPr>
            <a:r>
              <a:rPr lang="fr-CA" sz="2000" u="sng" smtClean="0"/>
              <a:t>Source</a:t>
            </a:r>
            <a:r>
              <a:rPr lang="fr-CA" sz="2000" smtClean="0"/>
              <a:t>: </a:t>
            </a:r>
            <a:r>
              <a:rPr lang="fr-CA" sz="2000" b="1" smtClean="0"/>
              <a:t>Vers des pratiques pédagogiques adaptées, </a:t>
            </a:r>
            <a:r>
              <a:rPr lang="fr-CA" sz="2000" smtClean="0"/>
              <a:t>Nathalie Landry et Michelle Émond, conseillères pédagogiques, Commission scolaire de Laval</a:t>
            </a:r>
          </a:p>
          <a:p>
            <a:pPr eaLnBrk="1" hangingPunct="1">
              <a:lnSpc>
                <a:spcPct val="90000"/>
              </a:lnSpc>
            </a:pPr>
            <a:endParaRPr lang="fr-CA" sz="2000" smtClean="0"/>
          </a:p>
          <a:p>
            <a:pPr eaLnBrk="1" hangingPunct="1">
              <a:lnSpc>
                <a:spcPct val="90000"/>
              </a:lnSpc>
            </a:pPr>
            <a:r>
              <a:rPr lang="fr-CA" sz="2000" b="1" u="sng" smtClean="0"/>
              <a:t>Troubles d’apprentissage</a:t>
            </a:r>
          </a:p>
          <a:p>
            <a:pPr eaLnBrk="1" hangingPunct="1">
              <a:lnSpc>
                <a:spcPct val="90000"/>
              </a:lnSpc>
              <a:buFont typeface="Wingdings 2" pitchFamily="18" charset="2"/>
              <a:buNone/>
            </a:pPr>
            <a:endParaRPr lang="fr-CA" sz="2000" b="1" u="sng" smtClean="0"/>
          </a:p>
          <a:p>
            <a:pPr algn="ctr" eaLnBrk="1" hangingPunct="1">
              <a:lnSpc>
                <a:spcPct val="90000"/>
              </a:lnSpc>
              <a:buFont typeface="Wingdings 2" pitchFamily="18" charset="2"/>
              <a:buNone/>
            </a:pPr>
            <a:r>
              <a:rPr lang="fr-CA" sz="2000" smtClean="0"/>
              <a:t>Selon l’Organisation mondiale de la santé, le trouble d’apprentissage est un terme médical qui désigne un trouble </a:t>
            </a:r>
            <a:r>
              <a:rPr lang="fr-CA" sz="2000" b="1" smtClean="0"/>
              <a:t>permanent </a:t>
            </a:r>
            <a:r>
              <a:rPr lang="fr-CA" sz="2000" smtClean="0"/>
              <a:t>d’origine </a:t>
            </a:r>
            <a:r>
              <a:rPr lang="fr-CA" sz="2000" b="1" smtClean="0"/>
              <a:t>neurologique</a:t>
            </a:r>
            <a:r>
              <a:rPr lang="fr-CA" sz="2000" smtClean="0"/>
              <a:t>. Un trouble d’apprentissage correspond à une atteinte affectant une ou plusieurs fonctions neuropsychologiques, ce qui perturbe l’acquisition, la compréhension, l’utilisation et le traitement de l’information verbale ou non verbale.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1042988" y="1027113"/>
            <a:ext cx="7024687" cy="817562"/>
          </a:xfrm>
        </p:spPr>
        <p:txBody>
          <a:bodyPr/>
          <a:lstStyle/>
          <a:p>
            <a:pPr eaLnBrk="1" hangingPunct="1"/>
            <a:r>
              <a:rPr lang="fr-CA" smtClean="0"/>
              <a:t>Suite…</a:t>
            </a:r>
          </a:p>
        </p:txBody>
      </p:sp>
      <p:sp>
        <p:nvSpPr>
          <p:cNvPr id="47106" name="Rectangle 3"/>
          <p:cNvSpPr>
            <a:spLocks noGrp="1"/>
          </p:cNvSpPr>
          <p:nvPr>
            <p:ph idx="1"/>
          </p:nvPr>
        </p:nvSpPr>
        <p:spPr>
          <a:xfrm>
            <a:off x="1042988" y="1989138"/>
            <a:ext cx="6777037" cy="4103687"/>
          </a:xfrm>
        </p:spPr>
        <p:txBody>
          <a:bodyPr/>
          <a:lstStyle/>
          <a:p>
            <a:pPr eaLnBrk="1" hangingPunct="1">
              <a:lnSpc>
                <a:spcPct val="80000"/>
              </a:lnSpc>
            </a:pPr>
            <a:r>
              <a:rPr lang="fr-CA" sz="2000" b="1" u="sng" smtClean="0"/>
              <a:t>TDA/H</a:t>
            </a:r>
          </a:p>
          <a:p>
            <a:pPr algn="ctr" eaLnBrk="1" hangingPunct="1">
              <a:lnSpc>
                <a:spcPct val="80000"/>
              </a:lnSpc>
              <a:buFont typeface="Wingdings 2" pitchFamily="18" charset="2"/>
              <a:buNone/>
            </a:pPr>
            <a:endParaRPr lang="fr-CA" sz="2000" b="1" u="sng" smtClean="0"/>
          </a:p>
          <a:p>
            <a:pPr algn="ctr" eaLnBrk="1" hangingPunct="1">
              <a:lnSpc>
                <a:spcPct val="80000"/>
              </a:lnSpc>
              <a:buFont typeface="Wingdings 2" pitchFamily="18" charset="2"/>
              <a:buNone/>
            </a:pPr>
            <a:r>
              <a:rPr lang="fr-CA" sz="2000" smtClean="0"/>
              <a:t>Le TDA/H est un trouble neurologique qui se manifeste dès l’enfance et comporte généralement les 3 caractéristiques suivantes :</a:t>
            </a:r>
          </a:p>
          <a:p>
            <a:pPr eaLnBrk="1" hangingPunct="1">
              <a:lnSpc>
                <a:spcPct val="80000"/>
              </a:lnSpc>
            </a:pPr>
            <a:r>
              <a:rPr lang="fr-CA" sz="2000" smtClean="0"/>
              <a:t> Inattention</a:t>
            </a:r>
          </a:p>
          <a:p>
            <a:pPr eaLnBrk="1" hangingPunct="1">
              <a:lnSpc>
                <a:spcPct val="80000"/>
              </a:lnSpc>
            </a:pPr>
            <a:r>
              <a:rPr lang="fr-CA" sz="2000" smtClean="0"/>
              <a:t> Impulsivité</a:t>
            </a:r>
          </a:p>
          <a:p>
            <a:pPr eaLnBrk="1" hangingPunct="1">
              <a:lnSpc>
                <a:spcPct val="80000"/>
              </a:lnSpc>
            </a:pPr>
            <a:r>
              <a:rPr lang="fr-CA" sz="2000" smtClean="0"/>
              <a:t> Hyperactivité ou sous réactivité</a:t>
            </a:r>
          </a:p>
          <a:p>
            <a:pPr algn="ctr" eaLnBrk="1" hangingPunct="1">
              <a:lnSpc>
                <a:spcPct val="80000"/>
              </a:lnSpc>
              <a:buFont typeface="Wingdings 2" pitchFamily="18" charset="2"/>
              <a:buNone/>
            </a:pPr>
            <a:endParaRPr lang="fr-CA" sz="2000" smtClean="0"/>
          </a:p>
          <a:p>
            <a:pPr algn="ctr" eaLnBrk="1" hangingPunct="1">
              <a:lnSpc>
                <a:spcPct val="80000"/>
              </a:lnSpc>
              <a:buFont typeface="Wingdings 2" pitchFamily="18" charset="2"/>
              <a:buNone/>
            </a:pPr>
            <a:r>
              <a:rPr lang="fr-CA" sz="2000" smtClean="0"/>
              <a:t>Ces comportements doivent être présents de façon </a:t>
            </a:r>
            <a:r>
              <a:rPr lang="fr-CA" sz="2000" b="1" smtClean="0"/>
              <a:t>prononcée</a:t>
            </a:r>
            <a:r>
              <a:rPr lang="fr-CA" sz="2000" smtClean="0"/>
              <a:t> et </a:t>
            </a:r>
            <a:r>
              <a:rPr lang="fr-CA" sz="2000" b="1" smtClean="0"/>
              <a:t>permanente</a:t>
            </a:r>
            <a:r>
              <a:rPr lang="fr-CA" sz="2000" smtClean="0"/>
              <a:t> pour que le diagnostic soit posé par un spécialiste de la santé. Ils doivent aussi se retrouver dans plus d’une sphère de vie de la personne.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1042988" y="649288"/>
            <a:ext cx="7024687" cy="815975"/>
          </a:xfrm>
        </p:spPr>
        <p:txBody>
          <a:bodyPr/>
          <a:lstStyle/>
          <a:p>
            <a:pPr eaLnBrk="1" hangingPunct="1"/>
            <a:r>
              <a:rPr lang="fr-CA" sz="3600" smtClean="0"/>
              <a:t>Suite…</a:t>
            </a:r>
          </a:p>
        </p:txBody>
      </p:sp>
      <p:sp>
        <p:nvSpPr>
          <p:cNvPr id="49154" name="Rectangle 3"/>
          <p:cNvSpPr>
            <a:spLocks noGrp="1"/>
          </p:cNvSpPr>
          <p:nvPr>
            <p:ph idx="1"/>
          </p:nvPr>
        </p:nvSpPr>
        <p:spPr>
          <a:xfrm>
            <a:off x="1042988" y="1700213"/>
            <a:ext cx="6777037" cy="4132262"/>
          </a:xfrm>
        </p:spPr>
        <p:txBody>
          <a:bodyPr/>
          <a:lstStyle/>
          <a:p>
            <a:pPr eaLnBrk="1" hangingPunct="1">
              <a:lnSpc>
                <a:spcPct val="80000"/>
              </a:lnSpc>
            </a:pPr>
            <a:r>
              <a:rPr lang="fr-CA" b="1" u="sng" smtClean="0"/>
              <a:t>Dyslexie</a:t>
            </a:r>
          </a:p>
          <a:p>
            <a:pPr algn="ctr" eaLnBrk="1" hangingPunct="1">
              <a:lnSpc>
                <a:spcPct val="80000"/>
              </a:lnSpc>
              <a:buFont typeface="Wingdings 2" pitchFamily="18" charset="2"/>
              <a:buNone/>
            </a:pPr>
            <a:r>
              <a:rPr lang="fr-CA" smtClean="0"/>
              <a:t>La dyslexie est un déficit du traitement </a:t>
            </a:r>
            <a:r>
              <a:rPr lang="fr-CA" b="1" smtClean="0"/>
              <a:t>phonologique </a:t>
            </a:r>
            <a:r>
              <a:rPr lang="fr-CA" smtClean="0"/>
              <a:t>qui affecte l’apprentissage de la </a:t>
            </a:r>
            <a:r>
              <a:rPr lang="fr-CA" b="1" smtClean="0"/>
              <a:t>lecture </a:t>
            </a:r>
            <a:r>
              <a:rPr lang="fr-CA" smtClean="0"/>
              <a:t>et de l’</a:t>
            </a:r>
            <a:r>
              <a:rPr lang="fr-CA" b="1" smtClean="0"/>
              <a:t>écriture</a:t>
            </a:r>
            <a:r>
              <a:rPr lang="fr-CA" smtClean="0"/>
              <a:t>. Elle se manifeste à des niveaux d’intensité variables, mais qui persistent tout au long de la vie.</a:t>
            </a:r>
          </a:p>
          <a:p>
            <a:pPr eaLnBrk="1" hangingPunct="1">
              <a:lnSpc>
                <a:spcPct val="80000"/>
              </a:lnSpc>
              <a:buFont typeface="Wingdings 2" pitchFamily="18" charset="2"/>
              <a:buNone/>
            </a:pPr>
            <a:endParaRPr lang="fr-CA" b="1" smtClean="0"/>
          </a:p>
        </p:txBody>
      </p:sp>
      <p:pic>
        <p:nvPicPr>
          <p:cNvPr id="49155" name="Image 1"/>
          <p:cNvPicPr>
            <a:picLocks noChangeAspect="1"/>
          </p:cNvPicPr>
          <p:nvPr/>
        </p:nvPicPr>
        <p:blipFill>
          <a:blip r:embed="rId3"/>
          <a:srcRect/>
          <a:stretch>
            <a:fillRect/>
          </a:stretch>
        </p:blipFill>
        <p:spPr bwMode="auto">
          <a:xfrm>
            <a:off x="3192463" y="4025900"/>
            <a:ext cx="2743200" cy="22844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idx="4294967295"/>
            <p:custDataLst>
              <p:tags r:id="rId1"/>
            </p:custDataLst>
          </p:nvPr>
        </p:nvSpPr>
        <p:spPr>
          <a:xfrm>
            <a:off x="468313" y="1123950"/>
            <a:ext cx="7416800" cy="720725"/>
          </a:xfrm>
        </p:spPr>
        <p:txBody>
          <a:bodyPr rtlCol="0">
            <a:normAutofit fontScale="90000"/>
          </a:bodyPr>
          <a:lstStyle/>
          <a:p>
            <a:pPr algn="ctr" eaLnBrk="1" fontAlgn="auto" hangingPunct="1">
              <a:spcAft>
                <a:spcPts val="0"/>
              </a:spcAft>
              <a:defRPr/>
            </a:pPr>
            <a:r>
              <a:rPr lang="fr-CA" sz="4400" b="1" u="sng" dirty="0"/>
              <a:t>Qui </a:t>
            </a:r>
            <a:r>
              <a:rPr lang="fr-CA" sz="4400" b="1" u="sng" dirty="0" smtClean="0"/>
              <a:t>suis-je? </a:t>
            </a:r>
            <a:r>
              <a:rPr lang="fr-CA" sz="4400" b="1" u="sng" dirty="0"/>
              <a:t>Qui êtes-vous?</a:t>
            </a:r>
            <a:endParaRPr lang="fr-FR" sz="4400" b="1" u="sng" dirty="0"/>
          </a:p>
        </p:txBody>
      </p:sp>
      <p:sp>
        <p:nvSpPr>
          <p:cNvPr id="16386" name="Espace réservé du contenu 2"/>
          <p:cNvSpPr>
            <a:spLocks noGrp="1"/>
          </p:cNvSpPr>
          <p:nvPr>
            <p:ph sz="quarter" idx="4294967295"/>
            <p:custDataLst>
              <p:tags r:id="rId2"/>
            </p:custDataLst>
          </p:nvPr>
        </p:nvSpPr>
        <p:spPr>
          <a:xfrm>
            <a:off x="395288" y="1298575"/>
            <a:ext cx="8199437" cy="4937125"/>
          </a:xfrm>
        </p:spPr>
        <p:txBody>
          <a:bodyPr/>
          <a:lstStyle/>
          <a:p>
            <a:pPr marL="171450" indent="-173038" eaLnBrk="1" hangingPunct="1"/>
            <a:endParaRPr lang="fr-FR" smtClean="0"/>
          </a:p>
          <a:p>
            <a:pPr marL="171450" indent="-173038" eaLnBrk="1" hangingPunct="1"/>
            <a:endParaRPr lang="fr-CA" u="sng" smtClean="0"/>
          </a:p>
          <a:p>
            <a:pPr marL="171450" indent="-173038" eaLnBrk="1" hangingPunct="1"/>
            <a:r>
              <a:rPr lang="fr-CA" u="sng" smtClean="0"/>
              <a:t>Claudine Jolicoeur-Yelle</a:t>
            </a:r>
            <a:r>
              <a:rPr lang="fr-CA" smtClean="0"/>
              <a:t>: une passionnée de l'éducation et de l'enseignement auprès d'une clientèle aux besoins particuliers. </a:t>
            </a:r>
          </a:p>
          <a:p>
            <a:pPr marL="171450" indent="-173038" eaLnBrk="1" hangingPunct="1"/>
            <a:endParaRPr lang="fr-CA" u="sng" smtClean="0"/>
          </a:p>
          <a:p>
            <a:pPr marL="171450" indent="-173038" eaLnBrk="1" hangingPunct="1">
              <a:buFont typeface="Wingdings 2" pitchFamily="18" charset="2"/>
              <a:buNone/>
            </a:pPr>
            <a:endParaRPr lang="fr-CA" smtClean="0"/>
          </a:p>
          <a:p>
            <a:pPr marL="171450" indent="-173038" eaLnBrk="1" hangingPunct="1">
              <a:buFont typeface="Wingdings 2" pitchFamily="18" charset="2"/>
              <a:buNone/>
            </a:pPr>
            <a:endParaRPr lang="fr-CA" smtClean="0"/>
          </a:p>
        </p:txBody>
      </p:sp>
      <p:pic>
        <p:nvPicPr>
          <p:cNvPr id="16387" name="Picture 5" descr="madame-prof">
            <a:hlinkClick r:id="rId5"/>
          </p:cNvPr>
          <p:cNvPicPr>
            <a:picLocks noChangeAspect="1" noChangeArrowheads="1"/>
          </p:cNvPicPr>
          <p:nvPr/>
        </p:nvPicPr>
        <p:blipFill>
          <a:blip r:embed="rId6"/>
          <a:srcRect/>
          <a:stretch>
            <a:fillRect/>
          </a:stretch>
        </p:blipFill>
        <p:spPr bwMode="auto">
          <a:xfrm>
            <a:off x="2771775" y="4221163"/>
            <a:ext cx="3529013" cy="2162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1042988" y="765175"/>
            <a:ext cx="7024687" cy="503238"/>
          </a:xfrm>
        </p:spPr>
        <p:txBody>
          <a:bodyPr rtlCol="0">
            <a:normAutofit fontScale="90000"/>
          </a:bodyPr>
          <a:lstStyle/>
          <a:p>
            <a:pPr eaLnBrk="1" fontAlgn="auto" hangingPunct="1">
              <a:spcAft>
                <a:spcPts val="0"/>
              </a:spcAft>
              <a:defRPr/>
            </a:pPr>
            <a:r>
              <a:rPr lang="fr-CA" sz="2800"/>
              <a:t>Suite dyslexie…</a:t>
            </a:r>
          </a:p>
        </p:txBody>
      </p:sp>
      <p:sp>
        <p:nvSpPr>
          <p:cNvPr id="51202" name="Rectangle 3"/>
          <p:cNvSpPr>
            <a:spLocks noGrp="1"/>
          </p:cNvSpPr>
          <p:nvPr>
            <p:ph idx="1"/>
          </p:nvPr>
        </p:nvSpPr>
        <p:spPr>
          <a:xfrm>
            <a:off x="1042988" y="1268413"/>
            <a:ext cx="7058025" cy="5256212"/>
          </a:xfrm>
        </p:spPr>
        <p:txBody>
          <a:bodyPr/>
          <a:lstStyle/>
          <a:p>
            <a:pPr eaLnBrk="1" hangingPunct="1">
              <a:lnSpc>
                <a:spcPct val="80000"/>
              </a:lnSpc>
              <a:buFont typeface="Wingdings 2" pitchFamily="18" charset="2"/>
              <a:buNone/>
            </a:pPr>
            <a:endParaRPr lang="fr-CA" sz="1600" b="1" smtClean="0"/>
          </a:p>
          <a:p>
            <a:pPr eaLnBrk="1" hangingPunct="1">
              <a:lnSpc>
                <a:spcPct val="80000"/>
              </a:lnSpc>
              <a:buFont typeface="Wingdings 2" pitchFamily="18" charset="2"/>
              <a:buNone/>
            </a:pPr>
            <a:r>
              <a:rPr lang="fr-CA" sz="1800" b="1" smtClean="0"/>
              <a:t>Quelques manifestations possibles</a:t>
            </a:r>
          </a:p>
          <a:p>
            <a:pPr eaLnBrk="1" hangingPunct="1">
              <a:lnSpc>
                <a:spcPct val="80000"/>
              </a:lnSpc>
            </a:pPr>
            <a:r>
              <a:rPr lang="fr-CA" sz="1800" smtClean="0"/>
              <a:t> Difficulté de décodage</a:t>
            </a:r>
          </a:p>
          <a:p>
            <a:pPr eaLnBrk="1" hangingPunct="1">
              <a:lnSpc>
                <a:spcPct val="80000"/>
              </a:lnSpc>
            </a:pPr>
            <a:r>
              <a:rPr lang="fr-CA" sz="1800" smtClean="0"/>
              <a:t> Confusion entre les lettres ayant un dessin semblable (ex. : p-b). Confusion de sons, surtout les lettres phonétiquement semblables (ex : f-v)</a:t>
            </a:r>
          </a:p>
          <a:p>
            <a:pPr eaLnBrk="1" hangingPunct="1">
              <a:lnSpc>
                <a:spcPct val="80000"/>
              </a:lnSpc>
            </a:pPr>
            <a:r>
              <a:rPr lang="fr-CA" sz="1800" smtClean="0"/>
              <a:t> Inversion des lettres ou des syllabes</a:t>
            </a:r>
          </a:p>
          <a:p>
            <a:pPr eaLnBrk="1" hangingPunct="1">
              <a:lnSpc>
                <a:spcPct val="80000"/>
              </a:lnSpc>
            </a:pPr>
            <a:r>
              <a:rPr lang="fr-CA" sz="1800" smtClean="0"/>
              <a:t> Difficulté à identifier les mots</a:t>
            </a:r>
          </a:p>
          <a:p>
            <a:pPr eaLnBrk="1" hangingPunct="1">
              <a:lnSpc>
                <a:spcPct val="80000"/>
              </a:lnSpc>
            </a:pPr>
            <a:r>
              <a:rPr lang="fr-CA" sz="1800" smtClean="0"/>
              <a:t> Lecture anormalement lente et hésitante</a:t>
            </a:r>
          </a:p>
          <a:p>
            <a:pPr eaLnBrk="1" hangingPunct="1">
              <a:lnSpc>
                <a:spcPct val="80000"/>
              </a:lnSpc>
            </a:pPr>
            <a:r>
              <a:rPr lang="fr-CA" sz="1800" smtClean="0"/>
              <a:t> Anomalies dans le déplacement du regard de l’adulte pendant la lecture (ex. : sauts de ligne, retours en arrière, sauts de plusieurs mots)</a:t>
            </a:r>
          </a:p>
          <a:p>
            <a:pPr eaLnBrk="1" hangingPunct="1">
              <a:lnSpc>
                <a:spcPct val="80000"/>
              </a:lnSpc>
            </a:pPr>
            <a:r>
              <a:rPr lang="fr-CA" sz="1800" smtClean="0"/>
              <a:t> Difficulté avec l’orthographe</a:t>
            </a:r>
          </a:p>
          <a:p>
            <a:pPr eaLnBrk="1" hangingPunct="1">
              <a:lnSpc>
                <a:spcPct val="80000"/>
              </a:lnSpc>
            </a:pPr>
            <a:r>
              <a:rPr lang="fr-CA" sz="1800" smtClean="0"/>
              <a:t>Incapacité à utiliser le contexte pour trouver le sens des mots</a:t>
            </a:r>
          </a:p>
          <a:p>
            <a:pPr eaLnBrk="1" hangingPunct="1">
              <a:lnSpc>
                <a:spcPct val="80000"/>
              </a:lnSpc>
            </a:pPr>
            <a:r>
              <a:rPr lang="fr-CA" sz="1800" smtClean="0"/>
              <a:t> Difficulté à se rappeler ce qui est lu</a:t>
            </a:r>
          </a:p>
          <a:p>
            <a:pPr eaLnBrk="1" hangingPunct="1">
              <a:lnSpc>
                <a:spcPct val="80000"/>
              </a:lnSpc>
            </a:pPr>
            <a:r>
              <a:rPr lang="fr-CA" sz="1800" smtClean="0"/>
              <a:t> Inaptitude à faire des rapprochements avec ses expériences personnelles</a:t>
            </a:r>
          </a:p>
          <a:p>
            <a:pPr eaLnBrk="1" hangingPunct="1">
              <a:lnSpc>
                <a:spcPct val="80000"/>
              </a:lnSpc>
            </a:pPr>
            <a:r>
              <a:rPr lang="fr-CA" sz="1800" smtClean="0"/>
              <a:t> Erreurs d’interprétation de certains mots</a:t>
            </a:r>
          </a:p>
          <a:p>
            <a:pPr eaLnBrk="1" hangingPunct="1">
              <a:lnSpc>
                <a:spcPct val="80000"/>
              </a:lnSpc>
            </a:pPr>
            <a:r>
              <a:rPr lang="fr-CA" sz="1800" smtClean="0"/>
              <a:t> Inaptitude à faire de l’inférence</a:t>
            </a:r>
          </a:p>
          <a:p>
            <a:pPr eaLnBrk="1" hangingPunct="1">
              <a:lnSpc>
                <a:spcPct val="80000"/>
              </a:lnSpc>
              <a:buFont typeface="Wingdings 2" pitchFamily="18" charset="2"/>
              <a:buNone/>
            </a:pPr>
            <a:endParaRPr lang="fr-CA" sz="1800" smtClean="0"/>
          </a:p>
          <a:p>
            <a:pPr eaLnBrk="1" hangingPunct="1">
              <a:lnSpc>
                <a:spcPct val="80000"/>
              </a:lnSpc>
            </a:pPr>
            <a:endParaRPr lang="fr-CA" sz="17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pPr eaLnBrk="1" hangingPunct="1"/>
            <a:r>
              <a:rPr lang="fr-CA" smtClean="0"/>
              <a:t>Suite dyslexie…</a:t>
            </a:r>
          </a:p>
        </p:txBody>
      </p:sp>
      <p:sp>
        <p:nvSpPr>
          <p:cNvPr id="52226" name="Rectangle 3"/>
          <p:cNvSpPr>
            <a:spLocks noGrp="1"/>
          </p:cNvSpPr>
          <p:nvPr>
            <p:ph idx="1"/>
          </p:nvPr>
        </p:nvSpPr>
        <p:spPr/>
        <p:txBody>
          <a:bodyPr/>
          <a:lstStyle/>
          <a:p>
            <a:pPr eaLnBrk="1" hangingPunct="1">
              <a:lnSpc>
                <a:spcPct val="80000"/>
              </a:lnSpc>
              <a:buFont typeface="Wingdings 2" pitchFamily="18" charset="2"/>
              <a:buNone/>
            </a:pPr>
            <a:r>
              <a:rPr lang="fr-CA" smtClean="0"/>
              <a:t>Si la lecture a été pratiquée avec </a:t>
            </a:r>
            <a:r>
              <a:rPr lang="fr-CA" b="1" smtClean="0"/>
              <a:t>assiduité</a:t>
            </a:r>
            <a:r>
              <a:rPr lang="fr-CA" smtClean="0"/>
              <a:t> durant l’enfance et l’adolescence, elle se pratique avec plus de </a:t>
            </a:r>
            <a:r>
              <a:rPr lang="fr-CA" b="1" smtClean="0"/>
              <a:t>facilité</a:t>
            </a:r>
            <a:r>
              <a:rPr lang="fr-CA" smtClean="0"/>
              <a:t> à l’âge adulte. Cependant, elle demeure un exercice qui se caractérise par une lenteur accentuée et un manque de fluidité. L’adulte dyslexique doit donc accorder </a:t>
            </a:r>
            <a:r>
              <a:rPr lang="fr-CA" b="1" smtClean="0"/>
              <a:t>beaucoup plus de temps et d’effort</a:t>
            </a:r>
            <a:r>
              <a:rPr lang="fr-CA" smtClean="0"/>
              <a:t> pour atteindre ses objectifs de lecture.</a:t>
            </a:r>
          </a:p>
          <a:p>
            <a:pPr eaLnBrk="1" hangingPunct="1">
              <a:lnSpc>
                <a:spcPct val="80000"/>
              </a:lnSpc>
              <a:buFont typeface="Wingdings 2" pitchFamily="18" charset="2"/>
              <a:buNone/>
            </a:pPr>
            <a:endParaRPr lang="fr-CA" sz="16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a:xfrm>
            <a:off x="1042988" y="692150"/>
            <a:ext cx="7024687" cy="576263"/>
          </a:xfrm>
        </p:spPr>
        <p:txBody>
          <a:bodyPr/>
          <a:lstStyle/>
          <a:p>
            <a:pPr eaLnBrk="1" hangingPunct="1"/>
            <a:r>
              <a:rPr lang="fr-CA" sz="2800" smtClean="0"/>
              <a:t>Suite…</a:t>
            </a:r>
          </a:p>
        </p:txBody>
      </p:sp>
      <p:sp>
        <p:nvSpPr>
          <p:cNvPr id="53250" name="Rectangle 3"/>
          <p:cNvSpPr>
            <a:spLocks noGrp="1"/>
          </p:cNvSpPr>
          <p:nvPr>
            <p:ph idx="1"/>
          </p:nvPr>
        </p:nvSpPr>
        <p:spPr>
          <a:xfrm>
            <a:off x="1042988" y="1341438"/>
            <a:ext cx="6777037" cy="4967287"/>
          </a:xfrm>
        </p:spPr>
        <p:txBody>
          <a:bodyPr/>
          <a:lstStyle/>
          <a:p>
            <a:pPr eaLnBrk="1" hangingPunct="1">
              <a:lnSpc>
                <a:spcPct val="80000"/>
              </a:lnSpc>
            </a:pPr>
            <a:r>
              <a:rPr lang="fr-CA" b="1" u="sng" smtClean="0"/>
              <a:t>Dysorthographie</a:t>
            </a:r>
          </a:p>
          <a:p>
            <a:pPr eaLnBrk="1" hangingPunct="1">
              <a:lnSpc>
                <a:spcPct val="80000"/>
              </a:lnSpc>
              <a:buFont typeface="Wingdings 2" pitchFamily="18" charset="2"/>
              <a:buNone/>
            </a:pPr>
            <a:r>
              <a:rPr lang="fr-CA" smtClean="0"/>
              <a:t>La dysorthographie est un trouble spécifique de </a:t>
            </a:r>
            <a:r>
              <a:rPr lang="fr-CA" b="1" smtClean="0"/>
              <a:t>l’acquisition</a:t>
            </a:r>
            <a:r>
              <a:rPr lang="fr-CA" smtClean="0"/>
              <a:t> et de la </a:t>
            </a:r>
            <a:r>
              <a:rPr lang="fr-CA" b="1" smtClean="0"/>
              <a:t>maîtrise</a:t>
            </a:r>
            <a:r>
              <a:rPr lang="fr-CA" smtClean="0"/>
              <a:t> de l’orthographe, caractérisé par une difficulté de reconnaissance, de compréhension et de reproduction des symboles écrits en général et de l’écriture en particulier.</a:t>
            </a:r>
          </a:p>
          <a:p>
            <a:pPr eaLnBrk="1" hangingPunct="1">
              <a:lnSpc>
                <a:spcPct val="80000"/>
              </a:lnSpc>
              <a:buFont typeface="Wingdings 2" pitchFamily="18" charset="2"/>
              <a:buNone/>
            </a:pPr>
            <a:endParaRPr lang="fr-CA" sz="2800" smtClean="0"/>
          </a:p>
        </p:txBody>
      </p:sp>
      <p:pic>
        <p:nvPicPr>
          <p:cNvPr id="53251" name="Image 1"/>
          <p:cNvPicPr>
            <a:picLocks noChangeAspect="1"/>
          </p:cNvPicPr>
          <p:nvPr/>
        </p:nvPicPr>
        <p:blipFill>
          <a:blip r:embed="rId3"/>
          <a:srcRect/>
          <a:stretch>
            <a:fillRect/>
          </a:stretch>
        </p:blipFill>
        <p:spPr bwMode="auto">
          <a:xfrm>
            <a:off x="1216025" y="3873500"/>
            <a:ext cx="6697663" cy="22463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1042988" y="765175"/>
            <a:ext cx="7024687" cy="360363"/>
          </a:xfrm>
        </p:spPr>
        <p:txBody>
          <a:bodyPr rtlCol="0">
            <a:normAutofit fontScale="90000"/>
          </a:bodyPr>
          <a:lstStyle/>
          <a:p>
            <a:pPr eaLnBrk="1" fontAlgn="auto" hangingPunct="1">
              <a:spcAft>
                <a:spcPts val="0"/>
              </a:spcAft>
              <a:defRPr/>
            </a:pPr>
            <a:r>
              <a:rPr lang="fr-CA" sz="2400"/>
              <a:t>Suite dysorthographie…</a:t>
            </a:r>
          </a:p>
        </p:txBody>
      </p:sp>
      <p:sp>
        <p:nvSpPr>
          <p:cNvPr id="46082" name="Rectangle 3"/>
          <p:cNvSpPr>
            <a:spLocks noGrp="1"/>
          </p:cNvSpPr>
          <p:nvPr>
            <p:ph idx="1"/>
          </p:nvPr>
        </p:nvSpPr>
        <p:spPr>
          <a:xfrm>
            <a:off x="1042988" y="1125538"/>
            <a:ext cx="6777037" cy="5256212"/>
          </a:xfrm>
        </p:spPr>
        <p:txBody>
          <a:bodyPr rtlCol="0">
            <a:normAutofit lnSpcReduction="10000"/>
          </a:bodyPr>
          <a:lstStyle/>
          <a:p>
            <a:pPr indent="-274320" eaLnBrk="1" fontAlgn="auto" hangingPunct="1">
              <a:lnSpc>
                <a:spcPct val="80000"/>
              </a:lnSpc>
              <a:spcAft>
                <a:spcPts val="0"/>
              </a:spcAft>
              <a:defRPr/>
            </a:pPr>
            <a:r>
              <a:rPr lang="fr-CA" sz="2000" b="1"/>
              <a:t>Quelques manifestations possibles</a:t>
            </a:r>
          </a:p>
          <a:p>
            <a:pPr indent="-274320" eaLnBrk="1" fontAlgn="auto" hangingPunct="1">
              <a:lnSpc>
                <a:spcPct val="80000"/>
              </a:lnSpc>
              <a:spcAft>
                <a:spcPts val="0"/>
              </a:spcAft>
              <a:defRPr/>
            </a:pPr>
            <a:r>
              <a:rPr lang="fr-CA" sz="2000"/>
              <a:t> Erreurs de copie</a:t>
            </a:r>
          </a:p>
          <a:p>
            <a:pPr indent="-274320" eaLnBrk="1" fontAlgn="auto" hangingPunct="1">
              <a:lnSpc>
                <a:spcPct val="80000"/>
              </a:lnSpc>
              <a:spcAft>
                <a:spcPts val="0"/>
              </a:spcAft>
              <a:defRPr/>
            </a:pPr>
            <a:r>
              <a:rPr lang="fr-CA" sz="2000"/>
              <a:t> Découpages de mots arbitraires</a:t>
            </a:r>
          </a:p>
          <a:p>
            <a:pPr indent="-274320" eaLnBrk="1" fontAlgn="auto" hangingPunct="1">
              <a:lnSpc>
                <a:spcPct val="80000"/>
              </a:lnSpc>
              <a:spcAft>
                <a:spcPts val="0"/>
              </a:spcAft>
              <a:defRPr/>
            </a:pPr>
            <a:r>
              <a:rPr lang="fr-CA" sz="2000"/>
              <a:t> Difficulté à discriminer auditivement les sons (graphèmes, phonèmes)</a:t>
            </a:r>
          </a:p>
          <a:p>
            <a:pPr indent="-274320" eaLnBrk="1" fontAlgn="auto" hangingPunct="1">
              <a:lnSpc>
                <a:spcPct val="80000"/>
              </a:lnSpc>
              <a:spcAft>
                <a:spcPts val="0"/>
              </a:spcAft>
              <a:defRPr/>
            </a:pPr>
            <a:r>
              <a:rPr lang="fr-CA" sz="2000"/>
              <a:t> Omissions de lettres, de syllabes ou de mots</a:t>
            </a:r>
          </a:p>
          <a:p>
            <a:pPr indent="-274320" eaLnBrk="1" fontAlgn="auto" hangingPunct="1">
              <a:lnSpc>
                <a:spcPct val="80000"/>
              </a:lnSpc>
              <a:spcAft>
                <a:spcPts val="0"/>
              </a:spcAft>
              <a:defRPr/>
            </a:pPr>
            <a:r>
              <a:rPr lang="fr-CA" sz="2000"/>
              <a:t> Mots soudés (l'image/limage, son nid/soni)</a:t>
            </a:r>
          </a:p>
          <a:p>
            <a:pPr indent="-274320" eaLnBrk="1" fontAlgn="auto" hangingPunct="1">
              <a:lnSpc>
                <a:spcPct val="80000"/>
              </a:lnSpc>
              <a:spcAft>
                <a:spcPts val="0"/>
              </a:spcAft>
              <a:defRPr/>
            </a:pPr>
            <a:r>
              <a:rPr lang="fr-CA" sz="2000"/>
              <a:t> Erreurs de conjugaison, de grammaire et d'orthographe dues à la difficulté de garder en mémoire ces règles</a:t>
            </a:r>
          </a:p>
          <a:p>
            <a:pPr indent="-274320" eaLnBrk="1" fontAlgn="auto" hangingPunct="1">
              <a:lnSpc>
                <a:spcPct val="80000"/>
              </a:lnSpc>
              <a:spcAft>
                <a:spcPts val="0"/>
              </a:spcAft>
              <a:defRPr/>
            </a:pPr>
            <a:r>
              <a:rPr lang="fr-CA" sz="2000"/>
              <a:t> Hésitations, lenteur d'exécution, pauvreté des productions écrites</a:t>
            </a:r>
          </a:p>
          <a:p>
            <a:pPr indent="-274320" eaLnBrk="1" fontAlgn="auto" hangingPunct="1">
              <a:lnSpc>
                <a:spcPct val="80000"/>
              </a:lnSpc>
              <a:spcAft>
                <a:spcPts val="0"/>
              </a:spcAft>
              <a:defRPr/>
            </a:pPr>
            <a:r>
              <a:rPr lang="fr-CA" sz="2000"/>
              <a:t> Difficulté à planifier un texte</a:t>
            </a:r>
          </a:p>
          <a:p>
            <a:pPr indent="-274320" eaLnBrk="1" fontAlgn="auto" hangingPunct="1">
              <a:lnSpc>
                <a:spcPct val="80000"/>
              </a:lnSpc>
              <a:spcAft>
                <a:spcPts val="0"/>
              </a:spcAft>
              <a:defRPr/>
            </a:pPr>
            <a:r>
              <a:rPr lang="fr-CA" sz="2000"/>
              <a:t> Difficulté à déterminer une intention d’écriture, à trouver et à exprimer des idées</a:t>
            </a:r>
          </a:p>
          <a:p>
            <a:pPr indent="-274320" eaLnBrk="1" fontAlgn="auto" hangingPunct="1">
              <a:lnSpc>
                <a:spcPct val="80000"/>
              </a:lnSpc>
              <a:spcAft>
                <a:spcPts val="0"/>
              </a:spcAft>
              <a:defRPr/>
            </a:pPr>
            <a:r>
              <a:rPr lang="fr-CA" sz="2000"/>
              <a:t> Incohérence dans l’écriture</a:t>
            </a:r>
          </a:p>
          <a:p>
            <a:pPr indent="-274320" eaLnBrk="1" fontAlgn="auto" hangingPunct="1">
              <a:lnSpc>
                <a:spcPct val="80000"/>
              </a:lnSpc>
              <a:spcAft>
                <a:spcPts val="0"/>
              </a:spcAft>
              <a:defRPr/>
            </a:pPr>
            <a:r>
              <a:rPr lang="fr-CA" sz="2000"/>
              <a:t> Difficulté à calligraphier lisiblement</a:t>
            </a:r>
          </a:p>
          <a:p>
            <a:pPr indent="-274320" eaLnBrk="1" fontAlgn="auto" hangingPunct="1">
              <a:lnSpc>
                <a:spcPct val="80000"/>
              </a:lnSpc>
              <a:spcAft>
                <a:spcPts val="0"/>
              </a:spcAft>
              <a:defRPr/>
            </a:pPr>
            <a:r>
              <a:rPr lang="fr-CA" sz="2000"/>
              <a:t>Manque apparent de motivation pour la rédaction, la révision et la correction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pPr eaLnBrk="1" hangingPunct="1"/>
            <a:r>
              <a:rPr lang="fr-CA" smtClean="0"/>
              <a:t>Suite…</a:t>
            </a:r>
          </a:p>
        </p:txBody>
      </p:sp>
      <p:sp>
        <p:nvSpPr>
          <p:cNvPr id="56322" name="Rectangle 3"/>
          <p:cNvSpPr>
            <a:spLocks noGrp="1"/>
          </p:cNvSpPr>
          <p:nvPr>
            <p:ph idx="1"/>
          </p:nvPr>
        </p:nvSpPr>
        <p:spPr/>
        <p:txBody>
          <a:bodyPr/>
          <a:lstStyle/>
          <a:p>
            <a:pPr eaLnBrk="1" hangingPunct="1">
              <a:lnSpc>
                <a:spcPct val="90000"/>
              </a:lnSpc>
            </a:pPr>
            <a:r>
              <a:rPr lang="fr-CA" sz="2000" b="1" u="sng" smtClean="0"/>
              <a:t>Dysphasie</a:t>
            </a:r>
          </a:p>
          <a:p>
            <a:pPr algn="ctr" eaLnBrk="1" hangingPunct="1">
              <a:lnSpc>
                <a:spcPct val="90000"/>
              </a:lnSpc>
              <a:buFont typeface="Wingdings 2" pitchFamily="18" charset="2"/>
              <a:buNone/>
            </a:pPr>
            <a:endParaRPr lang="fr-CA" sz="2000" smtClean="0"/>
          </a:p>
          <a:p>
            <a:pPr algn="ctr" eaLnBrk="1" hangingPunct="1">
              <a:lnSpc>
                <a:spcPct val="90000"/>
              </a:lnSpc>
              <a:buFont typeface="Wingdings 2" pitchFamily="18" charset="2"/>
              <a:buNone/>
            </a:pPr>
            <a:r>
              <a:rPr lang="fr-CA" smtClean="0"/>
              <a:t>La dysphasie est un trouble </a:t>
            </a:r>
            <a:r>
              <a:rPr lang="fr-CA" b="1" smtClean="0"/>
              <a:t>persistant </a:t>
            </a:r>
            <a:r>
              <a:rPr lang="fr-CA" smtClean="0"/>
              <a:t>qui affecte principalement l’</a:t>
            </a:r>
            <a:r>
              <a:rPr lang="fr-CA" b="1" smtClean="0"/>
              <a:t>expression </a:t>
            </a:r>
            <a:r>
              <a:rPr lang="fr-CA" smtClean="0"/>
              <a:t>et la </a:t>
            </a:r>
            <a:r>
              <a:rPr lang="fr-CA" b="1" smtClean="0"/>
              <a:t>compréhension </a:t>
            </a:r>
            <a:r>
              <a:rPr lang="fr-CA" smtClean="0"/>
              <a:t>du langage oral. La lenteur avec laquelle les personnes atteintes s’expriment pourrait laisser croire à une déficience intellectuelle alors qu’il n’en est rien, car elles possèdent une intelligence tout à fait </a:t>
            </a:r>
            <a:r>
              <a:rPr lang="fr-CA" b="1" smtClean="0"/>
              <a:t>normale</a:t>
            </a:r>
            <a:r>
              <a:rPr lang="fr-CA" smtClean="0"/>
              <a:t>.</a:t>
            </a:r>
          </a:p>
        </p:txBody>
      </p:sp>
      <p:pic>
        <p:nvPicPr>
          <p:cNvPr id="56323" name="Image 1"/>
          <p:cNvPicPr>
            <a:picLocks noChangeAspect="1"/>
          </p:cNvPicPr>
          <p:nvPr/>
        </p:nvPicPr>
        <p:blipFill>
          <a:blip r:embed="rId3"/>
          <a:srcRect/>
          <a:stretch>
            <a:fillRect/>
          </a:stretch>
        </p:blipFill>
        <p:spPr bwMode="auto">
          <a:xfrm>
            <a:off x="4725988" y="806450"/>
            <a:ext cx="3382962" cy="17002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1042988" y="692150"/>
            <a:ext cx="7024687" cy="576263"/>
          </a:xfrm>
        </p:spPr>
        <p:txBody>
          <a:bodyPr/>
          <a:lstStyle/>
          <a:p>
            <a:pPr eaLnBrk="1" hangingPunct="1"/>
            <a:r>
              <a:rPr lang="fr-CA" sz="2800" smtClean="0"/>
              <a:t>Suite dysphasie…</a:t>
            </a:r>
          </a:p>
        </p:txBody>
      </p:sp>
      <p:sp>
        <p:nvSpPr>
          <p:cNvPr id="48130" name="Rectangle 3"/>
          <p:cNvSpPr>
            <a:spLocks noGrp="1"/>
          </p:cNvSpPr>
          <p:nvPr>
            <p:ph idx="1"/>
          </p:nvPr>
        </p:nvSpPr>
        <p:spPr>
          <a:xfrm>
            <a:off x="1042988" y="1341438"/>
            <a:ext cx="6777037" cy="5040312"/>
          </a:xfrm>
        </p:spPr>
        <p:txBody>
          <a:bodyPr rtlCol="0">
            <a:normAutofit lnSpcReduction="10000"/>
          </a:bodyPr>
          <a:lstStyle/>
          <a:p>
            <a:pPr indent="-274320" eaLnBrk="1" fontAlgn="auto" hangingPunct="1">
              <a:lnSpc>
                <a:spcPct val="80000"/>
              </a:lnSpc>
              <a:spcAft>
                <a:spcPts val="0"/>
              </a:spcAft>
              <a:defRPr/>
            </a:pPr>
            <a:r>
              <a:rPr lang="fr-CA" sz="1800" b="1" dirty="0"/>
              <a:t>Quelques manifestations possibles. Difficulté à :</a:t>
            </a:r>
          </a:p>
          <a:p>
            <a:pPr indent="-274320" eaLnBrk="1" fontAlgn="auto" hangingPunct="1">
              <a:lnSpc>
                <a:spcPct val="80000"/>
              </a:lnSpc>
              <a:spcAft>
                <a:spcPts val="0"/>
              </a:spcAft>
              <a:buFont typeface="Wingdings 2" pitchFamily="18" charset="2"/>
              <a:buNone/>
              <a:defRPr/>
            </a:pPr>
            <a:endParaRPr lang="fr-CA" sz="1600" b="1" dirty="0"/>
          </a:p>
          <a:p>
            <a:pPr indent="-274320" eaLnBrk="1" fontAlgn="auto" hangingPunct="1">
              <a:lnSpc>
                <a:spcPct val="80000"/>
              </a:lnSpc>
              <a:spcAft>
                <a:spcPts val="0"/>
              </a:spcAft>
              <a:defRPr/>
            </a:pPr>
            <a:r>
              <a:rPr lang="fr-CA" sz="1800" dirty="0"/>
              <a:t> Discriminer ou traiter les sons</a:t>
            </a:r>
          </a:p>
          <a:p>
            <a:pPr indent="-274320" eaLnBrk="1" fontAlgn="auto" hangingPunct="1">
              <a:lnSpc>
                <a:spcPct val="80000"/>
              </a:lnSpc>
              <a:spcAft>
                <a:spcPts val="0"/>
              </a:spcAft>
              <a:defRPr/>
            </a:pPr>
            <a:r>
              <a:rPr lang="fr-CA" sz="1800" dirty="0"/>
              <a:t> Comprendre la signification des mots</a:t>
            </a:r>
          </a:p>
          <a:p>
            <a:pPr indent="-274320" eaLnBrk="1" fontAlgn="auto" hangingPunct="1">
              <a:lnSpc>
                <a:spcPct val="80000"/>
              </a:lnSpc>
              <a:spcAft>
                <a:spcPts val="0"/>
              </a:spcAft>
              <a:defRPr/>
            </a:pPr>
            <a:r>
              <a:rPr lang="fr-CA" sz="1800" dirty="0"/>
              <a:t> Reconnaître et comprendre les lettres ou les mots</a:t>
            </a:r>
          </a:p>
          <a:p>
            <a:pPr indent="-274320" eaLnBrk="1" fontAlgn="auto" hangingPunct="1">
              <a:lnSpc>
                <a:spcPct val="80000"/>
              </a:lnSpc>
              <a:spcAft>
                <a:spcPts val="0"/>
              </a:spcAft>
              <a:defRPr/>
            </a:pPr>
            <a:r>
              <a:rPr lang="fr-CA" sz="1800" dirty="0"/>
              <a:t> Mémoriser et comprendre les longues phrases</a:t>
            </a:r>
          </a:p>
          <a:p>
            <a:pPr indent="-274320" eaLnBrk="1" fontAlgn="auto" hangingPunct="1">
              <a:lnSpc>
                <a:spcPct val="80000"/>
              </a:lnSpc>
              <a:spcAft>
                <a:spcPts val="0"/>
              </a:spcAft>
              <a:defRPr/>
            </a:pPr>
            <a:r>
              <a:rPr lang="fr-CA" sz="1800" dirty="0"/>
              <a:t> Utiliser les bons mots</a:t>
            </a:r>
          </a:p>
          <a:p>
            <a:pPr indent="-274320" eaLnBrk="1" fontAlgn="auto" hangingPunct="1">
              <a:lnSpc>
                <a:spcPct val="80000"/>
              </a:lnSpc>
              <a:spcAft>
                <a:spcPts val="0"/>
              </a:spcAft>
              <a:defRPr/>
            </a:pPr>
            <a:r>
              <a:rPr lang="fr-CA" sz="1800" dirty="0"/>
              <a:t> Formuler des phrases grammaticalement correctes</a:t>
            </a:r>
          </a:p>
          <a:p>
            <a:pPr indent="-274320" eaLnBrk="1" fontAlgn="auto" hangingPunct="1">
              <a:lnSpc>
                <a:spcPct val="80000"/>
              </a:lnSpc>
              <a:spcAft>
                <a:spcPts val="0"/>
              </a:spcAft>
              <a:defRPr/>
            </a:pPr>
            <a:r>
              <a:rPr lang="fr-CA" sz="1800" dirty="0"/>
              <a:t> Orthographier et à calligraphier correctement</a:t>
            </a:r>
          </a:p>
          <a:p>
            <a:pPr indent="-274320" eaLnBrk="1" fontAlgn="auto" hangingPunct="1">
              <a:lnSpc>
                <a:spcPct val="80000"/>
              </a:lnSpc>
              <a:spcAft>
                <a:spcPts val="0"/>
              </a:spcAft>
              <a:defRPr/>
            </a:pPr>
            <a:r>
              <a:rPr lang="fr-CA" sz="1800" dirty="0"/>
              <a:t> Comprendre l’abstraction (besoin de mots concrets)</a:t>
            </a:r>
          </a:p>
          <a:p>
            <a:pPr indent="-274320" eaLnBrk="1" fontAlgn="auto" hangingPunct="1">
              <a:lnSpc>
                <a:spcPct val="80000"/>
              </a:lnSpc>
              <a:spcAft>
                <a:spcPts val="0"/>
              </a:spcAft>
              <a:defRPr/>
            </a:pPr>
            <a:r>
              <a:rPr lang="fr-CA" sz="1800" dirty="0"/>
              <a:t> Transférer dans un contexte différent</a:t>
            </a:r>
          </a:p>
          <a:p>
            <a:pPr indent="-274320" eaLnBrk="1" fontAlgn="auto" hangingPunct="1">
              <a:lnSpc>
                <a:spcPct val="80000"/>
              </a:lnSpc>
              <a:spcAft>
                <a:spcPts val="0"/>
              </a:spcAft>
              <a:defRPr/>
            </a:pPr>
            <a:r>
              <a:rPr lang="fr-CA" sz="1800" dirty="0"/>
              <a:t> S’organiser dans le temps (avant-après)</a:t>
            </a:r>
          </a:p>
          <a:p>
            <a:pPr indent="-274320" eaLnBrk="1" fontAlgn="auto" hangingPunct="1">
              <a:lnSpc>
                <a:spcPct val="80000"/>
              </a:lnSpc>
              <a:spcAft>
                <a:spcPts val="0"/>
              </a:spcAft>
              <a:defRPr/>
            </a:pPr>
            <a:r>
              <a:rPr lang="fr-CA" sz="1800" dirty="0"/>
              <a:t> Demeurer attentif</a:t>
            </a:r>
          </a:p>
          <a:p>
            <a:pPr indent="-274320" eaLnBrk="1" fontAlgn="auto" hangingPunct="1">
              <a:lnSpc>
                <a:spcPct val="80000"/>
              </a:lnSpc>
              <a:spcAft>
                <a:spcPts val="0"/>
              </a:spcAft>
              <a:defRPr/>
            </a:pPr>
            <a:r>
              <a:rPr lang="fr-CA" sz="1800" dirty="0"/>
              <a:t> S’adapter à des situations nouvelles</a:t>
            </a:r>
          </a:p>
          <a:p>
            <a:pPr indent="-274320" eaLnBrk="1" fontAlgn="auto" hangingPunct="1">
              <a:lnSpc>
                <a:spcPct val="80000"/>
              </a:lnSpc>
              <a:spcAft>
                <a:spcPts val="0"/>
              </a:spcAft>
              <a:buFont typeface="Wingdings 2" pitchFamily="18" charset="2"/>
              <a:buNone/>
              <a:defRPr/>
            </a:pPr>
            <a:endParaRPr lang="fr-CA" sz="1600" dirty="0"/>
          </a:p>
          <a:p>
            <a:pPr indent="-274320" eaLnBrk="1" fontAlgn="auto" hangingPunct="1">
              <a:lnSpc>
                <a:spcPct val="80000"/>
              </a:lnSpc>
              <a:spcAft>
                <a:spcPts val="0"/>
              </a:spcAft>
              <a:buFont typeface="Wingdings 2" pitchFamily="18" charset="2"/>
              <a:buNone/>
              <a:defRPr/>
            </a:pPr>
            <a:r>
              <a:rPr lang="fr-CA" sz="1800" b="1" dirty="0"/>
              <a:t>Autres manifestations :</a:t>
            </a:r>
          </a:p>
          <a:p>
            <a:pPr indent="-274320" eaLnBrk="1" fontAlgn="auto" hangingPunct="1">
              <a:lnSpc>
                <a:spcPct val="80000"/>
              </a:lnSpc>
              <a:spcAft>
                <a:spcPts val="0"/>
              </a:spcAft>
              <a:defRPr/>
            </a:pPr>
            <a:r>
              <a:rPr lang="fr-CA" sz="1800" dirty="0"/>
              <a:t> Difficulté de perception spatiale</a:t>
            </a:r>
          </a:p>
          <a:p>
            <a:pPr indent="-274320" eaLnBrk="1" fontAlgn="auto" hangingPunct="1">
              <a:lnSpc>
                <a:spcPct val="80000"/>
              </a:lnSpc>
              <a:spcAft>
                <a:spcPts val="0"/>
              </a:spcAft>
              <a:defRPr/>
            </a:pPr>
            <a:r>
              <a:rPr lang="fr-CA" sz="1800" dirty="0"/>
              <a:t> Hyperactif ou sous-réactif</a:t>
            </a:r>
          </a:p>
          <a:p>
            <a:pPr indent="-274320" eaLnBrk="1" fontAlgn="auto" hangingPunct="1">
              <a:lnSpc>
                <a:spcPct val="80000"/>
              </a:lnSpc>
              <a:spcAft>
                <a:spcPts val="0"/>
              </a:spcAft>
              <a:defRPr/>
            </a:pPr>
            <a:r>
              <a:rPr lang="fr-CA" sz="1800" dirty="0"/>
              <a:t> Difficulté à socialiser adéquatement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1042988" y="836613"/>
            <a:ext cx="7024687" cy="647700"/>
          </a:xfrm>
        </p:spPr>
        <p:txBody>
          <a:bodyPr/>
          <a:lstStyle/>
          <a:p>
            <a:pPr eaLnBrk="1" hangingPunct="1"/>
            <a:r>
              <a:rPr lang="fr-CA" sz="2800" smtClean="0"/>
              <a:t>Suite…</a:t>
            </a:r>
          </a:p>
        </p:txBody>
      </p:sp>
      <p:sp>
        <p:nvSpPr>
          <p:cNvPr id="59394" name="Rectangle 3"/>
          <p:cNvSpPr>
            <a:spLocks noGrp="1"/>
          </p:cNvSpPr>
          <p:nvPr>
            <p:ph idx="1"/>
          </p:nvPr>
        </p:nvSpPr>
        <p:spPr>
          <a:xfrm>
            <a:off x="1042988" y="1484313"/>
            <a:ext cx="6777037" cy="4824412"/>
          </a:xfrm>
        </p:spPr>
        <p:txBody>
          <a:bodyPr/>
          <a:lstStyle/>
          <a:p>
            <a:pPr eaLnBrk="1" hangingPunct="1"/>
            <a:r>
              <a:rPr lang="fr-CA" sz="2000" b="1" smtClean="0"/>
              <a:t>Syndrome de Gilles de La Tourette (SGT)</a:t>
            </a:r>
          </a:p>
          <a:p>
            <a:pPr eaLnBrk="1" hangingPunct="1">
              <a:buFont typeface="Wingdings 2" pitchFamily="18" charset="2"/>
              <a:buNone/>
            </a:pPr>
            <a:endParaRPr lang="fr-CA" sz="2000" smtClean="0"/>
          </a:p>
          <a:p>
            <a:pPr eaLnBrk="1" hangingPunct="1">
              <a:buFont typeface="Wingdings 2" pitchFamily="18" charset="2"/>
              <a:buNone/>
            </a:pPr>
            <a:r>
              <a:rPr lang="fr-CA" sz="2000" smtClean="0"/>
              <a:t>    Ce trouble est caractérisé principalement par des </a:t>
            </a:r>
            <a:r>
              <a:rPr lang="fr-CA" sz="2000" b="1" smtClean="0"/>
              <a:t>tics </a:t>
            </a:r>
            <a:r>
              <a:rPr lang="fr-CA" sz="2000" smtClean="0"/>
              <a:t>moteurs et vocaux involontaires, d’intensité variable, qui se développent durant l’enfance et qui peuvent persister toute la vie. Ils se manifestent à des moments imprévisibles et sont l’expression d’un </a:t>
            </a:r>
            <a:r>
              <a:rPr lang="fr-CA" sz="2000" b="1" smtClean="0"/>
              <a:t>inconfort </a:t>
            </a:r>
            <a:r>
              <a:rPr lang="fr-CA" sz="2000" smtClean="0"/>
              <a:t>physique ou physiologique ressenti dans le corps. L’autocontrôle des tics exige </a:t>
            </a:r>
            <a:r>
              <a:rPr lang="fr-CA" sz="2000" b="1" smtClean="0"/>
              <a:t>beaucoup </a:t>
            </a:r>
            <a:r>
              <a:rPr lang="fr-CA" sz="2000" smtClean="0"/>
              <a:t>d’énergie de la part de la personne et peut provoquer une grande fatigue. Ce syndrome est souvent accompagné de</a:t>
            </a:r>
            <a:r>
              <a:rPr lang="fr-CA" sz="2000" b="1" smtClean="0"/>
              <a:t> troubles associés</a:t>
            </a:r>
            <a:r>
              <a:rPr lang="fr-CA" sz="2000" smtClean="0"/>
              <a:t>, dont les TOC (troubles obsessionnels compulsifs), trouble d’apprentissage, TDA/H et trouble de l’anxiété.</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pPr eaLnBrk="1" hangingPunct="1"/>
            <a:r>
              <a:rPr lang="fr-CA" smtClean="0"/>
              <a:t>Suite SGT…</a:t>
            </a:r>
          </a:p>
        </p:txBody>
      </p:sp>
      <p:sp>
        <p:nvSpPr>
          <p:cNvPr id="61442" name="Rectangle 3"/>
          <p:cNvSpPr>
            <a:spLocks noGrp="1"/>
          </p:cNvSpPr>
          <p:nvPr>
            <p:ph idx="1"/>
          </p:nvPr>
        </p:nvSpPr>
        <p:spPr/>
        <p:txBody>
          <a:bodyPr/>
          <a:lstStyle/>
          <a:p>
            <a:pPr eaLnBrk="1" hangingPunct="1">
              <a:lnSpc>
                <a:spcPct val="90000"/>
              </a:lnSpc>
            </a:pPr>
            <a:r>
              <a:rPr lang="fr-CA" sz="1800" b="1" smtClean="0"/>
              <a:t>Quelques manifestations possibles</a:t>
            </a:r>
          </a:p>
          <a:p>
            <a:pPr eaLnBrk="1" hangingPunct="1">
              <a:lnSpc>
                <a:spcPct val="90000"/>
              </a:lnSpc>
            </a:pPr>
            <a:r>
              <a:rPr lang="fr-CA" sz="1800" smtClean="0"/>
              <a:t> Au moins un tic vocal</a:t>
            </a:r>
          </a:p>
          <a:p>
            <a:pPr eaLnBrk="1" hangingPunct="1">
              <a:lnSpc>
                <a:spcPct val="90000"/>
              </a:lnSpc>
            </a:pPr>
            <a:r>
              <a:rPr lang="fr-CA" sz="1800" smtClean="0"/>
              <a:t> Un ou plusieurs tics moteurs</a:t>
            </a:r>
          </a:p>
          <a:p>
            <a:pPr eaLnBrk="1" hangingPunct="1">
              <a:lnSpc>
                <a:spcPct val="90000"/>
              </a:lnSpc>
            </a:pPr>
            <a:r>
              <a:rPr lang="fr-CA" sz="1800" smtClean="0"/>
              <a:t> Présence régulière d’impulsivité</a:t>
            </a:r>
          </a:p>
          <a:p>
            <a:pPr eaLnBrk="1" hangingPunct="1">
              <a:lnSpc>
                <a:spcPct val="90000"/>
              </a:lnSpc>
            </a:pPr>
            <a:r>
              <a:rPr lang="fr-CA" sz="1800" smtClean="0"/>
              <a:t> Hyperactivité</a:t>
            </a:r>
          </a:p>
          <a:p>
            <a:pPr eaLnBrk="1" hangingPunct="1">
              <a:lnSpc>
                <a:spcPct val="90000"/>
              </a:lnSpc>
            </a:pPr>
            <a:r>
              <a:rPr lang="fr-CA" sz="1800" smtClean="0"/>
              <a:t> Troubles d’apprentissage</a:t>
            </a:r>
          </a:p>
          <a:p>
            <a:pPr eaLnBrk="1" hangingPunct="1">
              <a:lnSpc>
                <a:spcPct val="90000"/>
              </a:lnSpc>
            </a:pPr>
            <a:r>
              <a:rPr lang="fr-CA" sz="1800" smtClean="0"/>
              <a:t> Anxiété</a:t>
            </a:r>
          </a:p>
          <a:p>
            <a:pPr eaLnBrk="1" hangingPunct="1">
              <a:lnSpc>
                <a:spcPct val="90000"/>
              </a:lnSpc>
            </a:pPr>
            <a:r>
              <a:rPr lang="fr-CA" sz="1800" smtClean="0"/>
              <a:t> Impulsivité et excitation</a:t>
            </a:r>
          </a:p>
          <a:p>
            <a:pPr eaLnBrk="1" hangingPunct="1">
              <a:lnSpc>
                <a:spcPct val="90000"/>
              </a:lnSpc>
            </a:pPr>
            <a:r>
              <a:rPr lang="fr-CA" sz="1800" smtClean="0"/>
              <a:t> Trouble de sommeil</a:t>
            </a:r>
          </a:p>
          <a:p>
            <a:pPr eaLnBrk="1" hangingPunct="1">
              <a:lnSpc>
                <a:spcPct val="90000"/>
              </a:lnSpc>
            </a:pPr>
            <a:r>
              <a:rPr lang="fr-CA" sz="1800" smtClean="0"/>
              <a:t> Fatigue</a:t>
            </a:r>
          </a:p>
          <a:p>
            <a:pPr eaLnBrk="1" hangingPunct="1">
              <a:lnSpc>
                <a:spcPct val="90000"/>
              </a:lnSpc>
            </a:pPr>
            <a:r>
              <a:rPr lang="fr-CA" sz="1800" smtClean="0"/>
              <a:t> Changements fréquents dans les choix et les idées</a:t>
            </a:r>
          </a:p>
        </p:txBody>
      </p:sp>
      <p:pic>
        <p:nvPicPr>
          <p:cNvPr id="61443" name="Image 1"/>
          <p:cNvPicPr>
            <a:picLocks noChangeAspect="1"/>
          </p:cNvPicPr>
          <p:nvPr/>
        </p:nvPicPr>
        <p:blipFill>
          <a:blip r:embed="rId3"/>
          <a:srcRect/>
          <a:stretch>
            <a:fillRect/>
          </a:stretch>
        </p:blipFill>
        <p:spPr bwMode="auto">
          <a:xfrm>
            <a:off x="5595938" y="841375"/>
            <a:ext cx="2890837" cy="23685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fr-CA" smtClean="0"/>
              <a:t>Mesures adaptatives</a:t>
            </a:r>
            <a:endParaRPr lang="en-US" smtClean="0"/>
          </a:p>
        </p:txBody>
      </p:sp>
      <p:sp>
        <p:nvSpPr>
          <p:cNvPr id="3" name="Content Placeholder 2"/>
          <p:cNvSpPr>
            <a:spLocks noGrp="1"/>
          </p:cNvSpPr>
          <p:nvPr>
            <p:ph idx="1"/>
          </p:nvPr>
        </p:nvSpPr>
        <p:spPr/>
        <p:txBody>
          <a:bodyPr>
            <a:normAutofit lnSpcReduction="10000"/>
          </a:bodyPr>
          <a:lstStyle/>
          <a:p>
            <a:pPr eaLnBrk="1" hangingPunct="1">
              <a:defRPr/>
            </a:pPr>
            <a:r>
              <a:rPr lang="fr-CA" smtClean="0"/>
              <a:t>Avec un code, vient des mesures</a:t>
            </a:r>
          </a:p>
          <a:p>
            <a:pPr eaLnBrk="1" hangingPunct="1">
              <a:buFont typeface="Wingdings 2" pitchFamily="18" charset="2"/>
              <a:buNone/>
              <a:defRPr/>
            </a:pPr>
            <a:endParaRPr lang="fr-CA" smtClean="0"/>
          </a:p>
          <a:p>
            <a:pPr eaLnBrk="1" hangingPunct="1">
              <a:defRPr/>
            </a:pPr>
            <a:r>
              <a:rPr lang="fr-CA" smtClean="0"/>
              <a:t>Différence entre le secteur des jeunes et le secteur des adultes dans le traitement des mesures adaptatives</a:t>
            </a:r>
          </a:p>
          <a:p>
            <a:pPr eaLnBrk="1" hangingPunct="1">
              <a:buFont typeface="Wingdings 2" pitchFamily="18" charset="2"/>
              <a:buNone/>
              <a:defRPr/>
            </a:pPr>
            <a:endParaRPr lang="fr-CA" smtClean="0"/>
          </a:p>
          <a:p>
            <a:pPr eaLnBrk="1" hangingPunct="1">
              <a:defRPr/>
            </a:pPr>
            <a:r>
              <a:rPr lang="fr-CA" smtClean="0"/>
              <a:t>Exemples de mesures (exemple de demande d’examen au pavillon et diapo suivantes)</a:t>
            </a: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fr-CA" smtClean="0"/>
              <a:t>Word Q</a:t>
            </a:r>
            <a:endParaRPr lang="en-US" smtClean="0"/>
          </a:p>
        </p:txBody>
      </p:sp>
      <p:sp>
        <p:nvSpPr>
          <p:cNvPr id="3" name="Content Placeholder 2"/>
          <p:cNvSpPr>
            <a:spLocks noGrp="1"/>
          </p:cNvSpPr>
          <p:nvPr>
            <p:ph idx="1"/>
          </p:nvPr>
        </p:nvSpPr>
        <p:spPr/>
        <p:txBody>
          <a:bodyPr rtlCol="0">
            <a:normAutofit/>
          </a:bodyPr>
          <a:lstStyle/>
          <a:p>
            <a:pPr indent="-274320" eaLnBrk="1" fontAlgn="auto" hangingPunct="1">
              <a:spcAft>
                <a:spcPts val="0"/>
              </a:spcAft>
              <a:defRPr/>
            </a:pPr>
            <a:r>
              <a:rPr lang="fr-CA" dirty="0" smtClean="0"/>
              <a:t>Comment ça fonctionne</a:t>
            </a:r>
          </a:p>
          <a:p>
            <a:pPr marL="68580" indent="0" eaLnBrk="1" fontAlgn="auto" hangingPunct="1">
              <a:spcAft>
                <a:spcPts val="0"/>
              </a:spcAft>
              <a:buFont typeface="Wingdings 2" pitchFamily="18" charset="2"/>
              <a:buNone/>
              <a:defRPr/>
            </a:pPr>
            <a:endParaRPr lang="fr-CA" dirty="0" smtClean="0"/>
          </a:p>
          <a:p>
            <a:pPr indent="-274320" eaLnBrk="1" fontAlgn="auto" hangingPunct="1">
              <a:spcAft>
                <a:spcPts val="0"/>
              </a:spcAft>
              <a:defRPr/>
            </a:pPr>
            <a:r>
              <a:rPr lang="fr-CA" dirty="0" smtClean="0"/>
              <a:t>Peut-on l’utiliser dans toutes les matières?</a:t>
            </a:r>
          </a:p>
          <a:p>
            <a:pPr marL="68580" indent="0" eaLnBrk="1" fontAlgn="auto" hangingPunct="1">
              <a:spcAft>
                <a:spcPts val="0"/>
              </a:spcAft>
              <a:buFont typeface="Wingdings 2" pitchFamily="18" charset="2"/>
              <a:buNone/>
              <a:defRPr/>
            </a:pPr>
            <a:endParaRPr lang="fr-CA" dirty="0" smtClean="0"/>
          </a:p>
          <a:p>
            <a:pPr indent="-274320" eaLnBrk="1" fontAlgn="auto" hangingPunct="1">
              <a:spcAft>
                <a:spcPts val="0"/>
              </a:spcAft>
              <a:defRPr/>
            </a:pPr>
            <a:r>
              <a:rPr lang="fr-CA" dirty="0" smtClean="0"/>
              <a:t>Comment l’élève l’utilise réellement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1042988" y="692150"/>
            <a:ext cx="7024687" cy="792163"/>
          </a:xfrm>
        </p:spPr>
        <p:txBody>
          <a:bodyPr/>
          <a:lstStyle/>
          <a:p>
            <a:pPr algn="ctr" eaLnBrk="1" hangingPunct="1"/>
            <a:r>
              <a:rPr lang="fr-CA" smtClean="0"/>
              <a:t>Éléments abordés</a:t>
            </a:r>
          </a:p>
        </p:txBody>
      </p:sp>
      <p:sp>
        <p:nvSpPr>
          <p:cNvPr id="17410" name="Rectangle 3"/>
          <p:cNvSpPr>
            <a:spLocks noGrp="1"/>
          </p:cNvSpPr>
          <p:nvPr>
            <p:ph idx="1"/>
          </p:nvPr>
        </p:nvSpPr>
        <p:spPr>
          <a:xfrm>
            <a:off x="1166813" y="1628775"/>
            <a:ext cx="6777037" cy="4229100"/>
          </a:xfrm>
        </p:spPr>
        <p:txBody>
          <a:bodyPr rtlCol="0">
            <a:normAutofit lnSpcReduction="10000"/>
          </a:bodyPr>
          <a:lstStyle/>
          <a:p>
            <a:pPr indent="-274320" eaLnBrk="1" fontAlgn="auto" hangingPunct="1">
              <a:spcAft>
                <a:spcPts val="0"/>
              </a:spcAft>
              <a:buFont typeface="Wingdings 2" pitchFamily="18" charset="2"/>
              <a:buNone/>
              <a:defRPr/>
            </a:pPr>
            <a:r>
              <a:rPr lang="fr-CA" dirty="0"/>
              <a:t>1- Portrait de la clientèle qui fréquente la </a:t>
            </a:r>
            <a:r>
              <a:rPr lang="fr-CA" dirty="0" smtClean="0"/>
              <a:t>FGA</a:t>
            </a:r>
          </a:p>
          <a:p>
            <a:pPr indent="-274320" eaLnBrk="1" fontAlgn="auto" hangingPunct="1">
              <a:spcAft>
                <a:spcPts val="0"/>
              </a:spcAft>
              <a:buFont typeface="Wingdings 2" pitchFamily="18" charset="2"/>
              <a:buNone/>
              <a:defRPr/>
            </a:pPr>
            <a:endParaRPr lang="fr-CA" dirty="0"/>
          </a:p>
          <a:p>
            <a:pPr indent="-274320" eaLnBrk="1" fontAlgn="auto" hangingPunct="1">
              <a:spcAft>
                <a:spcPts val="0"/>
              </a:spcAft>
              <a:buFont typeface="Wingdings 2" pitchFamily="18" charset="2"/>
              <a:buNone/>
              <a:defRPr/>
            </a:pPr>
            <a:r>
              <a:rPr lang="fr-CA" dirty="0" smtClean="0"/>
              <a:t>2-Explication </a:t>
            </a:r>
            <a:r>
              <a:rPr lang="fr-CA" dirty="0"/>
              <a:t>des thèmes et concepts </a:t>
            </a:r>
            <a:endParaRPr lang="fr-CA" dirty="0" smtClean="0"/>
          </a:p>
          <a:p>
            <a:pPr indent="-274320" eaLnBrk="1" fontAlgn="auto" hangingPunct="1">
              <a:spcAft>
                <a:spcPts val="0"/>
              </a:spcAft>
              <a:buFont typeface="Wingdings 2" pitchFamily="18" charset="2"/>
              <a:buNone/>
              <a:defRPr/>
            </a:pPr>
            <a:endParaRPr lang="fr-CA" dirty="0"/>
          </a:p>
          <a:p>
            <a:pPr indent="-274320" eaLnBrk="1" fontAlgn="auto" hangingPunct="1">
              <a:spcAft>
                <a:spcPts val="0"/>
              </a:spcAft>
              <a:buFont typeface="Wingdings 2" pitchFamily="18" charset="2"/>
              <a:buNone/>
              <a:defRPr/>
            </a:pPr>
            <a:r>
              <a:rPr lang="fr-CA" dirty="0"/>
              <a:t>3-Les différentes difficultés </a:t>
            </a:r>
            <a:endParaRPr lang="fr-CA" dirty="0" smtClean="0"/>
          </a:p>
          <a:p>
            <a:pPr indent="-274320" eaLnBrk="1" fontAlgn="auto" hangingPunct="1">
              <a:spcAft>
                <a:spcPts val="0"/>
              </a:spcAft>
              <a:buFont typeface="Wingdings 2" pitchFamily="18" charset="2"/>
              <a:buNone/>
              <a:defRPr/>
            </a:pPr>
            <a:endParaRPr lang="fr-CA" dirty="0" smtClean="0"/>
          </a:p>
          <a:p>
            <a:pPr indent="-274320" eaLnBrk="1" fontAlgn="auto" hangingPunct="1">
              <a:spcAft>
                <a:spcPts val="0"/>
              </a:spcAft>
              <a:buFont typeface="Wingdings 2" pitchFamily="18" charset="2"/>
              <a:buNone/>
              <a:defRPr/>
            </a:pPr>
            <a:r>
              <a:rPr lang="fr-CA" dirty="0" smtClean="0"/>
              <a:t>4-Mesures adaptatives</a:t>
            </a:r>
          </a:p>
          <a:p>
            <a:pPr indent="-274320" eaLnBrk="1" fontAlgn="auto" hangingPunct="1">
              <a:spcAft>
                <a:spcPts val="0"/>
              </a:spcAft>
              <a:buFont typeface="Wingdings 2" pitchFamily="18" charset="2"/>
              <a:buNone/>
              <a:defRPr/>
            </a:pPr>
            <a:endParaRPr lang="fr-CA" dirty="0"/>
          </a:p>
          <a:p>
            <a:pPr marL="69850" indent="0" eaLnBrk="1" fontAlgn="auto" hangingPunct="1">
              <a:spcAft>
                <a:spcPts val="0"/>
              </a:spcAft>
              <a:buFont typeface="Wingdings 2" pitchFamily="18" charset="2"/>
              <a:buNone/>
              <a:defRPr/>
            </a:pPr>
            <a:r>
              <a:rPr lang="fr-CA" dirty="0"/>
              <a:t>5- Mise en action</a:t>
            </a:r>
          </a:p>
        </p:txBody>
      </p:sp>
      <p:pic>
        <p:nvPicPr>
          <p:cNvPr id="18435" name="Image 1"/>
          <p:cNvPicPr>
            <a:picLocks noChangeAspect="1"/>
          </p:cNvPicPr>
          <p:nvPr/>
        </p:nvPicPr>
        <p:blipFill>
          <a:blip r:embed="rId3"/>
          <a:srcRect/>
          <a:stretch>
            <a:fillRect/>
          </a:stretch>
        </p:blipFill>
        <p:spPr bwMode="auto">
          <a:xfrm>
            <a:off x="5795963" y="3789363"/>
            <a:ext cx="285750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fr-CA" smtClean="0"/>
              <a:t>Logiciel Antidote</a:t>
            </a:r>
            <a:endParaRPr lang="en-US" smtClean="0"/>
          </a:p>
        </p:txBody>
      </p:sp>
      <p:sp>
        <p:nvSpPr>
          <p:cNvPr id="66562" name="Content Placeholder 2"/>
          <p:cNvSpPr>
            <a:spLocks noGrp="1"/>
          </p:cNvSpPr>
          <p:nvPr>
            <p:ph idx="1"/>
          </p:nvPr>
        </p:nvSpPr>
        <p:spPr/>
        <p:txBody>
          <a:bodyPr/>
          <a:lstStyle/>
          <a:p>
            <a:pPr eaLnBrk="1" hangingPunct="1"/>
            <a:r>
              <a:rPr lang="fr-CA" smtClean="0"/>
              <a:t>Le logiciel au potentiel illimité… mais utilisé de façon limitée</a:t>
            </a:r>
          </a:p>
          <a:p>
            <a:pPr eaLnBrk="1" hangingPunct="1"/>
            <a:endParaRPr lang="fr-CA" smtClean="0"/>
          </a:p>
          <a:p>
            <a:pPr eaLnBrk="1" hangingPunct="1"/>
            <a:r>
              <a:rPr lang="fr-CA" smtClean="0"/>
              <a:t>Séquence suggérée dans une production écrite: Word Q, boîte à outils et Antidote</a:t>
            </a:r>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p:txBody>
          <a:bodyPr/>
          <a:lstStyle/>
          <a:p>
            <a:endParaRPr lang="fr-CA" smtClean="0"/>
          </a:p>
        </p:txBody>
      </p:sp>
      <p:sp>
        <p:nvSpPr>
          <p:cNvPr id="68610" name="Rectangle 3"/>
          <p:cNvSpPr>
            <a:spLocks noGrp="1"/>
          </p:cNvSpPr>
          <p:nvPr>
            <p:ph type="body" idx="1"/>
          </p:nvPr>
        </p:nvSpPr>
        <p:spPr/>
        <p:txBody>
          <a:bodyPr/>
          <a:lstStyle/>
          <a:p>
            <a:endParaRPr lang="fr-CA" smtClean="0"/>
          </a:p>
        </p:txBody>
      </p:sp>
      <p:pic>
        <p:nvPicPr>
          <p:cNvPr id="68611" name="Picture 4" descr="demande d'examen"/>
          <p:cNvPicPr>
            <a:picLocks noChangeAspect="1" noChangeArrowheads="1"/>
          </p:cNvPicPr>
          <p:nvPr/>
        </p:nvPicPr>
        <p:blipFill>
          <a:blip r:embed="rId2"/>
          <a:srcRect/>
          <a:stretch>
            <a:fillRect/>
          </a:stretch>
        </p:blipFill>
        <p:spPr bwMode="auto">
          <a:xfrm>
            <a:off x="395288" y="0"/>
            <a:ext cx="8353425"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a:xfrm>
            <a:off x="1042988" y="692150"/>
            <a:ext cx="7024687" cy="649288"/>
          </a:xfrm>
        </p:spPr>
        <p:txBody>
          <a:bodyPr/>
          <a:lstStyle/>
          <a:p>
            <a:pPr eaLnBrk="1" hangingPunct="1"/>
            <a:r>
              <a:rPr lang="fr-CA" sz="2600" smtClean="0"/>
              <a:t>Exemple d’exercice avec ces 2 logiciels</a:t>
            </a:r>
          </a:p>
        </p:txBody>
      </p:sp>
      <p:sp>
        <p:nvSpPr>
          <p:cNvPr id="69634" name="Rectangle 3"/>
          <p:cNvSpPr>
            <a:spLocks noGrp="1"/>
          </p:cNvSpPr>
          <p:nvPr>
            <p:ph type="body" idx="1"/>
          </p:nvPr>
        </p:nvSpPr>
        <p:spPr>
          <a:xfrm>
            <a:off x="1042988" y="1557338"/>
            <a:ext cx="6777037" cy="4895850"/>
          </a:xfrm>
        </p:spPr>
        <p:txBody>
          <a:bodyPr/>
          <a:lstStyle/>
          <a:p>
            <a:pPr eaLnBrk="1" hangingPunct="1">
              <a:lnSpc>
                <a:spcPct val="80000"/>
              </a:lnSpc>
              <a:buFont typeface="Wingdings 2" pitchFamily="18" charset="2"/>
              <a:buNone/>
            </a:pPr>
            <a:r>
              <a:rPr lang="fr-CA" sz="2000" smtClean="0"/>
              <a:t>Phrases à lire avec Word Q et à corriger ensuite. Finalement, passer les phrases dans le logiciel Antidote et corriger.</a:t>
            </a:r>
          </a:p>
          <a:p>
            <a:pPr algn="ctr" eaLnBrk="1" hangingPunct="1">
              <a:lnSpc>
                <a:spcPct val="80000"/>
              </a:lnSpc>
              <a:buFont typeface="Wingdings 2" pitchFamily="18" charset="2"/>
              <a:buNone/>
            </a:pPr>
            <a:endParaRPr lang="fr-CA" sz="2000" smtClean="0"/>
          </a:p>
          <a:p>
            <a:pPr eaLnBrk="1" hangingPunct="1">
              <a:lnSpc>
                <a:spcPct val="80000"/>
              </a:lnSpc>
            </a:pPr>
            <a:r>
              <a:rPr lang="fr-CA" sz="1800" smtClean="0"/>
              <a:t>Nous ne réalisons pas n’autre chance d’être sur Terre.</a:t>
            </a:r>
          </a:p>
          <a:p>
            <a:pPr eaLnBrk="1" hangingPunct="1">
              <a:lnSpc>
                <a:spcPct val="80000"/>
              </a:lnSpc>
              <a:buFont typeface="Wingdings 2" pitchFamily="18" charset="2"/>
              <a:buNone/>
            </a:pPr>
            <a:endParaRPr lang="fr-CA" sz="1800" smtClean="0"/>
          </a:p>
          <a:p>
            <a:pPr eaLnBrk="1" hangingPunct="1">
              <a:lnSpc>
                <a:spcPct val="80000"/>
              </a:lnSpc>
            </a:pPr>
            <a:r>
              <a:rPr lang="fr-CA" sz="1800" smtClean="0"/>
              <a:t>En Amérique du sud est le plus grand consommateur de café, il boit aviron 400 litres de café par jour.</a:t>
            </a:r>
          </a:p>
          <a:p>
            <a:pPr eaLnBrk="1" hangingPunct="1">
              <a:lnSpc>
                <a:spcPct val="80000"/>
              </a:lnSpc>
              <a:buFont typeface="Wingdings 2" pitchFamily="18" charset="2"/>
              <a:buNone/>
            </a:pPr>
            <a:endParaRPr lang="fr-CA" sz="1800" smtClean="0"/>
          </a:p>
          <a:p>
            <a:pPr eaLnBrk="1" hangingPunct="1">
              <a:lnSpc>
                <a:spcPct val="80000"/>
              </a:lnSpc>
            </a:pPr>
            <a:r>
              <a:rPr lang="fr-CA" sz="1800" smtClean="0"/>
              <a:t>Et pourquoi pas l’Amérique du sud boit pas moins de café?</a:t>
            </a:r>
          </a:p>
          <a:p>
            <a:pPr eaLnBrk="1" hangingPunct="1">
              <a:lnSpc>
                <a:spcPct val="80000"/>
              </a:lnSpc>
              <a:buFont typeface="Wingdings 2" pitchFamily="18" charset="2"/>
              <a:buNone/>
            </a:pPr>
            <a:endParaRPr lang="fr-CA" sz="1800" smtClean="0"/>
          </a:p>
          <a:p>
            <a:pPr eaLnBrk="1" hangingPunct="1">
              <a:lnSpc>
                <a:spcPct val="80000"/>
              </a:lnSpc>
            </a:pPr>
            <a:r>
              <a:rPr lang="fr-CA" sz="1800" smtClean="0"/>
              <a:t>Et si je vous ces pas convaincu de régler votre proplindre, je vais le faire maintenant.</a:t>
            </a:r>
          </a:p>
          <a:p>
            <a:pPr eaLnBrk="1" hangingPunct="1">
              <a:lnSpc>
                <a:spcPct val="80000"/>
              </a:lnSpc>
            </a:pPr>
            <a:endParaRPr lang="fr-CA" sz="1800" smtClean="0"/>
          </a:p>
          <a:p>
            <a:pPr eaLnBrk="1" hangingPunct="1">
              <a:lnSpc>
                <a:spcPct val="80000"/>
              </a:lnSpc>
            </a:pPr>
            <a:r>
              <a:rPr lang="fr-CA" sz="1800" smtClean="0"/>
              <a:t>J’espère que ça vous ça faite réfléchir à vos actions.</a:t>
            </a:r>
          </a:p>
          <a:p>
            <a:pPr eaLnBrk="1" hangingPunct="1">
              <a:lnSpc>
                <a:spcPct val="80000"/>
              </a:lnSpc>
              <a:buFont typeface="Wingdings 2" pitchFamily="18" charset="2"/>
              <a:buNone/>
            </a:pPr>
            <a:endParaRPr lang="fr-CA" sz="1800" smtClean="0"/>
          </a:p>
          <a:p>
            <a:pPr eaLnBrk="1" hangingPunct="1">
              <a:lnSpc>
                <a:spcPct val="80000"/>
              </a:lnSpc>
            </a:pPr>
            <a:r>
              <a:rPr lang="fr-CA" sz="1800" smtClean="0"/>
              <a:t>Vous pourriez réduisez vautre consommation de café.</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fr-CA" smtClean="0"/>
              <a:t>Temps supplémentaire</a:t>
            </a:r>
            <a:endParaRPr lang="en-US" smtClean="0"/>
          </a:p>
        </p:txBody>
      </p:sp>
      <p:sp>
        <p:nvSpPr>
          <p:cNvPr id="70658" name="Content Placeholder 2"/>
          <p:cNvSpPr>
            <a:spLocks noGrp="1"/>
          </p:cNvSpPr>
          <p:nvPr>
            <p:ph idx="1"/>
          </p:nvPr>
        </p:nvSpPr>
        <p:spPr/>
        <p:txBody>
          <a:bodyPr/>
          <a:lstStyle/>
          <a:p>
            <a:pPr eaLnBrk="1" hangingPunct="1"/>
            <a:r>
              <a:rPr lang="fr-CA" smtClean="0"/>
              <a:t>On peut ajouter jusqu’au tiers du temps supplémentaire</a:t>
            </a: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042988" y="1027113"/>
            <a:ext cx="7024687" cy="889000"/>
          </a:xfrm>
        </p:spPr>
        <p:txBody>
          <a:bodyPr/>
          <a:lstStyle/>
          <a:p>
            <a:pPr eaLnBrk="1" hangingPunct="1"/>
            <a:r>
              <a:rPr lang="fr-CA" sz="3200" smtClean="0"/>
              <a:t>Local autre que la salle d’examen</a:t>
            </a:r>
            <a:endParaRPr lang="en-US" sz="3200" smtClean="0"/>
          </a:p>
        </p:txBody>
      </p:sp>
      <p:sp>
        <p:nvSpPr>
          <p:cNvPr id="3" name="Content Placeholder 2"/>
          <p:cNvSpPr>
            <a:spLocks noGrp="1"/>
          </p:cNvSpPr>
          <p:nvPr>
            <p:ph idx="1"/>
          </p:nvPr>
        </p:nvSpPr>
        <p:spPr/>
        <p:txBody>
          <a:bodyPr rtlCol="0">
            <a:normAutofit/>
          </a:bodyPr>
          <a:lstStyle/>
          <a:p>
            <a:pPr indent="-274320" eaLnBrk="1" fontAlgn="auto" hangingPunct="1">
              <a:spcAft>
                <a:spcPts val="0"/>
              </a:spcAft>
              <a:defRPr/>
            </a:pPr>
            <a:r>
              <a:rPr lang="fr-CA" dirty="0" smtClean="0"/>
              <a:t>Il faut des données pour justifier cette mesure. Cependant, elle peut déjà se retrouver au PI de l’élève au secteur des jeunes.</a:t>
            </a:r>
          </a:p>
          <a:p>
            <a:pPr marL="68580" indent="0" eaLnBrk="1" fontAlgn="auto" hangingPunct="1">
              <a:spcAft>
                <a:spcPts val="0"/>
              </a:spcAft>
              <a:buFont typeface="Wingdings 2" pitchFamily="18" charset="2"/>
              <a:buNone/>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p:nvPr>
        </p:nvSpPr>
        <p:spPr>
          <a:xfrm>
            <a:off x="1042988" y="1027113"/>
            <a:ext cx="7024687" cy="385762"/>
          </a:xfrm>
        </p:spPr>
        <p:txBody>
          <a:bodyPr/>
          <a:lstStyle/>
          <a:p>
            <a:pPr eaLnBrk="1" hangingPunct="1"/>
            <a:endParaRPr lang="fr-CA" sz="2400" smtClean="0"/>
          </a:p>
        </p:txBody>
      </p:sp>
      <p:sp>
        <p:nvSpPr>
          <p:cNvPr id="72706" name="Rectangle 3"/>
          <p:cNvSpPr>
            <a:spLocks noGrp="1"/>
          </p:cNvSpPr>
          <p:nvPr>
            <p:ph type="body" idx="1"/>
          </p:nvPr>
        </p:nvSpPr>
        <p:spPr>
          <a:xfrm>
            <a:off x="1042988" y="908050"/>
            <a:ext cx="6913562" cy="5949950"/>
          </a:xfrm>
        </p:spPr>
        <p:txBody>
          <a:bodyPr/>
          <a:lstStyle/>
          <a:p>
            <a:pPr>
              <a:lnSpc>
                <a:spcPct val="80000"/>
              </a:lnSpc>
              <a:buFont typeface="Wingdings 2" pitchFamily="18" charset="2"/>
              <a:buNone/>
            </a:pPr>
            <a:r>
              <a:rPr lang="fr-CA" sz="1300" smtClean="0"/>
              <a:t> 	</a:t>
            </a:r>
            <a:r>
              <a:rPr lang="fr-CA" sz="1500" smtClean="0"/>
              <a:t>	</a:t>
            </a:r>
            <a:r>
              <a:rPr lang="fr-CA" sz="1500" b="1" smtClean="0"/>
              <a:t>Parcours FMS-FGA		Joindre le profil S.V.P.</a:t>
            </a:r>
          </a:p>
          <a:p>
            <a:pPr>
              <a:lnSpc>
                <a:spcPct val="80000"/>
              </a:lnSpc>
              <a:buFont typeface="Wingdings 2" pitchFamily="18" charset="2"/>
              <a:buNone/>
            </a:pPr>
            <a:r>
              <a:rPr lang="fr-CA" sz="1500" b="1" smtClean="0"/>
              <a:t>Bilan de l’élève</a:t>
            </a:r>
          </a:p>
          <a:p>
            <a:pPr>
              <a:lnSpc>
                <a:spcPct val="80000"/>
              </a:lnSpc>
              <a:buFont typeface="Wingdings 2" pitchFamily="18" charset="2"/>
              <a:buNone/>
            </a:pPr>
            <a:r>
              <a:rPr lang="fr-CA" sz="1500" b="1" smtClean="0"/>
              <a:t>Nom (étiquette)</a:t>
            </a:r>
            <a:r>
              <a:rPr lang="fr-CA" sz="1500" smtClean="0"/>
              <a:t> :			 	        </a:t>
            </a:r>
            <a:endParaRPr lang="fr-CA" sz="1500" b="1" smtClean="0"/>
          </a:p>
          <a:p>
            <a:pPr>
              <a:lnSpc>
                <a:spcPct val="80000"/>
              </a:lnSpc>
              <a:buFont typeface="Wingdings 2" pitchFamily="18" charset="2"/>
              <a:buNone/>
            </a:pPr>
            <a:r>
              <a:rPr lang="fr-CA" sz="1500" b="1" smtClean="0"/>
              <a:t>Parcours réalisé en 2015-2016:	              		 </a:t>
            </a:r>
          </a:p>
          <a:p>
            <a:pPr>
              <a:lnSpc>
                <a:spcPct val="80000"/>
              </a:lnSpc>
              <a:buFont typeface="Wingdings 2" pitchFamily="18" charset="2"/>
              <a:buNone/>
            </a:pPr>
            <a:r>
              <a:rPr lang="fr-CA" sz="1500" b="1" smtClean="0"/>
              <a:t>Recommandation pour 2016-2017:</a:t>
            </a:r>
            <a:r>
              <a:rPr lang="fr-CA" sz="1500" smtClean="0"/>
              <a:t>	</a:t>
            </a:r>
          </a:p>
          <a:p>
            <a:pPr>
              <a:lnSpc>
                <a:spcPct val="80000"/>
              </a:lnSpc>
              <a:buFont typeface="Wingdings 2" pitchFamily="18" charset="2"/>
              <a:buNone/>
            </a:pPr>
            <a:r>
              <a:rPr lang="fr-CA" sz="1500" smtClean="0"/>
              <a:t>					</a:t>
            </a:r>
            <a:endParaRPr lang="fr-CA" sz="1500" b="1" smtClean="0"/>
          </a:p>
          <a:p>
            <a:pPr>
              <a:lnSpc>
                <a:spcPct val="80000"/>
              </a:lnSpc>
            </a:pPr>
            <a:r>
              <a:rPr lang="fr-CA" sz="1500" b="1" smtClean="0"/>
              <a:t>Facteurs influençant le comportement de l’élève</a:t>
            </a:r>
            <a:endParaRPr lang="fr-CA" sz="1500" smtClean="0"/>
          </a:p>
          <a:p>
            <a:pPr>
              <a:lnSpc>
                <a:spcPct val="80000"/>
              </a:lnSpc>
            </a:pPr>
            <a:r>
              <a:rPr lang="fr-CA" sz="1500" smtClean="0"/>
              <a:t>Stress important </a:t>
            </a:r>
            <a:r>
              <a:rPr lang="en-CA" sz="1500" smtClean="0">
                <a:sym typeface="Wingdings" pitchFamily="2" charset="2"/>
              </a:rPr>
              <a:t></a:t>
            </a:r>
            <a:r>
              <a:rPr lang="fr-CA" sz="1500" smtClean="0"/>
              <a:t>          Consommation </a:t>
            </a:r>
            <a:r>
              <a:rPr lang="en-CA" sz="1500" smtClean="0">
                <a:sym typeface="Wingdings" pitchFamily="2" charset="2"/>
              </a:rPr>
              <a:t></a:t>
            </a:r>
            <a:r>
              <a:rPr lang="fr-CA" sz="1500" smtClean="0"/>
              <a:t>            Difficulté dans le lien </a:t>
            </a:r>
            <a:r>
              <a:rPr lang="en-CA" sz="1500" smtClean="0">
                <a:sym typeface="Wingdings" pitchFamily="2" charset="2"/>
              </a:rPr>
              <a:t></a:t>
            </a:r>
            <a:endParaRPr lang="fr-CA" sz="1500" smtClean="0"/>
          </a:p>
          <a:p>
            <a:pPr>
              <a:lnSpc>
                <a:spcPct val="80000"/>
              </a:lnSpc>
            </a:pPr>
            <a:r>
              <a:rPr lang="fr-CA" sz="1500" smtClean="0"/>
              <a:t>Difficultés d’apprentissage </a:t>
            </a:r>
            <a:r>
              <a:rPr lang="en-CA" sz="1500" smtClean="0">
                <a:sym typeface="Wingdings" pitchFamily="2" charset="2"/>
              </a:rPr>
              <a:t></a:t>
            </a:r>
            <a:r>
              <a:rPr lang="fr-CA" sz="1500" smtClean="0"/>
              <a:t>        SEP fragile* </a:t>
            </a:r>
            <a:r>
              <a:rPr lang="en-CA" sz="1500" smtClean="0">
                <a:sym typeface="Wingdings" pitchFamily="2" charset="2"/>
              </a:rPr>
              <a:t></a:t>
            </a:r>
            <a:r>
              <a:rPr lang="fr-CA" sz="1500" smtClean="0"/>
              <a:t>        Assiduité </a:t>
            </a:r>
            <a:r>
              <a:rPr lang="en-CA" sz="1500" smtClean="0">
                <a:sym typeface="Wingdings" pitchFamily="2" charset="2"/>
              </a:rPr>
              <a:t></a:t>
            </a:r>
            <a:r>
              <a:rPr lang="fr-CA" sz="1500" smtClean="0"/>
              <a:t>    </a:t>
            </a:r>
          </a:p>
          <a:p>
            <a:pPr>
              <a:lnSpc>
                <a:spcPct val="80000"/>
              </a:lnSpc>
            </a:pPr>
            <a:r>
              <a:rPr lang="fr-CA" sz="1500" smtClean="0"/>
              <a:t>Diagnostic(s) connu(s)  </a:t>
            </a:r>
            <a:r>
              <a:rPr lang="en-CA" sz="1500" smtClean="0">
                <a:sym typeface="Wingdings" pitchFamily="2" charset="2"/>
              </a:rPr>
              <a:t></a:t>
            </a:r>
            <a:r>
              <a:rPr lang="fr-CA" sz="1500" smtClean="0"/>
              <a:t>  ______________________________</a:t>
            </a:r>
            <a:endParaRPr lang="fr-CA" sz="1500" b="1" smtClean="0"/>
          </a:p>
          <a:p>
            <a:pPr>
              <a:lnSpc>
                <a:spcPct val="80000"/>
              </a:lnSpc>
              <a:buFont typeface="Wingdings 2" pitchFamily="18" charset="2"/>
              <a:buNone/>
            </a:pPr>
            <a:r>
              <a:rPr lang="fr-CA" sz="1500" b="1" smtClean="0"/>
              <a:t>_________________________________________________________________________________________________________________________________________________</a:t>
            </a:r>
          </a:p>
          <a:p>
            <a:pPr>
              <a:lnSpc>
                <a:spcPct val="80000"/>
              </a:lnSpc>
            </a:pPr>
            <a:r>
              <a:rPr lang="fr-CA" sz="1500" b="1" smtClean="0"/>
              <a:t>Psychoéducateur au dossier : </a:t>
            </a:r>
            <a:r>
              <a:rPr lang="en-CA" sz="1500" smtClean="0">
                <a:sym typeface="Wingdings" pitchFamily="2" charset="2"/>
              </a:rPr>
              <a:t></a:t>
            </a:r>
            <a:r>
              <a:rPr lang="fr-CA" sz="1500" smtClean="0"/>
              <a:t>  ________________________________</a:t>
            </a:r>
            <a:endParaRPr lang="fr-CA" sz="1500" b="1" smtClean="0"/>
          </a:p>
          <a:p>
            <a:pPr>
              <a:lnSpc>
                <a:spcPct val="80000"/>
              </a:lnSpc>
            </a:pPr>
            <a:r>
              <a:rPr lang="fr-CA" sz="1500" b="1" smtClean="0"/>
              <a:t>Partenaire au dossier (DPJ, CSSS, etc.):   </a:t>
            </a:r>
            <a:r>
              <a:rPr lang="en-CA" sz="1500" smtClean="0">
                <a:sym typeface="Wingdings" pitchFamily="2" charset="2"/>
              </a:rPr>
              <a:t></a:t>
            </a:r>
            <a:r>
              <a:rPr lang="fr-CA" sz="1500" smtClean="0"/>
              <a:t>  ________________________________</a:t>
            </a:r>
            <a:endParaRPr lang="fr-CA" sz="1500" b="1" smtClean="0"/>
          </a:p>
          <a:p>
            <a:pPr>
              <a:lnSpc>
                <a:spcPct val="80000"/>
              </a:lnSpc>
            </a:pPr>
            <a:r>
              <a:rPr lang="fr-CA" sz="1500" b="1" smtClean="0"/>
              <a:t>Type de collaboration avec le parent/tuteur (bonne collaboration, lien fragile, peu impliqué, vit rapidement de l’inquiétude face à son jeune, etc.) : ____</a:t>
            </a:r>
            <a:r>
              <a:rPr lang="fr-CA" sz="1500" smtClean="0"/>
              <a:t>________________________________</a:t>
            </a:r>
            <a:endParaRPr lang="fr-CA" sz="1500" b="1" smtClean="0"/>
          </a:p>
          <a:p>
            <a:pPr>
              <a:lnSpc>
                <a:spcPct val="80000"/>
              </a:lnSpc>
            </a:pPr>
            <a:r>
              <a:rPr lang="fr-CA" sz="1500" b="1" smtClean="0"/>
              <a:t>__________________________________________________________________________________</a:t>
            </a:r>
            <a:endParaRPr lang="fr-CA" sz="1500" smtClean="0"/>
          </a:p>
          <a:p>
            <a:pPr>
              <a:lnSpc>
                <a:spcPct val="80000"/>
              </a:lnSpc>
            </a:pPr>
            <a:r>
              <a:rPr lang="fr-CA" sz="1500" smtClean="0"/>
              <a:t>*SEP : Sentiment d’efficacité personnel de l’élève face à la tâche scolaire. C’est le meilleur prédicteur de la persévérance scolaire.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endParaRPr lang="fr-CA" smtClean="0"/>
          </a:p>
        </p:txBody>
      </p:sp>
      <p:sp>
        <p:nvSpPr>
          <p:cNvPr id="73730" name="Rectangle 3"/>
          <p:cNvSpPr>
            <a:spLocks noGrp="1"/>
          </p:cNvSpPr>
          <p:nvPr>
            <p:ph type="body" idx="1"/>
          </p:nvPr>
        </p:nvSpPr>
        <p:spPr>
          <a:xfrm>
            <a:off x="1042988" y="765175"/>
            <a:ext cx="6777037" cy="5688013"/>
          </a:xfrm>
        </p:spPr>
        <p:txBody>
          <a:bodyPr/>
          <a:lstStyle/>
          <a:p>
            <a:pPr>
              <a:lnSpc>
                <a:spcPct val="80000"/>
              </a:lnSpc>
            </a:pPr>
            <a:r>
              <a:rPr lang="fr-CA" sz="1400" b="1" i="1" smtClean="0"/>
              <a:t>Ce qui a contribué à la mise en action de mon élève (Ex. : bureau près de l’enseignant, périodes de tutorat, horaire adapté, etc.)</a:t>
            </a:r>
            <a:endParaRPr lang="fr-CA" sz="1400" u="sng" smtClean="0"/>
          </a:p>
          <a:p>
            <a:pPr>
              <a:lnSpc>
                <a:spcPct val="80000"/>
              </a:lnSpc>
            </a:pPr>
            <a:r>
              <a:rPr lang="fr-CA" sz="1400" u="sng" smtClean="0"/>
              <a:t>Stratégie 1</a:t>
            </a:r>
            <a:r>
              <a:rPr lang="fr-CA" sz="1400" smtClean="0"/>
              <a:t> </a:t>
            </a:r>
            <a:r>
              <a:rPr lang="fr-CA" sz="1400" b="1" smtClean="0"/>
              <a:t>:____________________________________________________________________</a:t>
            </a:r>
          </a:p>
          <a:p>
            <a:pPr>
              <a:lnSpc>
                <a:spcPct val="80000"/>
              </a:lnSpc>
            </a:pPr>
            <a:r>
              <a:rPr lang="fr-CA" sz="1400" b="1" smtClean="0"/>
              <a:t>______________________________________________________________________</a:t>
            </a:r>
            <a:endParaRPr lang="fr-CA" sz="1400" smtClean="0"/>
          </a:p>
          <a:p>
            <a:pPr>
              <a:lnSpc>
                <a:spcPct val="80000"/>
              </a:lnSpc>
            </a:pPr>
            <a:r>
              <a:rPr lang="fr-CA" sz="1400" smtClean="0"/>
              <a:t>Stratégie 2 </a:t>
            </a:r>
            <a:r>
              <a:rPr lang="fr-CA" sz="1400" b="1" smtClean="0"/>
              <a:t>:____________________________________________________________________</a:t>
            </a:r>
          </a:p>
          <a:p>
            <a:pPr>
              <a:lnSpc>
                <a:spcPct val="80000"/>
              </a:lnSpc>
            </a:pPr>
            <a:r>
              <a:rPr lang="fr-CA" sz="1400" b="1" smtClean="0"/>
              <a:t>______________________________________________________________________</a:t>
            </a:r>
            <a:endParaRPr lang="fr-CA" sz="1400" smtClean="0"/>
          </a:p>
          <a:p>
            <a:pPr>
              <a:lnSpc>
                <a:spcPct val="80000"/>
              </a:lnSpc>
            </a:pPr>
            <a:r>
              <a:rPr lang="fr-CA" sz="1400" smtClean="0"/>
              <a:t>Stratégie 3 </a:t>
            </a:r>
            <a:r>
              <a:rPr lang="fr-CA" sz="1400" b="1" smtClean="0"/>
              <a:t>:____________________________________________________________________</a:t>
            </a:r>
          </a:p>
          <a:p>
            <a:pPr>
              <a:lnSpc>
                <a:spcPct val="80000"/>
              </a:lnSpc>
            </a:pPr>
            <a:r>
              <a:rPr lang="fr-CA" sz="1400" b="1" smtClean="0"/>
              <a:t>______________________________________________________________________</a:t>
            </a:r>
            <a:endParaRPr lang="fr-CA" sz="1400" smtClean="0"/>
          </a:p>
          <a:p>
            <a:pPr>
              <a:lnSpc>
                <a:spcPct val="80000"/>
              </a:lnSpc>
            </a:pPr>
            <a:r>
              <a:rPr lang="fr-CA" sz="1400" smtClean="0"/>
              <a:t>Et autres… </a:t>
            </a:r>
            <a:r>
              <a:rPr lang="fr-CA" sz="1400" b="1" smtClean="0"/>
              <a:t>:_____________________________________________________________</a:t>
            </a:r>
          </a:p>
          <a:p>
            <a:pPr>
              <a:lnSpc>
                <a:spcPct val="80000"/>
              </a:lnSpc>
            </a:pPr>
            <a:r>
              <a:rPr lang="fr-CA" sz="1400" b="1" smtClean="0"/>
              <a:t>______________________________________________________________________</a:t>
            </a:r>
          </a:p>
          <a:p>
            <a:pPr>
              <a:lnSpc>
                <a:spcPct val="80000"/>
              </a:lnSpc>
            </a:pPr>
            <a:endParaRPr lang="fr-CA" sz="1400" b="1" smtClean="0"/>
          </a:p>
          <a:p>
            <a:pPr>
              <a:lnSpc>
                <a:spcPct val="80000"/>
              </a:lnSpc>
            </a:pPr>
            <a:r>
              <a:rPr lang="fr-CA" sz="1400" b="1" smtClean="0"/>
              <a:t>* Cet élève a participé aux activités de lecture</a:t>
            </a:r>
            <a:r>
              <a:rPr lang="fr-CA" sz="1400" smtClean="0"/>
              <a:t>   	</a:t>
            </a:r>
            <a:r>
              <a:rPr lang="en-CA" sz="1400" b="1" smtClean="0">
                <a:sym typeface="Wingdings" pitchFamily="2" charset="2"/>
              </a:rPr>
              <a:t></a:t>
            </a:r>
            <a:r>
              <a:rPr lang="fr-CA" sz="1400" b="1" smtClean="0"/>
              <a:t>      à poursuivre 2016-17 </a:t>
            </a:r>
            <a:r>
              <a:rPr lang="en-CA" sz="1400" b="1" smtClean="0">
                <a:sym typeface="Wingdings" pitchFamily="2" charset="2"/>
              </a:rPr>
              <a:t></a:t>
            </a:r>
            <a:endParaRPr lang="fr-CA" sz="1400" b="1" smtClean="0"/>
          </a:p>
          <a:p>
            <a:pPr>
              <a:lnSpc>
                <a:spcPct val="80000"/>
              </a:lnSpc>
            </a:pPr>
            <a:endParaRPr lang="fr-CA" sz="1400" b="1" smtClean="0"/>
          </a:p>
          <a:p>
            <a:pPr>
              <a:lnSpc>
                <a:spcPct val="80000"/>
              </a:lnSpc>
            </a:pPr>
            <a:r>
              <a:rPr lang="fr-CA" sz="1400" b="1" smtClean="0"/>
              <a:t>Mesures adaptatives</a:t>
            </a:r>
            <a:r>
              <a:rPr lang="fr-CA" sz="1400" smtClean="0"/>
              <a:t> </a:t>
            </a:r>
            <a:r>
              <a:rPr lang="en-CA" sz="1400" b="1" smtClean="0">
                <a:sym typeface="Wingdings" pitchFamily="2" charset="2"/>
              </a:rPr>
              <a:t></a:t>
            </a:r>
            <a:r>
              <a:rPr lang="fr-CA" sz="1400" b="1" smtClean="0"/>
              <a:t>   </a:t>
            </a:r>
            <a:r>
              <a:rPr lang="fr-CA" sz="1400" smtClean="0"/>
              <a:t>Si oui, voir DAP</a:t>
            </a:r>
            <a:endParaRPr lang="fr-CA" altLang="ja-JP" sz="1400" b="1" smtClean="0">
              <a:ea typeface="ＭＳ Ｐゴシック" pitchFamily="34" charset="-128"/>
            </a:endParaRPr>
          </a:p>
          <a:p>
            <a:pPr>
              <a:lnSpc>
                <a:spcPct val="80000"/>
              </a:lnSpc>
              <a:buFont typeface="Wingdings 2" pitchFamily="18" charset="2"/>
              <a:buNone/>
            </a:pPr>
            <a:r>
              <a:rPr lang="fr-CA" altLang="ja-JP" sz="1400" smtClean="0">
                <a:ea typeface="ＭＳ Ｐゴシック" pitchFamily="34" charset="-128"/>
              </a:rPr>
              <a:t>      </a:t>
            </a:r>
            <a:endParaRPr lang="fr-CA" altLang="ja-JP" sz="1400" b="1" smtClean="0">
              <a:ea typeface="ＭＳ Ｐゴシック" pitchFamily="34" charset="-128"/>
            </a:endParaRPr>
          </a:p>
          <a:p>
            <a:pPr>
              <a:lnSpc>
                <a:spcPct val="80000"/>
              </a:lnSpc>
            </a:pPr>
            <a:r>
              <a:rPr lang="fr-CA" altLang="ja-JP" sz="1400" b="1" smtClean="0">
                <a:ea typeface="ＭＳ Ｐゴシック" pitchFamily="34" charset="-128"/>
              </a:rPr>
              <a:t>FMS</a:t>
            </a:r>
            <a:r>
              <a:rPr lang="fr-CA" altLang="ja-JP" sz="1400" smtClean="0">
                <a:ea typeface="ＭＳ Ｐゴシック" pitchFamily="34" charset="-128"/>
              </a:rPr>
              <a:t> </a:t>
            </a:r>
            <a:r>
              <a:rPr lang="fr-CA" altLang="ja-JP" sz="1400" smtClean="0">
                <a:ea typeface="ＭＳ Ｐゴシック" pitchFamily="34" charset="-128"/>
                <a:sym typeface="Wingdings 3" pitchFamily="18" charset="2"/>
              </a:rPr>
              <a:t></a:t>
            </a:r>
            <a:r>
              <a:rPr lang="fr-CA" altLang="ja-JP" sz="1400" smtClean="0">
                <a:ea typeface="ＭＳ Ｐゴシック" pitchFamily="34" charset="-128"/>
              </a:rPr>
              <a:t> </a:t>
            </a:r>
            <a:r>
              <a:rPr lang="fr-CA" altLang="ja-JP" sz="1400" b="1" smtClean="0">
                <a:ea typeface="ＭＳ Ｐゴシック" pitchFamily="34" charset="-128"/>
              </a:rPr>
              <a:t>Stage réussi</a:t>
            </a:r>
            <a:r>
              <a:rPr lang="fr-CA" altLang="ja-JP" sz="1400" smtClean="0">
                <a:ea typeface="ＭＳ Ｐゴシック" pitchFamily="34" charset="-128"/>
              </a:rPr>
              <a:t>  -  </a:t>
            </a:r>
            <a:r>
              <a:rPr lang="en-CA" altLang="ja-JP" sz="1400" smtClean="0">
                <a:ea typeface="ＭＳ Ｐゴシック" pitchFamily="34" charset="-128"/>
                <a:sym typeface="Wingdings" pitchFamily="2" charset="2"/>
              </a:rPr>
              <a:t></a:t>
            </a:r>
            <a:r>
              <a:rPr lang="fr-CA" altLang="ja-JP" sz="1400" smtClean="0">
                <a:ea typeface="ＭＳ Ｐゴシック" pitchFamily="34" charset="-128"/>
              </a:rPr>
              <a:t>  </a:t>
            </a:r>
            <a:r>
              <a:rPr lang="fr-CA" altLang="ja-JP" sz="1400" b="1" smtClean="0">
                <a:ea typeface="ＭＳ Ｐゴシック" pitchFamily="34" charset="-128"/>
              </a:rPr>
              <a:t>oui   </a:t>
            </a:r>
            <a:r>
              <a:rPr lang="fr-CA" altLang="ja-JP" sz="1400" smtClean="0">
                <a:ea typeface="ＭＳ Ｐゴシック" pitchFamily="34" charset="-128"/>
              </a:rPr>
              <a:t>   </a:t>
            </a:r>
            <a:r>
              <a:rPr lang="en-CA" altLang="ja-JP" sz="1400" smtClean="0">
                <a:ea typeface="ＭＳ Ｐゴシック" pitchFamily="34" charset="-128"/>
                <a:sym typeface="Wingdings" pitchFamily="2" charset="2"/>
              </a:rPr>
              <a:t></a:t>
            </a:r>
            <a:r>
              <a:rPr lang="en-CA" altLang="ja-JP" sz="1400" smtClean="0">
                <a:ea typeface="ＭＳ Ｐゴシック" pitchFamily="34" charset="-128"/>
              </a:rPr>
              <a:t>  </a:t>
            </a:r>
            <a:r>
              <a:rPr lang="fr-CA" altLang="ja-JP" sz="1400" b="1" smtClean="0">
                <a:ea typeface="ＭＳ Ｐゴシック" pitchFamily="34" charset="-128"/>
              </a:rPr>
              <a:t>non  et  pourquoi ?</a:t>
            </a:r>
          </a:p>
          <a:p>
            <a:pPr>
              <a:lnSpc>
                <a:spcPct val="80000"/>
              </a:lnSpc>
            </a:pPr>
            <a:r>
              <a:rPr lang="fr-CA" altLang="ja-JP" sz="1400" b="1" smtClean="0">
                <a:ea typeface="ＭＳ Ｐゴシック" pitchFamily="34" charset="-128"/>
              </a:rPr>
              <a:t>__________________________________________________________________________________________________________________________________________________________________________________________________________________</a:t>
            </a:r>
            <a:endParaRPr lang="fr-CA" altLang="ja-JP" sz="1400" smtClean="0">
              <a:ea typeface="ＭＳ Ｐゴシック" pitchFamily="34" charset="-128"/>
            </a:endParaRPr>
          </a:p>
          <a:p>
            <a:pPr>
              <a:lnSpc>
                <a:spcPct val="80000"/>
              </a:lnSpc>
            </a:pPr>
            <a:r>
              <a:rPr lang="fr-CA" altLang="ja-JP" sz="1400" smtClean="0">
                <a:ea typeface="ＭＳ Ｐゴシック" pitchFamily="34" charset="-128"/>
              </a:rPr>
              <a:t>Tuteur :   ________________________________________    Date :   ______________</a:t>
            </a:r>
          </a:p>
          <a:p>
            <a:pPr>
              <a:lnSpc>
                <a:spcPct val="80000"/>
              </a:lnSpc>
            </a:pPr>
            <a:r>
              <a:rPr lang="fr-CA" altLang="ja-JP" sz="1400" smtClean="0">
                <a:ea typeface="ＭＳ Ｐゴシック" pitchFamily="34" charset="-128"/>
              </a:rPr>
              <a:t>Direction :   ______________________________________</a:t>
            </a:r>
          </a:p>
          <a:p>
            <a:pPr>
              <a:lnSpc>
                <a:spcPct val="80000"/>
              </a:lnSpc>
            </a:pPr>
            <a:r>
              <a:rPr lang="fr-CA" altLang="ja-JP" sz="800" smtClean="0">
                <a:ea typeface="ＭＳ Ｐゴシック" pitchFamily="34" charset="-128"/>
              </a:rPr>
              <a:t>					 </a:t>
            </a:r>
            <a:endParaRPr lang="fr-CA" sz="8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rtlCol="0">
            <a:normAutofit fontScale="90000"/>
          </a:bodyPr>
          <a:lstStyle/>
          <a:p>
            <a:pPr eaLnBrk="1" fontAlgn="auto" hangingPunct="1">
              <a:spcAft>
                <a:spcPts val="0"/>
              </a:spcAft>
              <a:defRPr/>
            </a:pPr>
            <a:r>
              <a:rPr lang="fr-CA" sz="3600"/>
              <a:t>Et maintenant, parlons pratico-pratique!</a:t>
            </a:r>
          </a:p>
        </p:txBody>
      </p:sp>
      <p:sp>
        <p:nvSpPr>
          <p:cNvPr id="2" name="Rectangle 3"/>
          <p:cNvSpPr>
            <a:spLocks noGrp="1"/>
          </p:cNvSpPr>
          <p:nvPr>
            <p:ph idx="1"/>
          </p:nvPr>
        </p:nvSpPr>
        <p:spPr/>
        <p:txBody>
          <a:bodyPr/>
          <a:lstStyle/>
          <a:p>
            <a:pPr eaLnBrk="1" hangingPunct="1"/>
            <a:endParaRPr lang="fr-CA" smtClean="0"/>
          </a:p>
        </p:txBody>
      </p:sp>
      <p:pic>
        <p:nvPicPr>
          <p:cNvPr id="74755" name="Image 1"/>
          <p:cNvPicPr>
            <a:picLocks noChangeAspect="1"/>
          </p:cNvPicPr>
          <p:nvPr/>
        </p:nvPicPr>
        <p:blipFill>
          <a:blip r:embed="rId3"/>
          <a:srcRect/>
          <a:stretch>
            <a:fillRect/>
          </a:stretch>
        </p:blipFill>
        <p:spPr bwMode="auto">
          <a:xfrm>
            <a:off x="1927225" y="2190750"/>
            <a:ext cx="5006975" cy="355758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rtlCol="0">
            <a:normAutofit fontScale="90000"/>
          </a:bodyPr>
          <a:lstStyle/>
          <a:p>
            <a:pPr eaLnBrk="1" fontAlgn="auto" hangingPunct="1">
              <a:spcAft>
                <a:spcPts val="0"/>
              </a:spcAft>
              <a:defRPr/>
            </a:pPr>
            <a:r>
              <a:rPr lang="fr-CA" b="1" u="sng"/>
              <a:t>Quelques pièges à éviter lorsqu’on enseigne...</a:t>
            </a:r>
          </a:p>
        </p:txBody>
      </p:sp>
      <p:sp>
        <p:nvSpPr>
          <p:cNvPr id="76802" name="Rectangle 3"/>
          <p:cNvSpPr>
            <a:spLocks noGrp="1"/>
          </p:cNvSpPr>
          <p:nvPr>
            <p:ph idx="1"/>
          </p:nvPr>
        </p:nvSpPr>
        <p:spPr/>
        <p:txBody>
          <a:bodyPr/>
          <a:lstStyle/>
          <a:p>
            <a:pPr eaLnBrk="1" hangingPunct="1">
              <a:lnSpc>
                <a:spcPct val="90000"/>
              </a:lnSpc>
              <a:buFontTx/>
              <a:buChar char="-"/>
            </a:pPr>
            <a:r>
              <a:rPr lang="fr-CA" sz="2000" smtClean="0"/>
              <a:t>Demander : </a:t>
            </a:r>
            <a:r>
              <a:rPr lang="fr-CA" sz="2000" i="1" smtClean="0"/>
              <a:t>« Y a-t-il des questions? » </a:t>
            </a:r>
            <a:r>
              <a:rPr lang="fr-CA" sz="2000" smtClean="0"/>
              <a:t>et, en l'absence de questions, de considérer que les élèves ont saisi la matière... </a:t>
            </a:r>
          </a:p>
          <a:p>
            <a:pPr eaLnBrk="1" hangingPunct="1">
              <a:lnSpc>
                <a:spcPct val="90000"/>
              </a:lnSpc>
              <a:buFontTx/>
              <a:buChar char="-"/>
            </a:pPr>
            <a:endParaRPr lang="fr-CA" sz="2000" smtClean="0"/>
          </a:p>
          <a:p>
            <a:pPr eaLnBrk="1" hangingPunct="1">
              <a:lnSpc>
                <a:spcPct val="90000"/>
              </a:lnSpc>
              <a:buFontTx/>
              <a:buChar char="-"/>
            </a:pPr>
            <a:r>
              <a:rPr lang="fr-CA" sz="2000" smtClean="0"/>
              <a:t>Poser une question et y répondre soi-même...</a:t>
            </a:r>
          </a:p>
          <a:p>
            <a:pPr eaLnBrk="1" hangingPunct="1">
              <a:lnSpc>
                <a:spcPct val="90000"/>
              </a:lnSpc>
              <a:buFontTx/>
              <a:buChar char="-"/>
            </a:pPr>
            <a:endParaRPr lang="fr-CA" sz="2000" smtClean="0"/>
          </a:p>
          <a:p>
            <a:pPr eaLnBrk="1" hangingPunct="1">
              <a:lnSpc>
                <a:spcPct val="90000"/>
              </a:lnSpc>
              <a:buFontTx/>
              <a:buChar char="-"/>
            </a:pPr>
            <a:r>
              <a:rPr lang="fr-CA" sz="2000" smtClean="0"/>
              <a:t>Si un élève a commis une erreur, ne pas énoncer simplement la réponse correcte et poursuivre. Les erreurs sont au contraire des </a:t>
            </a:r>
            <a:r>
              <a:rPr lang="fr-CA" sz="2000" b="1" smtClean="0"/>
              <a:t>indicateurs</a:t>
            </a:r>
            <a:r>
              <a:rPr lang="fr-CA" sz="2000" smtClean="0"/>
              <a:t> pour l’enseignant, elles montrent qu’il faut continuer la pratique guidée. </a:t>
            </a:r>
            <a:endParaRPr lang="fr-CA" sz="2000" i="1" smtClean="0"/>
          </a:p>
          <a:p>
            <a:pPr eaLnBrk="1" hangingPunct="1">
              <a:lnSpc>
                <a:spcPct val="90000"/>
              </a:lnSpc>
            </a:pPr>
            <a:endParaRPr lang="fr-CA" sz="2000" smtClean="0"/>
          </a:p>
          <a:p>
            <a:pPr eaLnBrk="1" hangingPunct="1">
              <a:lnSpc>
                <a:spcPct val="90000"/>
              </a:lnSpc>
            </a:pPr>
            <a:endParaRPr lang="fr-CA" sz="20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1042988" y="1027113"/>
            <a:ext cx="7024687" cy="673100"/>
          </a:xfrm>
        </p:spPr>
        <p:txBody>
          <a:bodyPr rtlCol="0">
            <a:normAutofit fontScale="90000"/>
          </a:bodyPr>
          <a:lstStyle/>
          <a:p>
            <a:pPr eaLnBrk="1" fontAlgn="auto" hangingPunct="1">
              <a:spcAft>
                <a:spcPts val="0"/>
              </a:spcAft>
              <a:defRPr/>
            </a:pPr>
            <a:r>
              <a:rPr lang="fr-CA" b="1" u="sng"/>
              <a:t>Suite…</a:t>
            </a:r>
          </a:p>
        </p:txBody>
      </p:sp>
      <p:sp>
        <p:nvSpPr>
          <p:cNvPr id="78850" name="Rectangle 3"/>
          <p:cNvSpPr>
            <a:spLocks noGrp="1"/>
          </p:cNvSpPr>
          <p:nvPr>
            <p:ph idx="1"/>
          </p:nvPr>
        </p:nvSpPr>
        <p:spPr>
          <a:xfrm>
            <a:off x="1042988" y="1844675"/>
            <a:ext cx="6777037" cy="4464050"/>
          </a:xfrm>
        </p:spPr>
        <p:txBody>
          <a:bodyPr/>
          <a:lstStyle/>
          <a:p>
            <a:pPr eaLnBrk="1" hangingPunct="1">
              <a:lnSpc>
                <a:spcPct val="80000"/>
              </a:lnSpc>
            </a:pPr>
            <a:r>
              <a:rPr lang="fr-CA" sz="2200" smtClean="0"/>
              <a:t>Adopter une </a:t>
            </a:r>
            <a:r>
              <a:rPr lang="fr-CA" sz="2200" b="1" smtClean="0"/>
              <a:t>attitude stimulant</a:t>
            </a:r>
            <a:r>
              <a:rPr lang="fr-CA" sz="2200" smtClean="0"/>
              <a:t> les réponses des élèves. Essayer d’obtenir une réponse précise. Ne pas se contenter d’un «noui!». Le fait d'exiger une réponse semble </a:t>
            </a:r>
            <a:r>
              <a:rPr lang="fr-CA" sz="2200" b="1" smtClean="0"/>
              <a:t>favoriser la réussite scolaire</a:t>
            </a:r>
            <a:r>
              <a:rPr lang="fr-CA" sz="2200" smtClean="0"/>
              <a:t>. </a:t>
            </a:r>
          </a:p>
          <a:p>
            <a:pPr eaLnBrk="1" hangingPunct="1">
              <a:lnSpc>
                <a:spcPct val="80000"/>
              </a:lnSpc>
              <a:buFont typeface="Wingdings 2" pitchFamily="18" charset="2"/>
              <a:buNone/>
            </a:pPr>
            <a:endParaRPr lang="fr-CA" sz="2200" smtClean="0"/>
          </a:p>
          <a:p>
            <a:pPr eaLnBrk="1" hangingPunct="1">
              <a:lnSpc>
                <a:spcPct val="80000"/>
              </a:lnSpc>
            </a:pPr>
            <a:r>
              <a:rPr lang="fr-CA" sz="2200" smtClean="0"/>
              <a:t>Demander à l’élève de redire dans ses mots ce qu’il a compris</a:t>
            </a:r>
          </a:p>
          <a:p>
            <a:pPr eaLnBrk="1" hangingPunct="1">
              <a:lnSpc>
                <a:spcPct val="80000"/>
              </a:lnSpc>
              <a:buFont typeface="Wingdings 2" pitchFamily="18" charset="2"/>
              <a:buNone/>
            </a:pPr>
            <a:endParaRPr lang="fr-CA" sz="2200" smtClean="0"/>
          </a:p>
          <a:p>
            <a:pPr eaLnBrk="1" hangingPunct="1">
              <a:lnSpc>
                <a:spcPct val="80000"/>
              </a:lnSpc>
            </a:pPr>
            <a:r>
              <a:rPr lang="fr-CA" sz="2200" smtClean="0"/>
              <a:t>Ne pas se satisfaire d’un «oui, je comprends…»</a:t>
            </a:r>
          </a:p>
          <a:p>
            <a:pPr eaLnBrk="1" hangingPunct="1">
              <a:lnSpc>
                <a:spcPct val="80000"/>
              </a:lnSpc>
              <a:buFont typeface="Wingdings 2" pitchFamily="18" charset="2"/>
              <a:buNone/>
            </a:pPr>
            <a:endParaRPr lang="fr-CA" sz="2200" i="1" smtClean="0"/>
          </a:p>
          <a:p>
            <a:pPr eaLnBrk="1" hangingPunct="1">
              <a:lnSpc>
                <a:spcPct val="80000"/>
              </a:lnSpc>
              <a:buFont typeface="Wingdings 2" pitchFamily="18" charset="2"/>
              <a:buNone/>
            </a:pPr>
            <a:r>
              <a:rPr lang="fr-CA" sz="1400" i="1" smtClean="0"/>
              <a:t>Source : http://www.3evoie.org/telechargementpublic/primaire/Qu'est-ce_que_l'Enseignement_Explicite_relu%208%20sep.pdf </a:t>
            </a:r>
          </a:p>
          <a:p>
            <a:pPr eaLnBrk="1" hangingPunct="1">
              <a:lnSpc>
                <a:spcPct val="80000"/>
              </a:lnSpc>
            </a:pPr>
            <a:r>
              <a:rPr lang="fr-CA" sz="1400" i="1" smtClean="0"/>
              <a:t>Page web consultée le 25 novembre 2013, modifications faites par Claudine Jolicoeur-Yelle</a:t>
            </a:r>
            <a:endParaRPr lang="fr-CA" sz="1400" smtClean="0"/>
          </a:p>
          <a:p>
            <a:pPr eaLnBrk="1" hangingPunct="1">
              <a:lnSpc>
                <a:spcPct val="80000"/>
              </a:lnSpc>
            </a:pPr>
            <a:endParaRPr lang="fr-CA" sz="1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8348663" y="6111875"/>
            <a:ext cx="457200" cy="365125"/>
          </a:xfrm>
          <a:prstGeom prst="rect">
            <a:avLst/>
          </a:prstGeom>
          <a:noFill/>
        </p:spPr>
        <p:txBody>
          <a:bodyPr anchor="b"/>
          <a:lstStyle/>
          <a:p>
            <a:pPr algn="r">
              <a:defRPr/>
            </a:pPr>
            <a:fld id="{85C11D04-995C-4E7A-B064-5F630DE69116}" type="slidenum">
              <a:rPr lang="fr-CA" altLang="fr-FR" sz="1000">
                <a:solidFill>
                  <a:schemeClr val="bg2">
                    <a:shade val="50000"/>
                  </a:schemeClr>
                </a:solidFill>
                <a:latin typeface="Arial" pitchFamily="34" charset="0"/>
                <a:ea typeface="ＭＳ Ｐゴシック" pitchFamily="34" charset="-128"/>
                <a:cs typeface="+mn-cs"/>
              </a:rPr>
              <a:pPr algn="r">
                <a:defRPr/>
              </a:pPr>
              <a:t>4</a:t>
            </a:fld>
            <a:endParaRPr lang="fr-CA" altLang="fr-FR" sz="1000">
              <a:solidFill>
                <a:schemeClr val="bg2">
                  <a:shade val="50000"/>
                </a:schemeClr>
              </a:solidFill>
              <a:latin typeface="Arial" pitchFamily="34" charset="0"/>
              <a:ea typeface="ＭＳ Ｐゴシック" pitchFamily="34" charset="-128"/>
              <a:cs typeface="+mn-cs"/>
            </a:endParaRPr>
          </a:p>
        </p:txBody>
      </p:sp>
      <p:sp>
        <p:nvSpPr>
          <p:cNvPr id="552962" name="Rectangle 2"/>
          <p:cNvSpPr>
            <a:spLocks noGrp="1" noRot="1" noChangeArrowheads="1"/>
          </p:cNvSpPr>
          <p:nvPr>
            <p:ph type="title" idx="4294967295"/>
            <p:custDataLst>
              <p:tags r:id="rId1"/>
            </p:custDataLst>
          </p:nvPr>
        </p:nvSpPr>
        <p:spPr>
          <a:xfrm>
            <a:off x="395288" y="274638"/>
            <a:ext cx="7953375" cy="1143000"/>
          </a:xfrm>
        </p:spPr>
        <p:txBody>
          <a:bodyPr rtlCol="0">
            <a:normAutofit/>
          </a:bodyPr>
          <a:lstStyle/>
          <a:p>
            <a:pPr eaLnBrk="1" fontAlgn="auto" hangingPunct="1">
              <a:spcAft>
                <a:spcPts val="0"/>
              </a:spcAft>
              <a:defRPr/>
            </a:pPr>
            <a:r>
              <a:rPr lang="fr-CA" altLang="fr-FR" dirty="0" smtClean="0">
                <a:solidFill>
                  <a:schemeClr val="hlink"/>
                </a:solidFill>
                <a:effectLst>
                  <a:outerShdw blurRad="38100" dist="38100" dir="2700000" algn="tl">
                    <a:srgbClr val="000000"/>
                  </a:outerShdw>
                </a:effectLst>
              </a:rPr>
              <a:t>Une clientèle en changement</a:t>
            </a:r>
            <a:endParaRPr lang="fr-CA" altLang="fr-FR" dirty="0">
              <a:solidFill>
                <a:schemeClr val="hlink"/>
              </a:solidFill>
              <a:effectLst>
                <a:outerShdw blurRad="38100" dist="38100" dir="2700000" algn="tl">
                  <a:srgbClr val="000000"/>
                </a:outerShdw>
              </a:effectLst>
            </a:endParaRPr>
          </a:p>
        </p:txBody>
      </p:sp>
      <p:sp>
        <p:nvSpPr>
          <p:cNvPr id="552963" name="Rectangle 3"/>
          <p:cNvSpPr>
            <a:spLocks noGrp="1" noChangeArrowheads="1"/>
          </p:cNvSpPr>
          <p:nvPr>
            <p:ph type="body" idx="4294967295"/>
            <p:custDataLst>
              <p:tags r:id="rId2"/>
            </p:custDataLst>
          </p:nvPr>
        </p:nvSpPr>
        <p:spPr>
          <a:xfrm>
            <a:off x="395288" y="1628775"/>
            <a:ext cx="8181975" cy="4502150"/>
          </a:xfrm>
        </p:spPr>
        <p:txBody>
          <a:bodyPr lIns="182880" tIns="91440" rtlCol="0">
            <a:normAutofit fontScale="92500" lnSpcReduction="10000"/>
          </a:bodyPr>
          <a:lstStyle/>
          <a:p>
            <a:pPr marL="547688" indent="-411163" eaLnBrk="1" fontAlgn="auto" hangingPunct="1">
              <a:lnSpc>
                <a:spcPct val="90000"/>
              </a:lnSpc>
              <a:spcAft>
                <a:spcPts val="0"/>
              </a:spcAft>
              <a:buClr>
                <a:srgbClr val="000000"/>
              </a:buClr>
              <a:buFont typeface="Wingdings 2" pitchFamily="18" charset="2"/>
              <a:buChar char=""/>
              <a:defRPr/>
            </a:pPr>
            <a:r>
              <a:rPr lang="fr-CA" altLang="fr-FR" sz="2000" b="1" dirty="0" smtClean="0"/>
              <a:t>Majorité des jeunes EHDAA du secteur jeune ira automatiquement au secteur adulte</a:t>
            </a:r>
          </a:p>
          <a:p>
            <a:pPr marL="547688" indent="-411163" eaLnBrk="1" fontAlgn="auto" hangingPunct="1">
              <a:lnSpc>
                <a:spcPct val="90000"/>
              </a:lnSpc>
              <a:spcAft>
                <a:spcPts val="0"/>
              </a:spcAft>
              <a:buClr>
                <a:srgbClr val="000000"/>
              </a:buClr>
              <a:buFont typeface="Wingdings 2" pitchFamily="18" charset="2"/>
              <a:buChar char=""/>
              <a:defRPr/>
            </a:pPr>
            <a:r>
              <a:rPr lang="fr-CA" altLang="fr-FR" sz="2000" b="1" dirty="0" smtClean="0"/>
              <a:t>Moitié </a:t>
            </a:r>
            <a:r>
              <a:rPr lang="fr-CA" altLang="fr-FR" sz="2000" b="1" dirty="0"/>
              <a:t>a</a:t>
            </a:r>
            <a:r>
              <a:rPr lang="fr-CA" altLang="fr-FR" sz="2000" b="1" dirty="0" smtClean="0"/>
              <a:t> moins de 25 ans, le tiers </a:t>
            </a:r>
            <a:r>
              <a:rPr lang="fr-CA" altLang="fr-FR" sz="2000" b="1" dirty="0"/>
              <a:t>a</a:t>
            </a:r>
            <a:r>
              <a:rPr lang="fr-CA" altLang="fr-FR" sz="2000" b="1" dirty="0" smtClean="0"/>
              <a:t> entre 16 et 19 ans</a:t>
            </a:r>
          </a:p>
          <a:p>
            <a:pPr marL="547688" indent="-411163" eaLnBrk="1" fontAlgn="auto" hangingPunct="1">
              <a:lnSpc>
                <a:spcPct val="90000"/>
              </a:lnSpc>
              <a:spcAft>
                <a:spcPts val="0"/>
              </a:spcAft>
              <a:buClr>
                <a:srgbClr val="000000"/>
              </a:buClr>
              <a:buFont typeface="Wingdings 2" pitchFamily="18" charset="2"/>
              <a:buChar char=""/>
              <a:defRPr/>
            </a:pPr>
            <a:r>
              <a:rPr lang="fr-CA" altLang="fr-FR" sz="2000" b="1" dirty="0" smtClean="0"/>
              <a:t>Les fameux codes d’identification… qui ne suivent pas! (voir diapo suivante)</a:t>
            </a:r>
            <a:endParaRPr lang="fr-CA" altLang="fr-FR" sz="2000" b="1" dirty="0"/>
          </a:p>
          <a:p>
            <a:pPr marL="547688" indent="-411163" eaLnBrk="1" fontAlgn="auto" hangingPunct="1">
              <a:lnSpc>
                <a:spcPct val="90000"/>
              </a:lnSpc>
              <a:spcAft>
                <a:spcPts val="0"/>
              </a:spcAft>
              <a:buClr>
                <a:srgbClr val="000000"/>
              </a:buClr>
              <a:buFont typeface="Wingdings" pitchFamily="2" charset="2"/>
              <a:buNone/>
              <a:defRPr/>
            </a:pPr>
            <a:endParaRPr lang="fr-CA" altLang="fr-FR" sz="2000" b="1" dirty="0"/>
          </a:p>
          <a:p>
            <a:pPr marL="547688" indent="-411163" eaLnBrk="1" fontAlgn="auto" hangingPunct="1">
              <a:lnSpc>
                <a:spcPct val="90000"/>
              </a:lnSpc>
              <a:spcAft>
                <a:spcPts val="0"/>
              </a:spcAft>
              <a:buClr>
                <a:srgbClr val="000000"/>
              </a:buClr>
              <a:buFont typeface="Wingdings 2" pitchFamily="18" charset="2"/>
              <a:buChar char=""/>
              <a:defRPr/>
            </a:pPr>
            <a:r>
              <a:rPr lang="fr-CA" altLang="fr-FR" sz="2000" b="1" dirty="0"/>
              <a:t>Des mal-aimés du système scolaire</a:t>
            </a:r>
          </a:p>
          <a:p>
            <a:pPr marL="868363" lvl="1" indent="-282575" eaLnBrk="1" fontAlgn="auto" hangingPunct="1">
              <a:lnSpc>
                <a:spcPct val="90000"/>
              </a:lnSpc>
              <a:spcAft>
                <a:spcPts val="0"/>
              </a:spcAft>
              <a:buFont typeface="Wingdings 2" pitchFamily="18" charset="2"/>
              <a:buChar char=""/>
              <a:defRPr/>
            </a:pPr>
            <a:r>
              <a:rPr lang="fr-CA" altLang="fr-FR" b="1" dirty="0"/>
              <a:t>Parcours scolaire en dents de scie</a:t>
            </a:r>
          </a:p>
          <a:p>
            <a:pPr marL="1133475" lvl="2" indent="-182563" eaLnBrk="1" fontAlgn="auto" hangingPunct="1">
              <a:lnSpc>
                <a:spcPct val="90000"/>
              </a:lnSpc>
              <a:spcAft>
                <a:spcPts val="0"/>
              </a:spcAft>
              <a:buFont typeface="Wingdings" pitchFamily="2" charset="2"/>
              <a:buChar char=""/>
              <a:defRPr/>
            </a:pPr>
            <a:r>
              <a:rPr lang="fr-CA" altLang="fr-FR" sz="1700" b="1" dirty="0"/>
              <a:t>Expérience scolaire négative, perception d’un climat de classe négatif, manque d’adaptation face à leurs besoins : baisse de motivation, difficultés scolaires/d’apprentissage, échecs répétés.</a:t>
            </a:r>
          </a:p>
          <a:p>
            <a:pPr marL="868363" lvl="1" indent="-282575" eaLnBrk="1" fontAlgn="auto" hangingPunct="1">
              <a:lnSpc>
                <a:spcPct val="90000"/>
              </a:lnSpc>
              <a:spcAft>
                <a:spcPts val="0"/>
              </a:spcAft>
              <a:buFont typeface="Wingdings 2" pitchFamily="18" charset="2"/>
              <a:buChar char=""/>
              <a:defRPr/>
            </a:pPr>
            <a:r>
              <a:rPr lang="fr-CA" altLang="fr-FR" b="1" dirty="0"/>
              <a:t>Taux d</a:t>
            </a:r>
            <a:r>
              <a:rPr lang="fr-CA" altLang="en-US" b="1" dirty="0"/>
              <a:t>’</a:t>
            </a:r>
            <a:r>
              <a:rPr lang="fr-CA" altLang="fr-FR" b="1" dirty="0"/>
              <a:t>absentéisme parfois très élevé</a:t>
            </a:r>
          </a:p>
          <a:p>
            <a:pPr marL="868363" lvl="1" indent="-282575" eaLnBrk="1" fontAlgn="auto" hangingPunct="1">
              <a:lnSpc>
                <a:spcPct val="90000"/>
              </a:lnSpc>
              <a:spcAft>
                <a:spcPts val="0"/>
              </a:spcAft>
              <a:buFont typeface="Wingdings 2" pitchFamily="18" charset="2"/>
              <a:buChar char=""/>
              <a:defRPr/>
            </a:pPr>
            <a:r>
              <a:rPr lang="fr-CA" altLang="fr-FR" b="1" dirty="0"/>
              <a:t>Problèmes d</a:t>
            </a:r>
            <a:r>
              <a:rPr lang="fr-CA" altLang="en-US" b="1" dirty="0"/>
              <a:t>’</a:t>
            </a:r>
            <a:r>
              <a:rPr lang="fr-CA" altLang="fr-FR" b="1" dirty="0"/>
              <a:t>apprentissage </a:t>
            </a:r>
          </a:p>
          <a:p>
            <a:pPr marL="1133475" lvl="2" indent="-182563" eaLnBrk="1" fontAlgn="auto" hangingPunct="1">
              <a:lnSpc>
                <a:spcPct val="90000"/>
              </a:lnSpc>
              <a:spcAft>
                <a:spcPts val="0"/>
              </a:spcAft>
              <a:buFont typeface="Wingdings" pitchFamily="2" charset="2"/>
              <a:buChar char=""/>
              <a:defRPr/>
            </a:pPr>
            <a:r>
              <a:rPr lang="fr-CA" altLang="fr-FR" sz="1800" b="1" dirty="0"/>
              <a:t>Pour certains identifiés, pour d</a:t>
            </a:r>
            <a:r>
              <a:rPr lang="fr-CA" altLang="en-US" sz="1800" b="1" dirty="0"/>
              <a:t>’</a:t>
            </a:r>
            <a:r>
              <a:rPr lang="fr-CA" altLang="fr-FR" sz="1800" b="1" dirty="0"/>
              <a:t>autres non. </a:t>
            </a:r>
          </a:p>
          <a:p>
            <a:pPr marL="547688" indent="-411163" algn="r" eaLnBrk="1" fontAlgn="auto" hangingPunct="1">
              <a:lnSpc>
                <a:spcPct val="90000"/>
              </a:lnSpc>
              <a:spcAft>
                <a:spcPts val="0"/>
              </a:spcAft>
              <a:buFont typeface="Wingdings 2" pitchFamily="18" charset="2"/>
              <a:buNone/>
              <a:defRPr/>
            </a:pPr>
            <a:endParaRPr lang="fr-CA" altLang="fr-FR" b="1" dirty="0">
              <a:solidFill>
                <a:srgbClr val="FFB13F"/>
              </a:solidFill>
              <a:effectLst>
                <a:outerShdw blurRad="38100" dist="38100" dir="2700000" algn="tl">
                  <a:srgbClr val="000000"/>
                </a:outerShdw>
              </a:effectLst>
            </a:endParaRPr>
          </a:p>
          <a:p>
            <a:pPr marL="547688" indent="-411163" algn="r" eaLnBrk="1" fontAlgn="auto" hangingPunct="1">
              <a:lnSpc>
                <a:spcPct val="90000"/>
              </a:lnSpc>
              <a:spcAft>
                <a:spcPts val="0"/>
              </a:spcAft>
              <a:buFont typeface="Wingdings 2" pitchFamily="18" charset="2"/>
              <a:buNone/>
              <a:defRPr/>
            </a:pPr>
            <a:r>
              <a:rPr lang="fr-CA" altLang="fr-FR" b="1" dirty="0">
                <a:solidFill>
                  <a:srgbClr val="B45F07"/>
                </a:solidFill>
                <a:effectLst>
                  <a:outerShdw blurRad="38100" dist="38100" dir="2700000" algn="tl">
                    <a:srgbClr val="000000"/>
                  </a:outerShdw>
                </a:effectLst>
              </a:rPr>
              <a:t>Tous ont un retard scolaire!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idx="4294967295"/>
            <p:custDataLst>
              <p:tags r:id="rId1"/>
            </p:custDataLst>
          </p:nvPr>
        </p:nvSpPr>
        <p:spPr>
          <a:xfrm>
            <a:off x="395288" y="698500"/>
            <a:ext cx="6629400" cy="1111250"/>
          </a:xfrm>
        </p:spPr>
        <p:txBody>
          <a:bodyPr rtlCol="0">
            <a:normAutofit fontScale="90000"/>
          </a:bodyPr>
          <a:lstStyle/>
          <a:p>
            <a:pPr eaLnBrk="1" fontAlgn="auto" hangingPunct="1">
              <a:spcAft>
                <a:spcPts val="0"/>
              </a:spcAft>
              <a:defRPr/>
            </a:pPr>
            <a:r>
              <a:rPr lang="fr-CA" sz="3700" b="1" u="sng" dirty="0"/>
              <a:t>Gestion de classe: conseils pratico-pratiques</a:t>
            </a:r>
            <a:endParaRPr lang="fr-FR" sz="3700" b="1" u="sng" dirty="0"/>
          </a:p>
        </p:txBody>
      </p:sp>
      <p:sp>
        <p:nvSpPr>
          <p:cNvPr id="79874" name="Espace réservé du contenu 2"/>
          <p:cNvSpPr>
            <a:spLocks noGrp="1"/>
          </p:cNvSpPr>
          <p:nvPr>
            <p:ph sz="quarter" idx="4294967295"/>
            <p:custDataLst>
              <p:tags r:id="rId2"/>
            </p:custDataLst>
          </p:nvPr>
        </p:nvSpPr>
        <p:spPr>
          <a:xfrm>
            <a:off x="395288" y="1844675"/>
            <a:ext cx="8199437" cy="4702175"/>
          </a:xfrm>
        </p:spPr>
        <p:txBody>
          <a:bodyPr/>
          <a:lstStyle/>
          <a:p>
            <a:pPr marL="171450" indent="-173038" eaLnBrk="1" hangingPunct="1"/>
            <a:r>
              <a:rPr lang="fr-CA" sz="1800" b="1" smtClean="0"/>
              <a:t>Accueil</a:t>
            </a:r>
            <a:r>
              <a:rPr lang="fr-CA" sz="1800" smtClean="0"/>
              <a:t> des élèves</a:t>
            </a:r>
            <a:endParaRPr lang="fr-FR" sz="1800" smtClean="0"/>
          </a:p>
          <a:p>
            <a:pPr marL="171450" indent="-173038" eaLnBrk="1" hangingPunct="1"/>
            <a:r>
              <a:rPr lang="fr-CA" sz="1800" b="1" smtClean="0"/>
              <a:t>Rencontrer</a:t>
            </a:r>
            <a:r>
              <a:rPr lang="fr-CA" sz="1800" smtClean="0"/>
              <a:t> un élève</a:t>
            </a:r>
          </a:p>
          <a:p>
            <a:pPr marL="171450" indent="-173038" eaLnBrk="1" hangingPunct="1"/>
            <a:r>
              <a:rPr lang="fr-CA" sz="1800" b="1" smtClean="0"/>
              <a:t>Routine agenda</a:t>
            </a:r>
            <a:r>
              <a:rPr lang="fr-CA" sz="1800" smtClean="0"/>
              <a:t> (répéter les mêmes mots, les mêmes gestes, repères visuels). Si c’est impossible, situer chaque élève dans ses apprentissages</a:t>
            </a:r>
          </a:p>
          <a:p>
            <a:pPr marL="171450" indent="-173038" eaLnBrk="1" hangingPunct="1"/>
            <a:r>
              <a:rPr lang="fr-CA" sz="1800" b="1" smtClean="0"/>
              <a:t>Tableau</a:t>
            </a:r>
            <a:r>
              <a:rPr lang="fr-CA" sz="1800" smtClean="0"/>
              <a:t> des objectifs, des prétests et des examens</a:t>
            </a:r>
          </a:p>
          <a:p>
            <a:pPr marL="171450" indent="-173038" eaLnBrk="1" hangingPunct="1"/>
            <a:r>
              <a:rPr lang="fr-CA" sz="1800" b="1" smtClean="0"/>
              <a:t>Marcher dans la classe</a:t>
            </a:r>
            <a:r>
              <a:rPr lang="fr-CA" sz="1800" smtClean="0"/>
              <a:t>: permet de prendre le pouls </a:t>
            </a:r>
          </a:p>
          <a:p>
            <a:pPr marL="171450" indent="-173038" eaLnBrk="1" hangingPunct="1"/>
            <a:r>
              <a:rPr lang="fr-CA" sz="1800" b="1" smtClean="0"/>
              <a:t>Expliquer le pourquoi</a:t>
            </a:r>
            <a:r>
              <a:rPr lang="fr-CA" sz="1800" smtClean="0"/>
              <a:t>: je vais faire ça parce que… c’est important parce que…</a:t>
            </a:r>
          </a:p>
          <a:p>
            <a:pPr marL="171450" indent="-173038" eaLnBrk="1" hangingPunct="1"/>
            <a:r>
              <a:rPr lang="fr-CA" sz="1800" smtClean="0"/>
              <a:t>Gestion du </a:t>
            </a:r>
            <a:r>
              <a:rPr lang="fr-CA" sz="1800" b="1" smtClean="0"/>
              <a:t>cellulaire</a:t>
            </a:r>
          </a:p>
          <a:p>
            <a:pPr marL="171450" indent="-173038" eaLnBrk="1" hangingPunct="1"/>
            <a:r>
              <a:rPr lang="fr-CA" sz="1800" smtClean="0"/>
              <a:t>Être </a:t>
            </a:r>
            <a:r>
              <a:rPr lang="fr-CA" sz="1800" b="1" smtClean="0"/>
              <a:t>franc</a:t>
            </a:r>
            <a:r>
              <a:rPr lang="fr-CA" sz="1800" smtClean="0"/>
              <a:t> et </a:t>
            </a:r>
            <a:r>
              <a:rPr lang="fr-CA" sz="1800" b="1" smtClean="0"/>
              <a:t>cohérent</a:t>
            </a:r>
            <a:r>
              <a:rPr lang="fr-CA" sz="1800" smtClean="0"/>
              <a:t>… même si ça demande du temps et de l’investissement. Exemple: conséquence à un geste inadéquat</a:t>
            </a:r>
          </a:p>
          <a:p>
            <a:pPr marL="171450" indent="-173038" eaLnBrk="1" hangingPunct="1"/>
            <a:r>
              <a:rPr lang="fr-CA" sz="1800" smtClean="0"/>
              <a:t>Ne pas avoir peur d’expliquer à l’élève son </a:t>
            </a:r>
            <a:r>
              <a:rPr lang="fr-CA" sz="1800" b="1" smtClean="0"/>
              <a:t>fonctionnement cognitif</a:t>
            </a:r>
            <a:r>
              <a:rPr lang="fr-CA" sz="1800" smtClean="0"/>
              <a:t>.</a:t>
            </a:r>
          </a:p>
          <a:p>
            <a:pPr marL="171450" indent="-173038" eaLnBrk="1" hangingPunct="1"/>
            <a:r>
              <a:rPr lang="fr-CA" sz="1800" b="1" smtClean="0"/>
              <a:t>Facebook </a:t>
            </a:r>
            <a:r>
              <a:rPr lang="fr-CA" sz="1800" smtClean="0"/>
              <a:t>enseignant</a:t>
            </a:r>
            <a:endParaRPr lang="fr-FR" sz="1800" smtClean="0"/>
          </a:p>
          <a:p>
            <a:pPr marL="171450" indent="-173038" eaLnBrk="1" hangingPunct="1"/>
            <a:endParaRPr lang="fr-CA" sz="1400" smtClean="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rtlCol="0">
            <a:normAutofit fontScale="90000"/>
          </a:bodyPr>
          <a:lstStyle/>
          <a:p>
            <a:pPr eaLnBrk="1" fontAlgn="auto" hangingPunct="1">
              <a:spcAft>
                <a:spcPts val="0"/>
              </a:spcAft>
              <a:defRPr/>
            </a:pPr>
            <a:r>
              <a:rPr lang="fr-CA" sz="3600"/>
              <a:t>Quelques exemples en photo…</a:t>
            </a:r>
          </a:p>
        </p:txBody>
      </p:sp>
      <p:sp>
        <p:nvSpPr>
          <p:cNvPr id="80898" name="Rectangle 3"/>
          <p:cNvSpPr>
            <a:spLocks noGrp="1"/>
          </p:cNvSpPr>
          <p:nvPr>
            <p:ph idx="1"/>
          </p:nvPr>
        </p:nvSpPr>
        <p:spPr/>
        <p:txBody>
          <a:bodyPr/>
          <a:lstStyle/>
          <a:p>
            <a:pPr eaLnBrk="1" hangingPunct="1">
              <a:buFont typeface="Wingdings 2" pitchFamily="18" charset="2"/>
              <a:buNone/>
            </a:pPr>
            <a:endParaRPr lang="fr-CA"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p:nvPr>
        </p:nvSpPr>
        <p:spPr/>
        <p:txBody>
          <a:bodyPr/>
          <a:lstStyle/>
          <a:p>
            <a:pPr eaLnBrk="1" hangingPunct="1"/>
            <a:endParaRPr lang="fr-CA" smtClean="0"/>
          </a:p>
        </p:txBody>
      </p:sp>
      <p:sp>
        <p:nvSpPr>
          <p:cNvPr id="82946" name="Rectangle 3"/>
          <p:cNvSpPr>
            <a:spLocks noGrp="1"/>
          </p:cNvSpPr>
          <p:nvPr>
            <p:ph idx="1"/>
          </p:nvPr>
        </p:nvSpPr>
        <p:spPr>
          <a:xfrm>
            <a:off x="1042988" y="2324100"/>
            <a:ext cx="3600450" cy="1752600"/>
          </a:xfrm>
        </p:spPr>
        <p:txBody>
          <a:bodyPr/>
          <a:lstStyle/>
          <a:p>
            <a:pPr eaLnBrk="1" hangingPunct="1"/>
            <a:endParaRPr lang="fr-CA" smtClean="0"/>
          </a:p>
        </p:txBody>
      </p:sp>
      <p:pic>
        <p:nvPicPr>
          <p:cNvPr id="82947" name="Picture 4" descr="photo atelier"/>
          <p:cNvPicPr>
            <a:picLocks noChangeAspect="1" noChangeArrowheads="1"/>
          </p:cNvPicPr>
          <p:nvPr/>
        </p:nvPicPr>
        <p:blipFill>
          <a:blip r:embed="rId3"/>
          <a:srcRect/>
          <a:stretch>
            <a:fillRect/>
          </a:stretch>
        </p:blipFill>
        <p:spPr bwMode="auto">
          <a:xfrm>
            <a:off x="323850" y="260350"/>
            <a:ext cx="8497888" cy="63373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p:nvPr>
        </p:nvSpPr>
        <p:spPr/>
        <p:txBody>
          <a:bodyPr/>
          <a:lstStyle/>
          <a:p>
            <a:pPr eaLnBrk="1" hangingPunct="1"/>
            <a:endParaRPr lang="fr-CA" smtClean="0"/>
          </a:p>
        </p:txBody>
      </p:sp>
      <p:sp>
        <p:nvSpPr>
          <p:cNvPr id="84994" name="Rectangle 3"/>
          <p:cNvSpPr>
            <a:spLocks noGrp="1"/>
          </p:cNvSpPr>
          <p:nvPr>
            <p:ph idx="1"/>
          </p:nvPr>
        </p:nvSpPr>
        <p:spPr/>
        <p:txBody>
          <a:bodyPr/>
          <a:lstStyle/>
          <a:p>
            <a:pPr eaLnBrk="1" hangingPunct="1"/>
            <a:endParaRPr lang="fr-CA" smtClean="0"/>
          </a:p>
        </p:txBody>
      </p:sp>
      <p:pic>
        <p:nvPicPr>
          <p:cNvPr id="84995" name="Picture 4" descr="photo atelier 2"/>
          <p:cNvPicPr>
            <a:picLocks noChangeAspect="1" noChangeArrowheads="1"/>
          </p:cNvPicPr>
          <p:nvPr/>
        </p:nvPicPr>
        <p:blipFill>
          <a:blip r:embed="rId3"/>
          <a:srcRect/>
          <a:stretch>
            <a:fillRect/>
          </a:stretch>
        </p:blipFill>
        <p:spPr bwMode="auto">
          <a:xfrm>
            <a:off x="250825" y="333375"/>
            <a:ext cx="8569325" cy="62642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p:txBody>
          <a:bodyPr/>
          <a:lstStyle/>
          <a:p>
            <a:endParaRPr lang="fr-CA" smtClean="0"/>
          </a:p>
        </p:txBody>
      </p:sp>
      <p:sp>
        <p:nvSpPr>
          <p:cNvPr id="87042" name="Rectangle 3"/>
          <p:cNvSpPr>
            <a:spLocks noGrp="1"/>
          </p:cNvSpPr>
          <p:nvPr>
            <p:ph type="body" idx="1"/>
          </p:nvPr>
        </p:nvSpPr>
        <p:spPr>
          <a:xfrm>
            <a:off x="1042988" y="4581525"/>
            <a:ext cx="2160587" cy="1250950"/>
          </a:xfrm>
        </p:spPr>
        <p:txBody>
          <a:bodyPr/>
          <a:lstStyle/>
          <a:p>
            <a:endParaRPr lang="fr-CA" smtClean="0"/>
          </a:p>
        </p:txBody>
      </p:sp>
      <p:pic>
        <p:nvPicPr>
          <p:cNvPr id="87043" name="Picture 4" descr="IMG_3938"/>
          <p:cNvPicPr>
            <a:picLocks noChangeAspect="1" noChangeArrowheads="1"/>
          </p:cNvPicPr>
          <p:nvPr/>
        </p:nvPicPr>
        <p:blipFill>
          <a:blip r:embed="rId2"/>
          <a:srcRect/>
          <a:stretch>
            <a:fillRect/>
          </a:stretch>
        </p:blipFill>
        <p:spPr bwMode="auto">
          <a:xfrm>
            <a:off x="468313" y="333375"/>
            <a:ext cx="8207375" cy="618648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Espace réservé du contenu 1"/>
          <p:cNvSpPr>
            <a:spLocks noGrp="1"/>
          </p:cNvSpPr>
          <p:nvPr>
            <p:ph sz="quarter" idx="4294967295"/>
            <p:custDataLst>
              <p:tags r:id="rId1"/>
            </p:custDataLst>
          </p:nvPr>
        </p:nvSpPr>
        <p:spPr>
          <a:xfrm>
            <a:off x="468313" y="1916113"/>
            <a:ext cx="8207375" cy="4392612"/>
          </a:xfrm>
        </p:spPr>
        <p:txBody>
          <a:bodyPr/>
          <a:lstStyle/>
          <a:p>
            <a:pPr marL="0" indent="0" eaLnBrk="1" hangingPunct="1">
              <a:lnSpc>
                <a:spcPct val="90000"/>
              </a:lnSpc>
              <a:buFont typeface="Wingdings 2" pitchFamily="18" charset="2"/>
              <a:buNone/>
            </a:pPr>
            <a:r>
              <a:rPr lang="fr-CA" sz="1700" i="1" smtClean="0"/>
              <a:t>J’accueille trois nouveaux élèves en FRA-4061 dans ma classe:</a:t>
            </a:r>
          </a:p>
          <a:p>
            <a:pPr marL="0" indent="0" eaLnBrk="1" hangingPunct="1">
              <a:lnSpc>
                <a:spcPct val="90000"/>
              </a:lnSpc>
            </a:pPr>
            <a:endParaRPr lang="fr-CA" sz="1700" i="1" smtClean="0"/>
          </a:p>
          <a:p>
            <a:pPr marL="0" indent="0" eaLnBrk="1" hangingPunct="1">
              <a:lnSpc>
                <a:spcPct val="90000"/>
              </a:lnSpc>
            </a:pPr>
            <a:r>
              <a:rPr lang="fr-CA" sz="1700" smtClean="0"/>
              <a:t>1- L’élève «A» débute en FGA. Il a échoué sa 4</a:t>
            </a:r>
            <a:r>
              <a:rPr lang="fr-CA" sz="1700" baseline="30000" smtClean="0"/>
              <a:t>e</a:t>
            </a:r>
            <a:r>
              <a:rPr lang="fr-CA" sz="1700" smtClean="0"/>
              <a:t> secondaire en français à son école secondaire. </a:t>
            </a:r>
            <a:r>
              <a:rPr lang="fr-CA" sz="1700" u="sng" smtClean="0"/>
              <a:t>Il a donc été exposé à ce contenu! + appropriation d’un mode de fonctionnement en classe qui lui est nouveau</a:t>
            </a:r>
          </a:p>
          <a:p>
            <a:pPr marL="0" indent="0" eaLnBrk="1" hangingPunct="1">
              <a:lnSpc>
                <a:spcPct val="90000"/>
              </a:lnSpc>
            </a:pPr>
            <a:endParaRPr lang="fr-CA" sz="1700" smtClean="0"/>
          </a:p>
          <a:p>
            <a:pPr marL="0" indent="0" eaLnBrk="1" hangingPunct="1">
              <a:lnSpc>
                <a:spcPct val="90000"/>
              </a:lnSpc>
            </a:pPr>
            <a:r>
              <a:rPr lang="fr-CA" sz="1700" smtClean="0"/>
              <a:t>2- L’élève «B» débute en FGA. Il a réussi sa 3</a:t>
            </a:r>
            <a:r>
              <a:rPr lang="fr-CA" sz="1700" baseline="30000" smtClean="0"/>
              <a:t>e</a:t>
            </a:r>
            <a:r>
              <a:rPr lang="fr-CA" sz="1700" smtClean="0"/>
              <a:t> secondaire en français à son école secondaire (62%). En fouillant dans le dossier, on s’aperçoit que notre élève éprouve des difficultés dans cette matière depuis quelques années déjà. </a:t>
            </a:r>
            <a:r>
              <a:rPr lang="fr-CA" sz="1700" u="sng" smtClean="0"/>
              <a:t>Pas exposé à la matière de 4</a:t>
            </a:r>
            <a:r>
              <a:rPr lang="fr-CA" sz="1700" u="sng" baseline="30000" smtClean="0"/>
              <a:t>e</a:t>
            </a:r>
            <a:r>
              <a:rPr lang="fr-CA" sz="1700" u="sng" smtClean="0"/>
              <a:t> + bases fragiles + appropriation d’un mode de fonctionnement en classe qui lui est nouveau</a:t>
            </a:r>
          </a:p>
          <a:p>
            <a:pPr marL="0" indent="0" eaLnBrk="1" hangingPunct="1">
              <a:lnSpc>
                <a:spcPct val="90000"/>
              </a:lnSpc>
            </a:pPr>
            <a:endParaRPr lang="fr-CA" sz="1700" smtClean="0"/>
          </a:p>
          <a:p>
            <a:pPr marL="0" indent="0" eaLnBrk="1" hangingPunct="1">
              <a:lnSpc>
                <a:spcPct val="90000"/>
              </a:lnSpc>
            </a:pPr>
            <a:r>
              <a:rPr lang="fr-CA" sz="1700" smtClean="0"/>
              <a:t>3- L’élève «C» en est à sa deuxième année dans un centre FGA. Il a réalisé les quatre cours du secondaire 3. Il comprend bien l’approche modulaire et a développé des stratégies d’apprentissage efficaces. </a:t>
            </a:r>
            <a:r>
              <a:rPr lang="fr-CA" sz="1700" u="sng" smtClean="0"/>
              <a:t>Première exposition au contenu</a:t>
            </a:r>
          </a:p>
        </p:txBody>
      </p:sp>
      <p:sp>
        <p:nvSpPr>
          <p:cNvPr id="88066" name="Titre 2"/>
          <p:cNvSpPr>
            <a:spLocks noGrp="1"/>
          </p:cNvSpPr>
          <p:nvPr>
            <p:ph type="title" idx="4294967295"/>
            <p:custDataLst>
              <p:tags r:id="rId2"/>
            </p:custDataLst>
          </p:nvPr>
        </p:nvSpPr>
        <p:spPr>
          <a:xfrm>
            <a:off x="468313" y="692150"/>
            <a:ext cx="6911975" cy="1081088"/>
          </a:xfrm>
        </p:spPr>
        <p:txBody>
          <a:bodyPr anchor="ctr"/>
          <a:lstStyle/>
          <a:p>
            <a:pPr eaLnBrk="1" hangingPunct="1"/>
            <a:r>
              <a:rPr lang="fr-CA" smtClean="0"/>
              <a:t>UN EXEMPLE…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Espace réservé du contenu 1"/>
          <p:cNvSpPr>
            <a:spLocks noGrp="1"/>
          </p:cNvSpPr>
          <p:nvPr>
            <p:ph sz="quarter" idx="4294967295"/>
            <p:custDataLst>
              <p:tags r:id="rId1"/>
            </p:custDataLst>
          </p:nvPr>
        </p:nvSpPr>
        <p:spPr>
          <a:xfrm>
            <a:off x="468313" y="1773238"/>
            <a:ext cx="8207375" cy="4024312"/>
          </a:xfrm>
        </p:spPr>
        <p:txBody>
          <a:bodyPr/>
          <a:lstStyle/>
          <a:p>
            <a:pPr marL="0" indent="0" eaLnBrk="1" hangingPunct="1">
              <a:lnSpc>
                <a:spcPct val="90000"/>
              </a:lnSpc>
            </a:pPr>
            <a:r>
              <a:rPr lang="fr-CA" smtClean="0"/>
              <a:t>Peu d’informations sur le parcours scolaire de l’élève sont transmises aux enseignants. Par exemple: a-t-il déjà eu un PI, présente-t-il un code de difficultés, quelles sont les matières échouées au secondaire?</a:t>
            </a:r>
          </a:p>
          <a:p>
            <a:pPr marL="0" indent="0" eaLnBrk="1" hangingPunct="1">
              <a:lnSpc>
                <a:spcPct val="90000"/>
              </a:lnSpc>
              <a:buFont typeface="Wingdings 2" pitchFamily="18" charset="2"/>
              <a:buNone/>
            </a:pPr>
            <a:endParaRPr lang="fr-CA" smtClean="0"/>
          </a:p>
          <a:p>
            <a:pPr marL="0" indent="0" eaLnBrk="1" hangingPunct="1">
              <a:lnSpc>
                <a:spcPct val="90000"/>
              </a:lnSpc>
            </a:pPr>
            <a:r>
              <a:rPr lang="fr-CA" smtClean="0"/>
              <a:t>Nous documentons peu le type d’investissement que réalisent nos élèves en classe (modèle centré sur l’assiduité et non pas sur sa démarche de mobilisation dans son projet scolaire).</a:t>
            </a:r>
          </a:p>
        </p:txBody>
      </p:sp>
      <p:sp>
        <p:nvSpPr>
          <p:cNvPr id="90114" name="Titre 2"/>
          <p:cNvSpPr>
            <a:spLocks noGrp="1"/>
          </p:cNvSpPr>
          <p:nvPr>
            <p:ph type="title" idx="4294967295"/>
            <p:custDataLst>
              <p:tags r:id="rId2"/>
            </p:custDataLst>
          </p:nvPr>
        </p:nvSpPr>
        <p:spPr>
          <a:xfrm>
            <a:off x="0" y="747713"/>
            <a:ext cx="7024688" cy="1077912"/>
          </a:xfrm>
        </p:spPr>
        <p:txBody>
          <a:bodyPr anchor="ctr"/>
          <a:lstStyle/>
          <a:p>
            <a:pPr algn="ctr" eaLnBrk="1" hangingPunct="1"/>
            <a:r>
              <a:rPr lang="fr-CA" smtClean="0"/>
              <a:t>QUESTIONS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Grp="1"/>
          </p:cNvSpPr>
          <p:nvPr>
            <p:ph type="body" idx="4294967295"/>
            <p:custDataLst>
              <p:tags r:id="rId1"/>
            </p:custDataLst>
          </p:nvPr>
        </p:nvSpPr>
        <p:spPr>
          <a:xfrm>
            <a:off x="468313" y="2324100"/>
            <a:ext cx="8064500" cy="4090988"/>
          </a:xfrm>
        </p:spPr>
        <p:txBody>
          <a:bodyPr/>
          <a:lstStyle/>
          <a:p>
            <a:pPr marL="171450" indent="-173038" algn="ctr" eaLnBrk="1" hangingPunct="1">
              <a:buFont typeface="Wingdings 2" pitchFamily="18" charset="2"/>
              <a:buNone/>
            </a:pPr>
            <a:endParaRPr lang="fr-FR" sz="2000" smtClean="0"/>
          </a:p>
          <a:p>
            <a:pPr marL="171450" indent="-173038" algn="ctr" eaLnBrk="1" hangingPunct="1">
              <a:buFont typeface="Wingdings 2" pitchFamily="18" charset="2"/>
              <a:buNone/>
            </a:pPr>
            <a:endParaRPr lang="fr-CA" sz="2000" smtClean="0"/>
          </a:p>
          <a:p>
            <a:pPr marL="171450" indent="-173038" algn="ctr" eaLnBrk="1" hangingPunct="1">
              <a:buFont typeface="Wingdings 2" pitchFamily="18" charset="2"/>
              <a:buNone/>
            </a:pPr>
            <a:r>
              <a:rPr lang="fr-CA" smtClean="0"/>
              <a:t>« C’est en se souciant du soutien émotionnel de l'élève</a:t>
            </a:r>
          </a:p>
          <a:p>
            <a:pPr marL="171450" indent="-173038" algn="ctr" eaLnBrk="1" hangingPunct="1">
              <a:buFont typeface="Wingdings 2" pitchFamily="18" charset="2"/>
              <a:buNone/>
            </a:pPr>
            <a:r>
              <a:rPr lang="fr-CA" smtClean="0"/>
              <a:t>que l’enseignant arrivera ensuite à</a:t>
            </a:r>
          </a:p>
          <a:p>
            <a:pPr marL="171450" indent="-173038" algn="ctr" eaLnBrk="1" hangingPunct="1">
              <a:buFont typeface="Wingdings 2" pitchFamily="18" charset="2"/>
              <a:buNone/>
            </a:pPr>
            <a:r>
              <a:rPr lang="fr-CA" smtClean="0"/>
              <a:t>offrir un soutien pédagogique personnalisé et à </a:t>
            </a:r>
          </a:p>
          <a:p>
            <a:pPr marL="171450" indent="-173038" algn="ctr" eaLnBrk="1" hangingPunct="1">
              <a:buFont typeface="Wingdings 2" pitchFamily="18" charset="2"/>
              <a:buNone/>
            </a:pPr>
            <a:r>
              <a:rPr lang="fr-CA" smtClean="0"/>
              <a:t>favoriser des apprentissages de qualité. »</a:t>
            </a:r>
          </a:p>
          <a:p>
            <a:pPr marL="171450" indent="-173038" algn="ctr" eaLnBrk="1" hangingPunct="1">
              <a:buFont typeface="Wingdings 2" pitchFamily="18" charset="2"/>
              <a:buNone/>
            </a:pPr>
            <a:endParaRPr lang="fr-FR" smtClean="0"/>
          </a:p>
          <a:p>
            <a:pPr marL="171450" indent="-173038" algn="ctr" eaLnBrk="1" hangingPunct="1">
              <a:buFont typeface="Wingdings 2" pitchFamily="18" charset="2"/>
              <a:buNone/>
            </a:pPr>
            <a:r>
              <a:rPr lang="fr-CA" smtClean="0"/>
              <a:t>-Auteur inconnu</a:t>
            </a:r>
          </a:p>
        </p:txBody>
      </p:sp>
      <p:pic>
        <p:nvPicPr>
          <p:cNvPr id="92162" name="Picture 4" descr="sourires1"/>
          <p:cNvPicPr>
            <a:picLocks noChangeAspect="1" noChangeArrowheads="1"/>
          </p:cNvPicPr>
          <p:nvPr/>
        </p:nvPicPr>
        <p:blipFill>
          <a:blip r:embed="rId4"/>
          <a:srcRect/>
          <a:stretch>
            <a:fillRect/>
          </a:stretch>
        </p:blipFill>
        <p:spPr bwMode="auto">
          <a:xfrm>
            <a:off x="971550" y="476250"/>
            <a:ext cx="6911975" cy="2492375"/>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ce réservé du numéro de diapositive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759055D-33DA-455E-827C-E0782359EDBB}" type="slidenum">
              <a:rPr lang="fr-CA" altLang="fr-FR" smtClean="0"/>
              <a:pPr/>
              <a:t>48</a:t>
            </a:fld>
            <a:endParaRPr lang="fr-CA" altLang="fr-FR" smtClean="0"/>
          </a:p>
        </p:txBody>
      </p:sp>
      <p:sp>
        <p:nvSpPr>
          <p:cNvPr id="613378" name="Rectangle 2"/>
          <p:cNvSpPr>
            <a:spLocks noGrp="1" noChangeArrowheads="1"/>
          </p:cNvSpPr>
          <p:nvPr>
            <p:ph type="subTitle" idx="4294967295"/>
            <p:custDataLst>
              <p:tags r:id="rId1"/>
            </p:custDataLst>
          </p:nvPr>
        </p:nvSpPr>
        <p:spPr>
          <a:xfrm>
            <a:off x="179388" y="476250"/>
            <a:ext cx="8569325" cy="5905500"/>
          </a:xfrm>
        </p:spPr>
        <p:txBody>
          <a:bodyPr rtlCol="0">
            <a:normAutofit lnSpcReduction="10000"/>
          </a:bodyPr>
          <a:lstStyle/>
          <a:p>
            <a:pPr marL="0" indent="0" algn="ctr" eaLnBrk="1" fontAlgn="auto" hangingPunct="1">
              <a:lnSpc>
                <a:spcPct val="80000"/>
              </a:lnSpc>
              <a:spcAft>
                <a:spcPts val="0"/>
              </a:spcAft>
              <a:buClr>
                <a:schemeClr val="tx1">
                  <a:shade val="95000"/>
                </a:schemeClr>
              </a:buClr>
              <a:buFont typeface="Wingdings" pitchFamily="2" charset="2"/>
              <a:buNone/>
              <a:defRPr/>
            </a:pPr>
            <a:endParaRPr lang="fr-CA" altLang="fr-FR" sz="2600" dirty="0">
              <a:effectLst>
                <a:outerShdw blurRad="38100" dist="38100" dir="2700000" algn="tl">
                  <a:srgbClr val="C0C0C0"/>
                </a:outerShdw>
              </a:effectLst>
            </a:endParaRPr>
          </a:p>
          <a:p>
            <a:pPr marL="0" indent="0" algn="ctr" eaLnBrk="1" fontAlgn="auto" hangingPunct="1">
              <a:lnSpc>
                <a:spcPct val="80000"/>
              </a:lnSpc>
              <a:spcAft>
                <a:spcPts val="0"/>
              </a:spcAft>
              <a:buClr>
                <a:schemeClr val="tx1">
                  <a:shade val="95000"/>
                </a:schemeClr>
              </a:buClr>
              <a:buFont typeface="Wingdings" pitchFamily="2" charset="2"/>
              <a:buNone/>
              <a:defRPr/>
            </a:pPr>
            <a:r>
              <a:rPr lang="fr-CA" altLang="fr-FR" sz="2600" dirty="0">
                <a:effectLst>
                  <a:outerShdw blurRad="38100" dist="38100" dir="2700000" algn="tl">
                    <a:srgbClr val="C0C0C0"/>
                  </a:outerShdw>
                </a:effectLst>
              </a:rPr>
              <a:t>«Nos mauvais élèves (élèves réputés sans devenir) ne viennent jamais seuls à l</a:t>
            </a:r>
            <a:r>
              <a:rPr lang="fr-CA" altLang="en-US" sz="2600" dirty="0">
                <a:effectLst>
                  <a:outerShdw blurRad="38100" dist="38100" dir="2700000" algn="tl">
                    <a:srgbClr val="C0C0C0"/>
                  </a:outerShdw>
                </a:effectLst>
              </a:rPr>
              <a:t>’</a:t>
            </a:r>
            <a:r>
              <a:rPr lang="fr-CA" altLang="fr-FR" sz="2600" dirty="0">
                <a:effectLst>
                  <a:outerShdw blurRad="38100" dist="38100" dir="2700000" algn="tl">
                    <a:srgbClr val="C0C0C0"/>
                  </a:outerShdw>
                </a:effectLst>
              </a:rPr>
              <a:t>école.  C</a:t>
            </a:r>
            <a:r>
              <a:rPr lang="fr-CA" altLang="en-US" sz="2600" dirty="0">
                <a:effectLst>
                  <a:outerShdw blurRad="38100" dist="38100" dir="2700000" algn="tl">
                    <a:srgbClr val="C0C0C0"/>
                  </a:outerShdw>
                </a:effectLst>
              </a:rPr>
              <a:t>’</a:t>
            </a:r>
            <a:r>
              <a:rPr lang="fr-CA" altLang="fr-FR" sz="2600" dirty="0">
                <a:effectLst>
                  <a:outerShdw blurRad="38100" dist="38100" dir="2700000" algn="tl">
                    <a:srgbClr val="C0C0C0"/>
                  </a:outerShdw>
                </a:effectLst>
              </a:rPr>
              <a:t>est un oignon qui entre dans la classe: quelques couches de chagrin, de peur, d</a:t>
            </a:r>
            <a:r>
              <a:rPr lang="fr-CA" altLang="en-US" sz="2600" dirty="0">
                <a:effectLst>
                  <a:outerShdw blurRad="38100" dist="38100" dir="2700000" algn="tl">
                    <a:srgbClr val="C0C0C0"/>
                  </a:outerShdw>
                </a:effectLst>
              </a:rPr>
              <a:t>’</a:t>
            </a:r>
            <a:r>
              <a:rPr lang="fr-CA" altLang="fr-FR" sz="2600" dirty="0">
                <a:effectLst>
                  <a:outerShdw blurRad="38100" dist="38100" dir="2700000" algn="tl">
                    <a:srgbClr val="C0C0C0"/>
                  </a:outerShdw>
                </a:effectLst>
              </a:rPr>
              <a:t>inquiétude, de rancœur, de colère, d</a:t>
            </a:r>
            <a:r>
              <a:rPr lang="fr-CA" altLang="en-US" sz="2600" dirty="0">
                <a:effectLst>
                  <a:outerShdw blurRad="38100" dist="38100" dir="2700000" algn="tl">
                    <a:srgbClr val="C0C0C0"/>
                  </a:outerShdw>
                </a:effectLst>
              </a:rPr>
              <a:t>’</a:t>
            </a:r>
            <a:r>
              <a:rPr lang="fr-CA" altLang="fr-FR" sz="2600" dirty="0">
                <a:effectLst>
                  <a:outerShdw blurRad="38100" dist="38100" dir="2700000" algn="tl">
                    <a:srgbClr val="C0C0C0"/>
                  </a:outerShdw>
                </a:effectLst>
              </a:rPr>
              <a:t>envies inassouvies, de renoncement furieux, accumulées sur fond de passé honteux, de présent menaçant, de futur condamné. Regardez, les voilà qui arrivent, leur corps en devenir et leur famille dans leur sac à dos.  Le cours ne peut vraiment commencer qu</a:t>
            </a:r>
            <a:r>
              <a:rPr lang="fr-CA" altLang="en-US" sz="2600" dirty="0">
                <a:effectLst>
                  <a:outerShdw blurRad="38100" dist="38100" dir="2700000" algn="tl">
                    <a:srgbClr val="C0C0C0"/>
                  </a:outerShdw>
                </a:effectLst>
              </a:rPr>
              <a:t>’</a:t>
            </a:r>
            <a:r>
              <a:rPr lang="fr-CA" altLang="fr-FR" sz="2600" dirty="0">
                <a:effectLst>
                  <a:outerShdw blurRad="38100" dist="38100" dir="2700000" algn="tl">
                    <a:srgbClr val="C0C0C0"/>
                  </a:outerShdw>
                </a:effectLst>
              </a:rPr>
              <a:t>une fois le fardeau posé à terre et l</a:t>
            </a:r>
            <a:r>
              <a:rPr lang="fr-CA" altLang="en-US" sz="2600" dirty="0">
                <a:effectLst>
                  <a:outerShdw blurRad="38100" dist="38100" dir="2700000" algn="tl">
                    <a:srgbClr val="C0C0C0"/>
                  </a:outerShdw>
                </a:effectLst>
              </a:rPr>
              <a:t>’</a:t>
            </a:r>
            <a:r>
              <a:rPr lang="fr-CA" altLang="fr-FR" sz="2600" dirty="0">
                <a:effectLst>
                  <a:outerShdw blurRad="38100" dist="38100" dir="2700000" algn="tl">
                    <a:srgbClr val="C0C0C0"/>
                  </a:outerShdw>
                </a:effectLst>
              </a:rPr>
              <a:t>oignon épluché.  Difficile d</a:t>
            </a:r>
            <a:r>
              <a:rPr lang="fr-CA" altLang="en-US" sz="2600" dirty="0">
                <a:effectLst>
                  <a:outerShdw blurRad="38100" dist="38100" dir="2700000" algn="tl">
                    <a:srgbClr val="C0C0C0"/>
                  </a:outerShdw>
                </a:effectLst>
              </a:rPr>
              <a:t>’</a:t>
            </a:r>
            <a:r>
              <a:rPr lang="fr-CA" altLang="fr-FR" sz="2600" dirty="0">
                <a:effectLst>
                  <a:outerShdw blurRad="38100" dist="38100" dir="2700000" algn="tl">
                    <a:srgbClr val="C0C0C0"/>
                  </a:outerShdw>
                </a:effectLst>
              </a:rPr>
              <a:t>expliquer cela, mais un seul regard suffit souvent, une parole bienveillante, un mot d</a:t>
            </a:r>
            <a:r>
              <a:rPr lang="fr-CA" altLang="en-US" sz="2600" dirty="0">
                <a:effectLst>
                  <a:outerShdw blurRad="38100" dist="38100" dir="2700000" algn="tl">
                    <a:srgbClr val="C0C0C0"/>
                  </a:outerShdw>
                </a:effectLst>
              </a:rPr>
              <a:t>’</a:t>
            </a:r>
            <a:r>
              <a:rPr lang="fr-CA" altLang="fr-FR" sz="2600" dirty="0">
                <a:effectLst>
                  <a:outerShdw blurRad="38100" dist="38100" dir="2700000" algn="tl">
                    <a:srgbClr val="C0C0C0"/>
                  </a:outerShdw>
                </a:effectLst>
              </a:rPr>
              <a:t>adulte confiant, clair et stable, pour dissoudre ces chagrins, alléger ces esprits, les installer dans un présent rigoureusement significatif.»</a:t>
            </a:r>
          </a:p>
          <a:p>
            <a:pPr marL="0" indent="0" algn="ctr" eaLnBrk="1" fontAlgn="auto" hangingPunct="1">
              <a:lnSpc>
                <a:spcPct val="80000"/>
              </a:lnSpc>
              <a:spcAft>
                <a:spcPts val="0"/>
              </a:spcAft>
              <a:buClr>
                <a:schemeClr val="tx1">
                  <a:shade val="95000"/>
                </a:schemeClr>
              </a:buClr>
              <a:buFont typeface="Wingdings" pitchFamily="2" charset="2"/>
              <a:buNone/>
              <a:defRPr/>
            </a:pPr>
            <a:endParaRPr lang="fr-CA" altLang="fr-FR" sz="2600" dirty="0">
              <a:effectLst>
                <a:outerShdw blurRad="38100" dist="38100" dir="2700000" algn="tl">
                  <a:srgbClr val="C0C0C0"/>
                </a:outerShdw>
              </a:effectLst>
            </a:endParaRPr>
          </a:p>
          <a:p>
            <a:pPr marL="0" indent="0" algn="ctr" eaLnBrk="1" fontAlgn="auto" hangingPunct="1">
              <a:lnSpc>
                <a:spcPct val="80000"/>
              </a:lnSpc>
              <a:spcAft>
                <a:spcPts val="0"/>
              </a:spcAft>
              <a:buClr>
                <a:schemeClr val="tx1">
                  <a:shade val="95000"/>
                </a:schemeClr>
              </a:buClr>
              <a:buFont typeface="Wingdings" pitchFamily="2" charset="2"/>
              <a:buNone/>
              <a:defRPr/>
            </a:pPr>
            <a:r>
              <a:rPr lang="fr-CA" altLang="fr-FR" sz="2600" dirty="0">
                <a:solidFill>
                  <a:schemeClr val="accent1">
                    <a:lumMod val="75000"/>
                  </a:schemeClr>
                </a:solidFill>
                <a:effectLst>
                  <a:outerShdw blurRad="38100" dist="38100" dir="2700000" algn="tl">
                    <a:srgbClr val="C0C0C0"/>
                  </a:outerShdw>
                </a:effectLst>
              </a:rPr>
              <a:t>Daniel Pennac, </a:t>
            </a:r>
            <a:r>
              <a:rPr lang="fr-CA" altLang="fr-FR" sz="2600" b="1" i="1" dirty="0">
                <a:solidFill>
                  <a:schemeClr val="accent1">
                    <a:lumMod val="75000"/>
                  </a:schemeClr>
                </a:solidFill>
                <a:effectLst>
                  <a:outerShdw blurRad="38100" dist="38100" dir="2700000" algn="tl">
                    <a:srgbClr val="C0C0C0"/>
                  </a:outerShdw>
                </a:effectLst>
              </a:rPr>
              <a:t>Chagrin d</a:t>
            </a:r>
            <a:r>
              <a:rPr lang="fr-CA" altLang="en-US" sz="2600" b="1" i="1" dirty="0">
                <a:solidFill>
                  <a:schemeClr val="accent1">
                    <a:lumMod val="75000"/>
                  </a:schemeClr>
                </a:solidFill>
                <a:effectLst>
                  <a:outerShdw blurRad="38100" dist="38100" dir="2700000" algn="tl">
                    <a:srgbClr val="C0C0C0"/>
                  </a:outerShdw>
                </a:effectLst>
              </a:rPr>
              <a:t>’</a:t>
            </a:r>
            <a:r>
              <a:rPr lang="fr-CA" altLang="fr-FR" sz="2600" b="1" i="1" dirty="0">
                <a:solidFill>
                  <a:schemeClr val="accent1">
                    <a:lumMod val="75000"/>
                  </a:schemeClr>
                </a:solidFill>
                <a:effectLst>
                  <a:outerShdw blurRad="38100" dist="38100" dir="2700000" algn="tl">
                    <a:srgbClr val="C0C0C0"/>
                  </a:outerShdw>
                </a:effectLst>
              </a:rPr>
              <a:t>école</a:t>
            </a:r>
            <a:r>
              <a:rPr lang="fr-CA" altLang="fr-FR" sz="2600" dirty="0">
                <a:solidFill>
                  <a:schemeClr val="accent1">
                    <a:lumMod val="75000"/>
                  </a:schemeClr>
                </a:solidFill>
                <a:effectLst>
                  <a:outerShdw blurRad="38100" dist="38100" dir="2700000" algn="tl">
                    <a:srgbClr val="C0C0C0"/>
                  </a:outerShdw>
                </a:effectLst>
              </a:rPr>
              <a:t>, p. 70 Éditions Gallimard 2007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7525" y="417513"/>
            <a:ext cx="7270750" cy="1200150"/>
          </a:xfrm>
          <a:prstGeom prst="rect">
            <a:avLst/>
          </a:prstGeom>
        </p:spPr>
        <p:txBody>
          <a:bodyPr>
            <a:spAutoFit/>
          </a:bodyPr>
          <a:lstStyle/>
          <a:p>
            <a:pPr>
              <a:defRPr/>
            </a:pPr>
            <a:endParaRPr lang="fr-FR" sz="2400" b="1" dirty="0">
              <a:solidFill>
                <a:schemeClr val="accent3"/>
              </a:solidFill>
              <a:latin typeface="Verdana"/>
            </a:endParaRPr>
          </a:p>
          <a:p>
            <a:pPr>
              <a:defRPr/>
            </a:pPr>
            <a:r>
              <a:rPr lang="fr-CA" sz="2400" b="1" dirty="0">
                <a:solidFill>
                  <a:schemeClr val="accent3"/>
                </a:solidFill>
                <a:latin typeface="Verdana"/>
              </a:rPr>
              <a:t>Cette présentation contient </a:t>
            </a:r>
            <a:r>
              <a:rPr lang="fr-FR" sz="2400" b="1" dirty="0">
                <a:solidFill>
                  <a:schemeClr val="accent3"/>
                </a:solidFill>
                <a:latin typeface="Verdana"/>
              </a:rPr>
              <a:t>du </a:t>
            </a:r>
            <a:r>
              <a:rPr lang="fr-CA" sz="2400" b="1" dirty="0">
                <a:solidFill>
                  <a:schemeClr val="accent3"/>
                </a:solidFill>
                <a:latin typeface="Verdana"/>
              </a:rPr>
              <a:t>matériel fourni par les personnes suivantes :</a:t>
            </a:r>
            <a:endParaRPr lang="fr-FR" sz="2400" b="1" dirty="0">
              <a:solidFill>
                <a:schemeClr val="accent3"/>
              </a:solidFill>
              <a:latin typeface="Verdana"/>
            </a:endParaRPr>
          </a:p>
        </p:txBody>
      </p:sp>
      <p:sp>
        <p:nvSpPr>
          <p:cNvPr id="3" name="ZoneTexte 2"/>
          <p:cNvSpPr txBox="1"/>
          <p:nvPr/>
        </p:nvSpPr>
        <p:spPr>
          <a:xfrm>
            <a:off x="560388" y="1893888"/>
            <a:ext cx="8121650" cy="4340225"/>
          </a:xfrm>
          <a:prstGeom prst="rect">
            <a:avLst/>
          </a:prstGeom>
        </p:spPr>
        <p:txBody>
          <a:bodyPr>
            <a:spAutoFit/>
          </a:bodyPr>
          <a:lstStyle/>
          <a:p>
            <a:pPr marL="342900" indent="-342900">
              <a:buFont typeface="Arial" panose="020B0604020202020204" pitchFamily="34" charset="0"/>
              <a:buChar char="•"/>
              <a:defRPr/>
            </a:pPr>
            <a:r>
              <a:rPr lang="fr-CA" sz="2400" b="1" dirty="0">
                <a:latin typeface="Verdana"/>
                <a:ea typeface="Verdana"/>
                <a:cs typeface="Verdana"/>
              </a:rPr>
              <a:t>Anne-Marie Beaulieu, ressource régionale, Montérégie </a:t>
            </a:r>
            <a:endParaRPr lang="fr-FR" sz="2400" b="1" dirty="0">
              <a:latin typeface="Verdana"/>
              <a:ea typeface="Verdana"/>
              <a:cs typeface="Verdana"/>
            </a:endParaRPr>
          </a:p>
          <a:p>
            <a:pPr marL="342900" indent="-342900">
              <a:buFont typeface="Arial" panose="020B0604020202020204" pitchFamily="34" charset="0"/>
              <a:buChar char="•"/>
              <a:defRPr/>
            </a:pPr>
            <a:r>
              <a:rPr lang="fr-CA" sz="2400" b="1" dirty="0">
                <a:latin typeface="Verdana"/>
              </a:rPr>
              <a:t>Eva De </a:t>
            </a:r>
            <a:r>
              <a:rPr lang="fr-CA" sz="2400" b="1" dirty="0" err="1">
                <a:latin typeface="Verdana"/>
              </a:rPr>
              <a:t>Gosztonyi</a:t>
            </a:r>
            <a:r>
              <a:rPr lang="fr-CA" sz="2400" b="1" dirty="0">
                <a:latin typeface="Verdana"/>
              </a:rPr>
              <a:t>, ressource régionale, secteur anglophone, Québec </a:t>
            </a:r>
          </a:p>
          <a:p>
            <a:pPr marL="342900" indent="-342900">
              <a:buFont typeface="Arial" panose="020B0604020202020204" pitchFamily="34" charset="0"/>
              <a:buChar char="•"/>
              <a:defRPr/>
            </a:pPr>
            <a:r>
              <a:rPr lang="fr-CA" sz="2400" b="1" dirty="0">
                <a:latin typeface="Verdana"/>
              </a:rPr>
              <a:t>Sylvie </a:t>
            </a:r>
            <a:r>
              <a:rPr lang="fr-CA" sz="2400" b="1" dirty="0" err="1">
                <a:latin typeface="Verdana"/>
              </a:rPr>
              <a:t>Melançon</a:t>
            </a:r>
            <a:r>
              <a:rPr lang="fr-CA" sz="2400" b="1" dirty="0">
                <a:latin typeface="Verdana"/>
              </a:rPr>
              <a:t>, orthopédagogue </a:t>
            </a:r>
          </a:p>
          <a:p>
            <a:pPr marL="342900" indent="-342900">
              <a:buFont typeface="Arial" panose="020B0604020202020204" pitchFamily="34" charset="0"/>
              <a:buChar char="•"/>
              <a:defRPr/>
            </a:pPr>
            <a:r>
              <a:rPr lang="fr-CA" sz="2400" b="1" dirty="0">
                <a:latin typeface="Verdana"/>
              </a:rPr>
              <a:t>Isabelle </a:t>
            </a:r>
            <a:r>
              <a:rPr lang="fr-CA" sz="2400" b="1" dirty="0" err="1">
                <a:latin typeface="Verdana"/>
              </a:rPr>
              <a:t>Péladeau</a:t>
            </a:r>
            <a:r>
              <a:rPr lang="fr-CA" sz="2400" b="1" dirty="0">
                <a:latin typeface="Verdana"/>
              </a:rPr>
              <a:t>, orthopédagogue </a:t>
            </a:r>
          </a:p>
          <a:p>
            <a:pPr marL="342900" indent="-342900">
              <a:buFont typeface="Arial" panose="020B0604020202020204" pitchFamily="34" charset="0"/>
              <a:buChar char="•"/>
              <a:defRPr/>
            </a:pPr>
            <a:r>
              <a:rPr lang="fr-CA" sz="2400" b="1" dirty="0">
                <a:latin typeface="Verdana"/>
              </a:rPr>
              <a:t>Danielle Roy, ressource régionale, Montréal </a:t>
            </a:r>
          </a:p>
          <a:p>
            <a:pPr>
              <a:defRPr/>
            </a:pPr>
            <a:r>
              <a:rPr lang="fr-CA" sz="2400" b="1" dirty="0">
                <a:latin typeface="Verdana"/>
              </a:rPr>
              <a:t>Gordon </a:t>
            </a:r>
            <a:r>
              <a:rPr lang="fr-CA" sz="2400" b="1" dirty="0" err="1">
                <a:latin typeface="Verdana"/>
              </a:rPr>
              <a:t>Neufeld</a:t>
            </a:r>
            <a:r>
              <a:rPr lang="fr-CA" sz="2400" b="1" dirty="0">
                <a:latin typeface="Verdana"/>
              </a:rPr>
              <a:t> </a:t>
            </a:r>
          </a:p>
          <a:p>
            <a:pPr marL="342900" indent="-342900">
              <a:buFont typeface="Arial" panose="020B0604020202020204" pitchFamily="34" charset="0"/>
              <a:buChar char="•"/>
              <a:defRPr/>
            </a:pPr>
            <a:r>
              <a:rPr lang="fr-CA" sz="2400" b="1" dirty="0">
                <a:latin typeface="Verdana"/>
              </a:rPr>
              <a:t>Nadine Lebel-</a:t>
            </a:r>
            <a:r>
              <a:rPr lang="fr-CA" sz="2400" b="1" dirty="0" err="1">
                <a:latin typeface="Verdana"/>
              </a:rPr>
              <a:t>Sansoucy</a:t>
            </a:r>
            <a:r>
              <a:rPr lang="fr-CA" sz="2400" b="1" dirty="0">
                <a:latin typeface="Verdana"/>
              </a:rPr>
              <a:t> (orthopédagogue professionnelle - Multiservice) </a:t>
            </a:r>
            <a:endParaRPr lang="fr-FR" sz="2400" b="1" dirty="0">
              <a:latin typeface="Verdana"/>
            </a:endParaRPr>
          </a:p>
          <a:p>
            <a:pPr>
              <a:defRPr/>
            </a:pPr>
            <a:endParaRPr lang="fr-FR" dirty="0"/>
          </a:p>
          <a:p>
            <a:pPr>
              <a:defRPr/>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511175" y="333375"/>
            <a:ext cx="8137525" cy="6184900"/>
          </a:xfrm>
          <a:prstGeom prst="rect">
            <a:avLst/>
          </a:prstGeom>
          <a:noFill/>
          <a:ln w="9525">
            <a:noFill/>
            <a:miter lim="800000"/>
            <a:headEnd/>
            <a:tailEnd/>
          </a:ln>
        </p:spPr>
        <p:txBody>
          <a:bodyPr>
            <a:spAutoFit/>
          </a:bodyPr>
          <a:lstStyle/>
          <a:p>
            <a:r>
              <a:rPr lang="fr-FR"/>
              <a:t>Codes utilisés pour identification</a:t>
            </a:r>
          </a:p>
          <a:p>
            <a:endParaRPr lang="fr-FR" b="1" u="sng"/>
          </a:p>
          <a:p>
            <a:r>
              <a:rPr lang="fr-FR" b="1" u="sng"/>
              <a:t>Élèves en difficulté d’adaptation</a:t>
            </a:r>
            <a:endParaRPr lang="fr-FR"/>
          </a:p>
          <a:p>
            <a:r>
              <a:rPr lang="fr-FR" sz="1600">
                <a:hlinkClick r:id="rId2"/>
              </a:rPr>
              <a:t>12 – Trouble de comportement</a:t>
            </a:r>
            <a:endParaRPr lang="fr-FR" sz="1600"/>
          </a:p>
          <a:p>
            <a:r>
              <a:rPr lang="fr-FR" sz="1600">
                <a:hlinkClick r:id="rId3"/>
              </a:rPr>
              <a:t>14 – Trouble grave de comportement</a:t>
            </a:r>
            <a:endParaRPr lang="fr-FR" sz="1600"/>
          </a:p>
          <a:p>
            <a:endParaRPr lang="fr-FR" sz="1600"/>
          </a:p>
          <a:p>
            <a:r>
              <a:rPr lang="fr-FR" b="1" u="sng"/>
              <a:t>Élèves en difficulté d’apprentissage</a:t>
            </a:r>
            <a:endParaRPr lang="fr-FR"/>
          </a:p>
          <a:p>
            <a:r>
              <a:rPr lang="fr-FR" sz="1600">
                <a:hlinkClick r:id="rId4"/>
              </a:rPr>
              <a:t>01 – Difficulté d’apprentissage, sans trouble spécifique</a:t>
            </a:r>
            <a:endParaRPr lang="fr-FR" sz="1600"/>
          </a:p>
          <a:p>
            <a:r>
              <a:rPr lang="fr-FR" sz="1600">
                <a:hlinkClick r:id="rId5"/>
              </a:rPr>
              <a:t>06 – Trouble léger ou modéré du langage oral</a:t>
            </a:r>
            <a:endParaRPr lang="fr-FR" sz="1600"/>
          </a:p>
          <a:p>
            <a:r>
              <a:rPr lang="fr-FR" sz="1600">
                <a:hlinkClick r:id="rId6"/>
              </a:rPr>
              <a:t>08 – Trouble ou hypothèse de trouble spécifique du langage écrit</a:t>
            </a:r>
            <a:endParaRPr lang="fr-FR" sz="1600"/>
          </a:p>
          <a:p>
            <a:r>
              <a:rPr lang="fr-FR" sz="1600">
                <a:hlinkClick r:id="rId7"/>
              </a:rPr>
              <a:t>17 – Dyspraxie verbale sévère</a:t>
            </a:r>
            <a:endParaRPr lang="fr-FR" sz="1600"/>
          </a:p>
          <a:p>
            <a:r>
              <a:rPr lang="fr-FR" sz="1600">
                <a:hlinkClick r:id="rId8"/>
              </a:rPr>
              <a:t>21 – Déficience intellectuelle légère</a:t>
            </a:r>
            <a:endParaRPr lang="fr-FR" sz="1600"/>
          </a:p>
          <a:p>
            <a:r>
              <a:rPr lang="fr-FR"/>
              <a:t> </a:t>
            </a:r>
          </a:p>
          <a:p>
            <a:r>
              <a:rPr lang="fr-FR" b="1" u="sng"/>
              <a:t>Élèves handicapés</a:t>
            </a:r>
            <a:endParaRPr lang="fr-FR"/>
          </a:p>
          <a:p>
            <a:r>
              <a:rPr lang="fr-FR" sz="1600">
                <a:hlinkClick r:id="rId9"/>
              </a:rPr>
              <a:t>23 – Déficience intellectuelle profonde</a:t>
            </a:r>
            <a:endParaRPr lang="fr-FR" sz="1600"/>
          </a:p>
          <a:p>
            <a:r>
              <a:rPr lang="fr-FR" sz="1600">
                <a:hlinkClick r:id="rId10"/>
              </a:rPr>
              <a:t>24 – Déficience intellectuelle moyenne à sévère</a:t>
            </a:r>
            <a:endParaRPr lang="fr-FR" sz="1600"/>
          </a:p>
          <a:p>
            <a:r>
              <a:rPr lang="fr-FR" sz="1600">
                <a:hlinkClick r:id="rId11"/>
              </a:rPr>
              <a:t>33 – Déficience motrice légère ou organique</a:t>
            </a:r>
            <a:endParaRPr lang="fr-FR" sz="1600"/>
          </a:p>
          <a:p>
            <a:r>
              <a:rPr lang="fr-FR" sz="1600">
                <a:hlinkClick r:id="rId12"/>
              </a:rPr>
              <a:t>34 – Trouble primaire sévère du langage</a:t>
            </a:r>
            <a:endParaRPr lang="fr-FR" sz="1600"/>
          </a:p>
          <a:p>
            <a:r>
              <a:rPr lang="fr-FR" sz="1600" u="sng">
                <a:hlinkClick r:id="rId13"/>
              </a:rPr>
              <a:t>36 – Déficience motrice grave</a:t>
            </a:r>
            <a:endParaRPr lang="fr-FR" sz="1600"/>
          </a:p>
          <a:p>
            <a:r>
              <a:rPr lang="fr-FR" sz="1600">
                <a:hlinkClick r:id="rId14"/>
              </a:rPr>
              <a:t>42 – Déficience visuelle</a:t>
            </a:r>
            <a:endParaRPr lang="fr-FR" sz="1600"/>
          </a:p>
          <a:p>
            <a:r>
              <a:rPr lang="fr-FR" sz="1600">
                <a:hlinkClick r:id="rId15"/>
              </a:rPr>
              <a:t>44 – Déficience auditive</a:t>
            </a:r>
            <a:endParaRPr lang="fr-FR" sz="1600"/>
          </a:p>
          <a:p>
            <a:r>
              <a:rPr lang="fr-FR" sz="1600">
                <a:hlinkClick r:id="rId16"/>
              </a:rPr>
              <a:t>50 – Trouble du spectre de l’autisme</a:t>
            </a:r>
            <a:endParaRPr lang="fr-FR" sz="1600"/>
          </a:p>
          <a:p>
            <a:r>
              <a:rPr lang="fr-FR" sz="1600">
                <a:hlinkClick r:id="rId17"/>
              </a:rPr>
              <a:t>53 – Trouble relevant de la psychopathologie</a:t>
            </a:r>
            <a:endParaRPr lang="fr-FR" sz="1600"/>
          </a:p>
          <a:p>
            <a:r>
              <a:rPr lang="fr-FR" sz="1600">
                <a:hlinkClick r:id="rId18"/>
              </a:rPr>
              <a:t>99 – Déficience atypique</a:t>
            </a:r>
            <a:endParaRPr lang="fr-FR" sz="16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0388" y="488950"/>
            <a:ext cx="5383212" cy="646113"/>
          </a:xfrm>
          <a:prstGeom prst="rect">
            <a:avLst/>
          </a:prstGeom>
        </p:spPr>
        <p:txBody>
          <a:bodyPr>
            <a:spAutoFit/>
          </a:bodyPr>
          <a:lstStyle/>
          <a:p>
            <a:pPr>
              <a:defRPr/>
            </a:pPr>
            <a:r>
              <a:rPr lang="fr-CA" sz="3600" b="1" dirty="0">
                <a:solidFill>
                  <a:schemeClr val="accent3"/>
                </a:solidFill>
                <a:latin typeface="Verdana"/>
              </a:rPr>
              <a:t>Références</a:t>
            </a:r>
            <a:endParaRPr lang="fr-FR" sz="3600" b="1" dirty="0">
              <a:solidFill>
                <a:schemeClr val="accent3"/>
              </a:solidFill>
              <a:latin typeface="Verdana"/>
            </a:endParaRPr>
          </a:p>
        </p:txBody>
      </p:sp>
      <p:sp>
        <p:nvSpPr>
          <p:cNvPr id="3" name="ZoneTexte 2"/>
          <p:cNvSpPr txBox="1"/>
          <p:nvPr/>
        </p:nvSpPr>
        <p:spPr>
          <a:xfrm>
            <a:off x="603250" y="1112838"/>
            <a:ext cx="8164513" cy="5862637"/>
          </a:xfrm>
          <a:prstGeom prst="rect">
            <a:avLst/>
          </a:prstGeom>
        </p:spPr>
        <p:txBody>
          <a:bodyPr>
            <a:spAutoFit/>
          </a:bodyPr>
          <a:lstStyle/>
          <a:p>
            <a:pPr marL="342900" indent="-342900">
              <a:buFont typeface="Arial" panose="020B0604020202020204" pitchFamily="34" charset="0"/>
              <a:buChar char="•"/>
              <a:defRPr/>
            </a:pPr>
            <a:r>
              <a:rPr lang="fr-CA" sz="2100" dirty="0">
                <a:latin typeface="Verdana"/>
              </a:rPr>
              <a:t>Beaulieu, Anne-Marie, rejoindre les jeunes en difficulté, novembre 2006 </a:t>
            </a:r>
          </a:p>
          <a:p>
            <a:pPr marL="342900" indent="-342900">
              <a:buFont typeface="Arial" panose="020B0604020202020204" pitchFamily="34" charset="0"/>
              <a:buChar char="•"/>
              <a:defRPr/>
            </a:pPr>
            <a:r>
              <a:rPr lang="fr-CA" sz="2100" dirty="0">
                <a:latin typeface="Verdana"/>
              </a:rPr>
              <a:t>Courtois, Sylvie, </a:t>
            </a:r>
            <a:r>
              <a:rPr lang="fr-CA" sz="2100" i="1" u="sng" dirty="0">
                <a:latin typeface="Verdana"/>
              </a:rPr>
              <a:t>Paliers de prévention</a:t>
            </a:r>
            <a:r>
              <a:rPr lang="fr-CA" sz="2100" dirty="0">
                <a:latin typeface="Verdana"/>
              </a:rPr>
              <a:t>, CSRDN, mars 2007 </a:t>
            </a:r>
          </a:p>
          <a:p>
            <a:pPr marL="342900" indent="-342900">
              <a:buFont typeface="Arial" panose="020B0604020202020204" pitchFamily="34" charset="0"/>
              <a:buChar char="•"/>
              <a:defRPr/>
            </a:pPr>
            <a:r>
              <a:rPr lang="fr-CA" sz="2100" dirty="0">
                <a:latin typeface="Verdana"/>
              </a:rPr>
              <a:t>De </a:t>
            </a:r>
            <a:r>
              <a:rPr lang="fr-CA" sz="2100" dirty="0" err="1">
                <a:latin typeface="Verdana"/>
              </a:rPr>
              <a:t>Gosztonyi</a:t>
            </a:r>
            <a:r>
              <a:rPr lang="fr-CA" sz="2100" dirty="0">
                <a:latin typeface="Verdana"/>
              </a:rPr>
              <a:t>, </a:t>
            </a:r>
            <a:r>
              <a:rPr lang="fr-CA" sz="2100" i="1" u="sng" dirty="0">
                <a:latin typeface="Verdana"/>
              </a:rPr>
              <a:t>Rejoindre et aider les jeunes en difficultés en milieu scolaire</a:t>
            </a:r>
            <a:r>
              <a:rPr lang="fr-CA" sz="2100" dirty="0">
                <a:latin typeface="Verdana"/>
              </a:rPr>
              <a:t>, avril 2006 </a:t>
            </a:r>
          </a:p>
          <a:p>
            <a:pPr marL="342900" indent="-342900">
              <a:buFont typeface="Arial" panose="020B0604020202020204" pitchFamily="34" charset="0"/>
              <a:buChar char="•"/>
              <a:defRPr/>
            </a:pPr>
            <a:r>
              <a:rPr lang="fr-CA" sz="2100" dirty="0" err="1">
                <a:latin typeface="Verdana"/>
              </a:rPr>
              <a:t>Neufeld</a:t>
            </a:r>
            <a:r>
              <a:rPr lang="fr-CA" sz="2100" dirty="0">
                <a:latin typeface="Verdana"/>
              </a:rPr>
              <a:t>, G, </a:t>
            </a:r>
            <a:r>
              <a:rPr lang="fr-CA" sz="2100" i="1" u="sng" dirty="0">
                <a:latin typeface="Verdana"/>
              </a:rPr>
              <a:t>Rejoindre les jeunes en difficulté</a:t>
            </a:r>
            <a:r>
              <a:rPr lang="fr-CA" sz="2100" dirty="0">
                <a:latin typeface="Verdana"/>
              </a:rPr>
              <a:t>. Document produit par les services régionaux de soutien et d’expertise de la Montérégie, de Montréal, </a:t>
            </a:r>
            <a:r>
              <a:rPr lang="fr-FR" sz="2100" dirty="0">
                <a:latin typeface="Verdana"/>
              </a:rPr>
              <a:t>du </a:t>
            </a:r>
            <a:r>
              <a:rPr lang="fr-CA" sz="2100" dirty="0">
                <a:latin typeface="Verdana"/>
              </a:rPr>
              <a:t>secteur anglophone et de la région Laval-Laurentides-Lanaudière. </a:t>
            </a:r>
            <a:r>
              <a:rPr lang="fr-CA" sz="2100" u="sng" dirty="0">
                <a:solidFill>
                  <a:srgbClr val="6B9F25"/>
                </a:solidFill>
                <a:latin typeface="Verdana"/>
                <a:hlinkClick r:id="rId3"/>
              </a:rPr>
              <a:t>www.gordonneufeld.com</a:t>
            </a:r>
            <a:r>
              <a:rPr lang="fr-CA" sz="2100" u="sng" dirty="0">
                <a:latin typeface="Verdana"/>
              </a:rPr>
              <a:t> </a:t>
            </a:r>
            <a:endParaRPr lang="fr-FR" sz="2100" u="sng" dirty="0">
              <a:latin typeface="Verdana"/>
            </a:endParaRPr>
          </a:p>
          <a:p>
            <a:pPr marL="342900" indent="-342900">
              <a:buFont typeface="Arial" panose="020B0604020202020204" pitchFamily="34" charset="0"/>
              <a:buChar char="•"/>
              <a:defRPr/>
            </a:pPr>
            <a:r>
              <a:rPr lang="fr-CA" sz="2100" dirty="0" err="1">
                <a:latin typeface="Verdana"/>
              </a:rPr>
              <a:t>Neufeld</a:t>
            </a:r>
            <a:r>
              <a:rPr lang="fr-CA" sz="2100" dirty="0">
                <a:latin typeface="Verdana"/>
              </a:rPr>
              <a:t>, G., Maté, G.  </a:t>
            </a:r>
            <a:r>
              <a:rPr lang="fr-CA" sz="2100" i="1" u="sng" dirty="0" err="1">
                <a:latin typeface="Verdana"/>
              </a:rPr>
              <a:t>Hold</a:t>
            </a:r>
            <a:r>
              <a:rPr lang="fr-CA" sz="2100" i="1" u="sng" dirty="0">
                <a:latin typeface="Verdana"/>
              </a:rPr>
              <a:t> on to </a:t>
            </a:r>
            <a:r>
              <a:rPr lang="fr-CA" sz="2100" i="1" u="sng" dirty="0" err="1">
                <a:latin typeface="Verdana"/>
              </a:rPr>
              <a:t>your</a:t>
            </a:r>
            <a:r>
              <a:rPr lang="fr-CA" sz="2100" i="1" u="sng" dirty="0">
                <a:latin typeface="Verdana"/>
              </a:rPr>
              <a:t> kids</a:t>
            </a:r>
            <a:r>
              <a:rPr lang="fr-CA" sz="2100" dirty="0">
                <a:latin typeface="Verdana"/>
              </a:rPr>
              <a:t>, </a:t>
            </a:r>
            <a:endParaRPr lang="fr-FR" sz="2100" dirty="0">
              <a:latin typeface="Verdana"/>
            </a:endParaRPr>
          </a:p>
          <a:p>
            <a:pPr>
              <a:defRPr/>
            </a:pPr>
            <a:r>
              <a:rPr lang="fr-CA" sz="2100" dirty="0">
                <a:latin typeface="Verdana"/>
              </a:rPr>
              <a:t>	</a:t>
            </a:r>
            <a:r>
              <a:rPr lang="fr-CA" sz="2100" dirty="0" err="1">
                <a:latin typeface="Verdana"/>
              </a:rPr>
              <a:t>Knopf</a:t>
            </a:r>
            <a:r>
              <a:rPr lang="fr-CA" sz="2100" dirty="0">
                <a:latin typeface="Verdana"/>
              </a:rPr>
              <a:t> Canada, 332 pages, 2004. </a:t>
            </a:r>
            <a:endParaRPr lang="fr-FR" sz="2100" dirty="0">
              <a:latin typeface="Verdana"/>
            </a:endParaRPr>
          </a:p>
          <a:p>
            <a:pPr marL="342900" indent="-342900">
              <a:buFont typeface="Arial" panose="020B0604020202020204" pitchFamily="34" charset="0"/>
              <a:buChar char="•"/>
              <a:defRPr/>
            </a:pPr>
            <a:r>
              <a:rPr lang="fr-CA" sz="2100" dirty="0" err="1">
                <a:latin typeface="Verdana"/>
              </a:rPr>
              <a:t>Neufeld</a:t>
            </a:r>
            <a:r>
              <a:rPr lang="fr-CA" sz="2100" dirty="0">
                <a:latin typeface="Verdana"/>
              </a:rPr>
              <a:t>, G., Maté, G. </a:t>
            </a:r>
            <a:r>
              <a:rPr lang="fr-CA" sz="2100" i="1" u="sng" dirty="0">
                <a:latin typeface="Verdana"/>
              </a:rPr>
              <a:t>Retrouver son rôle de parents</a:t>
            </a:r>
            <a:r>
              <a:rPr lang="fr-CA" sz="2100" u="sng" dirty="0">
                <a:latin typeface="Verdana"/>
              </a:rPr>
              <a:t>, </a:t>
            </a:r>
            <a:endParaRPr lang="fr-FR" sz="2100" u="sng" dirty="0">
              <a:latin typeface="Verdana"/>
            </a:endParaRPr>
          </a:p>
          <a:p>
            <a:pPr>
              <a:defRPr/>
            </a:pPr>
            <a:r>
              <a:rPr lang="fr-CA" sz="2100" dirty="0">
                <a:latin typeface="Verdana"/>
              </a:rPr>
              <a:t>	</a:t>
            </a:r>
            <a:r>
              <a:rPr lang="fr-CA" sz="2100" dirty="0" err="1">
                <a:latin typeface="Verdana"/>
              </a:rPr>
              <a:t>Editions</a:t>
            </a:r>
            <a:r>
              <a:rPr lang="fr-CA" sz="2100" dirty="0">
                <a:latin typeface="Verdana"/>
              </a:rPr>
              <a:t> de l’Homme, 416 p., 2005. </a:t>
            </a:r>
            <a:endParaRPr lang="fr-FR" sz="2100" dirty="0">
              <a:latin typeface="Verdana"/>
            </a:endParaRPr>
          </a:p>
          <a:p>
            <a:pPr marL="342900" indent="-342900">
              <a:buFont typeface="Arial" panose="020B0604020202020204" pitchFamily="34" charset="0"/>
              <a:buChar char="•"/>
              <a:defRPr/>
            </a:pPr>
            <a:r>
              <a:rPr lang="fr-CA" sz="2100" dirty="0">
                <a:latin typeface="Verdana"/>
              </a:rPr>
              <a:t>Roy, Danielle, </a:t>
            </a:r>
            <a:r>
              <a:rPr lang="fr-CA" sz="2100" i="1" u="sng" dirty="0">
                <a:latin typeface="Verdana"/>
              </a:rPr>
              <a:t>Processus de maturation</a:t>
            </a:r>
            <a:r>
              <a:rPr lang="fr-CA" sz="2100" dirty="0">
                <a:latin typeface="Verdana"/>
              </a:rPr>
              <a:t>, novembre 2006 </a:t>
            </a:r>
            <a:endParaRPr lang="fr-FR" sz="2100" dirty="0">
              <a:latin typeface="Verdana"/>
            </a:endParaRPr>
          </a:p>
          <a:p>
            <a:pPr>
              <a:defRPr/>
            </a:pPr>
            <a:endParaRPr lang="fr-FR" sz="2100" dirty="0">
              <a:latin typeface="Verdana"/>
            </a:endParaRPr>
          </a:p>
          <a:p>
            <a:pPr>
              <a:defRPr/>
            </a:pPr>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15988" y="644525"/>
            <a:ext cx="5027612" cy="646113"/>
          </a:xfrm>
          <a:prstGeom prst="rect">
            <a:avLst/>
          </a:prstGeom>
        </p:spPr>
        <p:txBody>
          <a:bodyPr>
            <a:spAutoFit/>
          </a:bodyPr>
          <a:lstStyle/>
          <a:p>
            <a:pPr>
              <a:defRPr/>
            </a:pPr>
            <a:r>
              <a:rPr lang="fr-CA" sz="3600" b="1" dirty="0">
                <a:solidFill>
                  <a:schemeClr val="accent3"/>
                </a:solidFill>
                <a:latin typeface="Verdana"/>
              </a:rPr>
              <a:t>Références</a:t>
            </a:r>
            <a:endParaRPr lang="fr-FR" sz="3600" b="1" dirty="0">
              <a:solidFill>
                <a:schemeClr val="accent3"/>
              </a:solidFill>
              <a:latin typeface="Verdana"/>
            </a:endParaRPr>
          </a:p>
        </p:txBody>
      </p:sp>
      <p:sp>
        <p:nvSpPr>
          <p:cNvPr id="3" name="ZoneTexte 2"/>
          <p:cNvSpPr txBox="1"/>
          <p:nvPr/>
        </p:nvSpPr>
        <p:spPr>
          <a:xfrm>
            <a:off x="447675" y="1270000"/>
            <a:ext cx="8277225" cy="5924550"/>
          </a:xfrm>
          <a:prstGeom prst="rect">
            <a:avLst/>
          </a:prstGeom>
        </p:spPr>
        <p:txBody>
          <a:bodyPr>
            <a:spAutoFit/>
          </a:bodyPr>
          <a:lstStyle/>
          <a:p>
            <a:pPr marL="342900" indent="-342900">
              <a:buFont typeface="Arial" panose="020B0604020202020204" pitchFamily="34" charset="0"/>
              <a:buChar char="•"/>
              <a:defRPr/>
            </a:pPr>
            <a:r>
              <a:rPr lang="fr-CA" sz="1900" dirty="0">
                <a:latin typeface="Verdana"/>
              </a:rPr>
              <a:t>Chouinard, R. (2005). Évaluer sans décourager. </a:t>
            </a:r>
            <a:r>
              <a:rPr lang="fr-CA" sz="1900" i="1" dirty="0">
                <a:latin typeface="Verdana"/>
              </a:rPr>
              <a:t>Centre de recherche et d’intervention sur la réussite scolaire</a:t>
            </a:r>
            <a:r>
              <a:rPr lang="fr-CA" sz="1900" dirty="0">
                <a:latin typeface="Verdana"/>
              </a:rPr>
              <a:t>. Université de Montréal </a:t>
            </a:r>
          </a:p>
          <a:p>
            <a:pPr marL="342900" indent="-342900">
              <a:buFont typeface="Arial" panose="020B0604020202020204" pitchFamily="34" charset="0"/>
              <a:buChar char="•"/>
              <a:defRPr/>
            </a:pPr>
            <a:r>
              <a:rPr lang="fr-CA" sz="1900" dirty="0">
                <a:latin typeface="Verdana"/>
              </a:rPr>
              <a:t>Marcotte, J. (2011). Portrait personnel, familial et scolaire des jeunes adultes émergents (16-24 ans) accédant aux secteurs adultes du secondaire: identification des facteurs associés à la persévérance et à l’abandon au sein de ces milieux scolaires. </a:t>
            </a:r>
            <a:r>
              <a:rPr lang="fr-CA" sz="1900" i="1" dirty="0">
                <a:latin typeface="Verdana"/>
              </a:rPr>
              <a:t>Rapport de recherche.</a:t>
            </a:r>
            <a:r>
              <a:rPr lang="fr-CA" sz="1900" dirty="0">
                <a:latin typeface="Verdana"/>
              </a:rPr>
              <a:t> </a:t>
            </a:r>
          </a:p>
          <a:p>
            <a:pPr marL="342900" indent="-342900">
              <a:buFont typeface="Arial" panose="020B0604020202020204" pitchFamily="34" charset="0"/>
              <a:buChar char="•"/>
              <a:defRPr/>
            </a:pPr>
            <a:r>
              <a:rPr lang="fr-CA" sz="1900" dirty="0">
                <a:latin typeface="Verdana"/>
              </a:rPr>
              <a:t>Marcotte, J. (2011). La transition à la vie adulte, une période déterminante </a:t>
            </a:r>
            <a:r>
              <a:rPr lang="fr-FR" sz="1900" dirty="0">
                <a:latin typeface="Verdana"/>
              </a:rPr>
              <a:t>pour </a:t>
            </a:r>
            <a:r>
              <a:rPr lang="fr-CA" sz="1900" dirty="0">
                <a:latin typeface="Verdana"/>
              </a:rPr>
              <a:t>les jeunes à risque. </a:t>
            </a:r>
            <a:r>
              <a:rPr lang="fr-CA" sz="1900" i="1" dirty="0">
                <a:latin typeface="Verdana"/>
              </a:rPr>
              <a:t>La pratique en mouvement</a:t>
            </a:r>
            <a:r>
              <a:rPr lang="fr-CA" sz="1900" dirty="0">
                <a:latin typeface="Verdana"/>
              </a:rPr>
              <a:t>, 2, 9-10. </a:t>
            </a:r>
            <a:endParaRPr lang="fr-FR" sz="1900" dirty="0">
              <a:latin typeface="Verdana"/>
            </a:endParaRPr>
          </a:p>
          <a:p>
            <a:pPr marL="342900" indent="-342900">
              <a:buFont typeface="Arial" panose="020B0604020202020204" pitchFamily="34" charset="0"/>
              <a:buChar char="•"/>
              <a:defRPr/>
            </a:pPr>
            <a:r>
              <a:rPr lang="fr-CA" sz="1900" dirty="0">
                <a:latin typeface="Verdana"/>
              </a:rPr>
              <a:t>Pouliot, D. (2011). Les 3 P de la réussite en formation générale des adultes: psychologie, psychopédagogie et pédagogie. </a:t>
            </a:r>
            <a:r>
              <a:rPr lang="fr-CA" sz="1900" i="1" dirty="0">
                <a:latin typeface="Verdana"/>
              </a:rPr>
              <a:t>Coup d’œil sur la formation de base</a:t>
            </a:r>
            <a:r>
              <a:rPr lang="fr-CA" sz="1900" dirty="0">
                <a:latin typeface="Verdana"/>
              </a:rPr>
              <a:t>, décembre, 1-3. </a:t>
            </a:r>
            <a:endParaRPr lang="fr-FR" sz="1900" dirty="0">
              <a:latin typeface="Verdana"/>
            </a:endParaRPr>
          </a:p>
          <a:p>
            <a:pPr marL="342900" indent="-342900">
              <a:buFont typeface="Arial" panose="020B0604020202020204" pitchFamily="34" charset="0"/>
              <a:buChar char="•"/>
              <a:defRPr/>
            </a:pPr>
            <a:r>
              <a:rPr lang="fr-CA" sz="1900" dirty="0">
                <a:latin typeface="Verdana"/>
              </a:rPr>
              <a:t>Provencher, L. (2011). L’éducation aux adultes, faire une différence sur l’ardoise de vie. </a:t>
            </a:r>
            <a:r>
              <a:rPr lang="fr-CA" sz="1900" i="1" dirty="0">
                <a:latin typeface="Verdana"/>
              </a:rPr>
              <a:t>La pratique en mouvement</a:t>
            </a:r>
            <a:r>
              <a:rPr lang="fr-CA" sz="1900" dirty="0">
                <a:latin typeface="Verdana"/>
              </a:rPr>
              <a:t>, 2, 11-12. </a:t>
            </a:r>
            <a:endParaRPr lang="fr-FR" sz="1900" dirty="0">
              <a:latin typeface="Verdana"/>
            </a:endParaRPr>
          </a:p>
          <a:p>
            <a:pPr>
              <a:defRPr/>
            </a:pPr>
            <a:r>
              <a:rPr lang="fr-CA" sz="1900" i="1" dirty="0">
                <a:latin typeface="Verdana"/>
              </a:rPr>
              <a:t> </a:t>
            </a:r>
            <a:endParaRPr lang="fr-FR" sz="1900" i="1" dirty="0">
              <a:latin typeface="Verdana"/>
            </a:endParaRPr>
          </a:p>
          <a:p>
            <a:pPr>
              <a:defRPr/>
            </a:pPr>
            <a:endParaRPr lang="fr-FR" sz="1900" dirty="0">
              <a:latin typeface="Verdana"/>
            </a:endParaRPr>
          </a:p>
          <a:p>
            <a:pPr>
              <a:defRPr/>
            </a:pPr>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8825" y="758825"/>
            <a:ext cx="5184775" cy="646113"/>
          </a:xfrm>
          <a:prstGeom prst="rect">
            <a:avLst/>
          </a:prstGeom>
        </p:spPr>
        <p:txBody>
          <a:bodyPr>
            <a:spAutoFit/>
          </a:bodyPr>
          <a:lstStyle/>
          <a:p>
            <a:pPr>
              <a:defRPr/>
            </a:pPr>
            <a:r>
              <a:rPr lang="fr-CA" sz="3600" b="1">
                <a:solidFill>
                  <a:schemeClr val="accent3"/>
                </a:solidFill>
                <a:latin typeface="Verdana"/>
              </a:rPr>
              <a:t>Références</a:t>
            </a:r>
            <a:endParaRPr lang="fr-FR" sz="3600" b="1">
              <a:solidFill>
                <a:schemeClr val="accent3"/>
              </a:solidFill>
              <a:latin typeface="Verdana"/>
            </a:endParaRPr>
          </a:p>
        </p:txBody>
      </p:sp>
      <p:sp>
        <p:nvSpPr>
          <p:cNvPr id="102402" name="ZoneTexte 2"/>
          <p:cNvSpPr txBox="1">
            <a:spLocks noChangeArrowheads="1"/>
          </p:cNvSpPr>
          <p:nvPr/>
        </p:nvSpPr>
        <p:spPr bwMode="auto">
          <a:xfrm>
            <a:off x="490538" y="1865313"/>
            <a:ext cx="8205787" cy="5065712"/>
          </a:xfrm>
          <a:prstGeom prst="rect">
            <a:avLst/>
          </a:prstGeom>
          <a:noFill/>
          <a:ln w="9525">
            <a:noFill/>
            <a:miter lim="800000"/>
            <a:headEnd/>
            <a:tailEnd/>
          </a:ln>
        </p:spPr>
        <p:txBody>
          <a:bodyPr>
            <a:spAutoFit/>
          </a:bodyPr>
          <a:lstStyle/>
          <a:p>
            <a:r>
              <a:rPr lang="fr-CA" sz="1600">
                <a:latin typeface="Verdana" pitchFamily="34" charset="0"/>
              </a:rPr>
              <a:t>Rousseau, N., et al. (2010). L’éducation aux adultes chez les 16-18 ans La volonté de réussir l’école… et la vie! </a:t>
            </a:r>
            <a:r>
              <a:rPr lang="fr-CA" sz="1600" i="1">
                <a:latin typeface="Verdana" pitchFamily="34" charset="0"/>
              </a:rPr>
              <a:t>Éducation et francophonie, 28</a:t>
            </a:r>
            <a:r>
              <a:rPr lang="fr-CA" sz="1600">
                <a:latin typeface="Verdana" pitchFamily="34" charset="0"/>
              </a:rPr>
              <a:t>(1), 154-177.</a:t>
            </a:r>
          </a:p>
          <a:p>
            <a:endParaRPr lang="fr-CA" sz="1600">
              <a:latin typeface="Verdana" pitchFamily="34" charset="0"/>
            </a:endParaRPr>
          </a:p>
          <a:p>
            <a:r>
              <a:rPr lang="fr-CA" sz="1600">
                <a:latin typeface="Verdana" pitchFamily="34" charset="0"/>
              </a:rPr>
              <a:t>Bissonnette, Steve. Présentation «L'enseignement efficace??», 2014-10-01</a:t>
            </a:r>
          </a:p>
          <a:p>
            <a:endParaRPr lang="fr-CA" sz="1600">
              <a:latin typeface="Verdana" pitchFamily="34" charset="0"/>
            </a:endParaRPr>
          </a:p>
          <a:p>
            <a:r>
              <a:rPr lang="fr-CA" sz="1600">
                <a:latin typeface="Verdana" pitchFamily="34" charset="0"/>
              </a:rPr>
              <a:t>Lupien, Sonia. Programme </a:t>
            </a:r>
            <a:r>
              <a:rPr lang="fr-CA" sz="1600" i="1">
                <a:latin typeface="Verdana" pitchFamily="34" charset="0"/>
              </a:rPr>
              <a:t>Déstresse et progresse. </a:t>
            </a:r>
            <a:r>
              <a:rPr lang="fr-CA" sz="1600">
                <a:latin typeface="Verdana" pitchFamily="34" charset="0"/>
              </a:rPr>
              <a:t>Centre d’études sur le stress humain.</a:t>
            </a:r>
          </a:p>
          <a:p>
            <a:endParaRPr lang="fr-CA" sz="1600">
              <a:latin typeface="Verdana" pitchFamily="34" charset="0"/>
            </a:endParaRPr>
          </a:p>
          <a:p>
            <a:r>
              <a:rPr lang="fr-CA" sz="1600">
                <a:latin typeface="Verdana" pitchFamily="34" charset="0"/>
                <a:hlinkClick r:id="rId3"/>
              </a:rPr>
              <a:t>http://www.education.gouv.qc.ca/fileadmin/site_web/documents/dpse/adaptation_serv_compl/19-7065.pdf</a:t>
            </a:r>
            <a:r>
              <a:rPr lang="fr-CA" sz="1600">
                <a:latin typeface="Verdana" pitchFamily="34" charset="0"/>
              </a:rPr>
              <a:t>, page web consultée le 16 avril 2017</a:t>
            </a:r>
          </a:p>
          <a:p>
            <a:endParaRPr lang="fr-CA" sz="1600">
              <a:latin typeface="Verdana" pitchFamily="34" charset="0"/>
            </a:endParaRPr>
          </a:p>
          <a:p>
            <a:r>
              <a:rPr lang="fr-CA" sz="1600"/>
              <a:t>Nathalie Landry et Michelle Émond. </a:t>
            </a:r>
            <a:r>
              <a:rPr lang="fr-CA" sz="1600" i="1"/>
              <a:t>Vers des pratiques pédagogiques adaptées</a:t>
            </a:r>
            <a:r>
              <a:rPr lang="fr-CA" sz="1600"/>
              <a:t>, Commission scolaire de Laval</a:t>
            </a:r>
          </a:p>
          <a:p>
            <a:endParaRPr lang="fr-CA" sz="1600"/>
          </a:p>
          <a:p>
            <a:pPr>
              <a:lnSpc>
                <a:spcPct val="80000"/>
              </a:lnSpc>
              <a:buFont typeface="Wingdings 2" pitchFamily="18" charset="2"/>
              <a:buNone/>
            </a:pPr>
            <a:r>
              <a:rPr lang="fr-CA" sz="1600" i="1"/>
              <a:t>http://www.3evoie.org/telechargementpublic/primaire/Qu'est-ce_que_l'Enseignement_Explicite_relu%208%20sep.pdf </a:t>
            </a:r>
          </a:p>
          <a:p>
            <a:pPr>
              <a:lnSpc>
                <a:spcPct val="80000"/>
              </a:lnSpc>
            </a:pPr>
            <a:r>
              <a:rPr lang="fr-CA" sz="1600" i="1"/>
              <a:t>Page web consultée le 25 novembre 2013, modifications faites par Claudine Jolicoeur-Yelle</a:t>
            </a:r>
            <a:endParaRPr lang="fr-CA" sz="1600"/>
          </a:p>
          <a:p>
            <a:endParaRPr lang="fr-CA" sz="1600"/>
          </a:p>
          <a:p>
            <a:endParaRPr lang="fr-CA" sz="1600">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txBox="1">
            <a:spLocks noGrp="1"/>
          </p:cNvSpPr>
          <p:nvPr/>
        </p:nvSpPr>
        <p:spPr>
          <a:xfrm>
            <a:off x="8348663" y="6111875"/>
            <a:ext cx="457200" cy="365125"/>
          </a:xfrm>
          <a:prstGeom prst="rect">
            <a:avLst/>
          </a:prstGeom>
          <a:noFill/>
        </p:spPr>
        <p:txBody>
          <a:bodyPr anchor="b"/>
          <a:lstStyle/>
          <a:p>
            <a:pPr algn="r">
              <a:defRPr/>
            </a:pPr>
            <a:fld id="{E43D86D8-BBD4-4704-B8CE-55738815B156}" type="slidenum">
              <a:rPr lang="fr-CA" altLang="fr-FR" sz="1000">
                <a:solidFill>
                  <a:schemeClr val="bg2">
                    <a:shade val="50000"/>
                  </a:schemeClr>
                </a:solidFill>
                <a:latin typeface="Arial" pitchFamily="34" charset="0"/>
                <a:ea typeface="ＭＳ Ｐゴシック" pitchFamily="34" charset="-128"/>
                <a:cs typeface="+mn-cs"/>
              </a:rPr>
              <a:pPr algn="r">
                <a:defRPr/>
              </a:pPr>
              <a:t>6</a:t>
            </a:fld>
            <a:endParaRPr lang="fr-CA" altLang="fr-FR" sz="1000">
              <a:solidFill>
                <a:schemeClr val="bg2">
                  <a:shade val="50000"/>
                </a:schemeClr>
              </a:solidFill>
              <a:latin typeface="Arial" pitchFamily="34" charset="0"/>
              <a:ea typeface="ＭＳ Ｐゴシック" pitchFamily="34" charset="-128"/>
              <a:cs typeface="+mn-cs"/>
            </a:endParaRPr>
          </a:p>
        </p:txBody>
      </p:sp>
      <p:sp>
        <p:nvSpPr>
          <p:cNvPr id="553986" name="Rectangle 2"/>
          <p:cNvSpPr>
            <a:spLocks noGrp="1" noRot="1" noChangeArrowheads="1"/>
          </p:cNvSpPr>
          <p:nvPr>
            <p:ph type="title" idx="4294967295"/>
            <p:custDataLst>
              <p:tags r:id="rId1"/>
            </p:custDataLst>
          </p:nvPr>
        </p:nvSpPr>
        <p:spPr>
          <a:xfrm>
            <a:off x="539750" y="620713"/>
            <a:ext cx="8604250" cy="796925"/>
          </a:xfrm>
        </p:spPr>
        <p:txBody>
          <a:bodyPr rtlCol="0">
            <a:normAutofit fontScale="90000"/>
          </a:bodyPr>
          <a:lstStyle/>
          <a:p>
            <a:pPr eaLnBrk="1" fontAlgn="auto" hangingPunct="1">
              <a:spcAft>
                <a:spcPts val="0"/>
              </a:spcAft>
              <a:defRPr/>
            </a:pPr>
            <a:r>
              <a:rPr lang="fr-CA" altLang="fr-FR" sz="3600" dirty="0" smtClean="0">
                <a:solidFill>
                  <a:schemeClr val="hlink"/>
                </a:solidFill>
                <a:effectLst>
                  <a:outerShdw blurRad="38100" dist="38100" dir="2700000" algn="tl">
                    <a:srgbClr val="000000"/>
                  </a:outerShdw>
                </a:effectLst>
              </a:rPr>
              <a:t/>
            </a:r>
            <a:br>
              <a:rPr lang="fr-CA" altLang="fr-FR" sz="3600" dirty="0" smtClean="0">
                <a:solidFill>
                  <a:schemeClr val="hlink"/>
                </a:solidFill>
                <a:effectLst>
                  <a:outerShdw blurRad="38100" dist="38100" dir="2700000" algn="tl">
                    <a:srgbClr val="000000"/>
                  </a:outerShdw>
                </a:effectLst>
              </a:rPr>
            </a:br>
            <a:r>
              <a:rPr lang="fr-CA" altLang="fr-FR" sz="3600" dirty="0" smtClean="0">
                <a:solidFill>
                  <a:schemeClr val="hlink"/>
                </a:solidFill>
                <a:effectLst>
                  <a:outerShdw blurRad="38100" dist="38100" dir="2700000" algn="tl">
                    <a:srgbClr val="000000"/>
                  </a:outerShdw>
                </a:effectLst>
              </a:rPr>
              <a:t>Les </a:t>
            </a:r>
            <a:r>
              <a:rPr lang="fr-CA" altLang="fr-FR" sz="3600" dirty="0">
                <a:solidFill>
                  <a:schemeClr val="hlink"/>
                </a:solidFill>
                <a:effectLst>
                  <a:outerShdw blurRad="38100" dist="38100" dir="2700000" algn="tl">
                    <a:srgbClr val="000000"/>
                  </a:outerShdw>
                </a:effectLst>
              </a:rPr>
              <a:t>caractéristiques </a:t>
            </a:r>
            <a:r>
              <a:rPr lang="fr-CA" altLang="fr-FR" sz="3600" dirty="0" smtClean="0">
                <a:solidFill>
                  <a:schemeClr val="hlink"/>
                </a:solidFill>
                <a:effectLst>
                  <a:outerShdw blurRad="38100" dist="38100" dir="2700000" algn="tl">
                    <a:srgbClr val="000000"/>
                  </a:outerShdw>
                </a:effectLst>
              </a:rPr>
              <a:t>de </a:t>
            </a:r>
            <a:r>
              <a:rPr lang="fr-CA" altLang="fr-FR" sz="3600" dirty="0">
                <a:solidFill>
                  <a:schemeClr val="hlink"/>
                </a:solidFill>
                <a:effectLst>
                  <a:outerShdw blurRad="38100" dist="38100" dir="2700000" algn="tl">
                    <a:srgbClr val="000000"/>
                  </a:outerShdw>
                </a:effectLst>
              </a:rPr>
              <a:t>la clientèle</a:t>
            </a:r>
          </a:p>
        </p:txBody>
      </p:sp>
      <p:sp>
        <p:nvSpPr>
          <p:cNvPr id="23555" name="Rectangle 3"/>
          <p:cNvSpPr>
            <a:spLocks noGrp="1" noChangeArrowheads="1"/>
          </p:cNvSpPr>
          <p:nvPr>
            <p:ph type="body" idx="4294967295"/>
            <p:custDataLst>
              <p:tags r:id="rId2"/>
            </p:custDataLst>
          </p:nvPr>
        </p:nvSpPr>
        <p:spPr>
          <a:xfrm>
            <a:off x="395288" y="1600200"/>
            <a:ext cx="8410575" cy="4530725"/>
          </a:xfrm>
        </p:spPr>
        <p:txBody>
          <a:bodyPr lIns="182880" tIns="91440"/>
          <a:lstStyle/>
          <a:p>
            <a:pPr marL="547688" indent="-411163" eaLnBrk="1" hangingPunct="1">
              <a:lnSpc>
                <a:spcPct val="80000"/>
              </a:lnSpc>
              <a:buClr>
                <a:srgbClr val="000000"/>
              </a:buClr>
              <a:buFont typeface="Wingdings 2" pitchFamily="18" charset="2"/>
              <a:buChar char=""/>
            </a:pPr>
            <a:r>
              <a:rPr lang="fr-CA" altLang="fr-FR" sz="1800" b="1" smtClean="0"/>
              <a:t>Élèves en souffrance</a:t>
            </a:r>
          </a:p>
          <a:p>
            <a:pPr marL="868363" lvl="1" indent="-282575" eaLnBrk="1" hangingPunct="1">
              <a:lnSpc>
                <a:spcPct val="80000"/>
              </a:lnSpc>
              <a:buFont typeface="Wingdings 2" pitchFamily="18" charset="2"/>
              <a:buChar char=""/>
            </a:pPr>
            <a:r>
              <a:rPr lang="fr-CA" altLang="fr-FR" sz="1900" b="1" smtClean="0"/>
              <a:t>Stress	         Anxiété  et dépression (si stress chronique)</a:t>
            </a:r>
          </a:p>
          <a:p>
            <a:pPr marL="1133475" lvl="2" indent="-182563" eaLnBrk="1" hangingPunct="1">
              <a:lnSpc>
                <a:spcPct val="80000"/>
              </a:lnSpc>
              <a:buFont typeface="Wingdings" pitchFamily="2" charset="2"/>
              <a:buChar char=""/>
            </a:pPr>
            <a:r>
              <a:rPr lang="fr-CA" altLang="fr-FR" sz="1700" b="1" smtClean="0"/>
              <a:t>Consommation</a:t>
            </a:r>
          </a:p>
          <a:p>
            <a:pPr marL="1133475" lvl="2" indent="-182563" eaLnBrk="1" hangingPunct="1">
              <a:lnSpc>
                <a:spcPct val="80000"/>
              </a:lnSpc>
              <a:buFont typeface="Wingdings" pitchFamily="2" charset="2"/>
              <a:buChar char=""/>
            </a:pPr>
            <a:r>
              <a:rPr lang="fr-CA" altLang="fr-FR" sz="1700" b="1" smtClean="0"/>
              <a:t>Fuite</a:t>
            </a:r>
          </a:p>
          <a:p>
            <a:pPr marL="1133475" lvl="2" indent="-182563" eaLnBrk="1" hangingPunct="1">
              <a:lnSpc>
                <a:spcPct val="80000"/>
              </a:lnSpc>
              <a:buFont typeface="Wingdings" pitchFamily="2" charset="2"/>
              <a:buChar char=""/>
            </a:pPr>
            <a:r>
              <a:rPr lang="fr-CA" altLang="fr-FR" sz="1700" b="1" smtClean="0"/>
              <a:t>Passivité</a:t>
            </a:r>
          </a:p>
          <a:p>
            <a:pPr marL="1133475" lvl="2" indent="-182563" eaLnBrk="1" hangingPunct="1">
              <a:lnSpc>
                <a:spcPct val="80000"/>
              </a:lnSpc>
              <a:buFont typeface="Wingdings" pitchFamily="2" charset="2"/>
              <a:buChar char=""/>
            </a:pPr>
            <a:r>
              <a:rPr lang="fr-CA" altLang="fr-FR" sz="1700" b="1" smtClean="0"/>
              <a:t>Comportements d</a:t>
            </a:r>
            <a:r>
              <a:rPr lang="fr-CA" altLang="en-US" sz="1700" b="1" smtClean="0"/>
              <a:t>’</a:t>
            </a:r>
            <a:r>
              <a:rPr lang="fr-CA" altLang="fr-FR" sz="1700" b="1" smtClean="0"/>
              <a:t>opposition, etc.</a:t>
            </a:r>
          </a:p>
          <a:p>
            <a:pPr marL="1133475" lvl="2" indent="-182563" eaLnBrk="1" hangingPunct="1">
              <a:lnSpc>
                <a:spcPct val="80000"/>
              </a:lnSpc>
              <a:buFont typeface="Wingdings" pitchFamily="2" charset="2"/>
              <a:buChar char=""/>
            </a:pPr>
            <a:endParaRPr lang="fr-CA" altLang="fr-FR" sz="1700" b="1" smtClean="0"/>
          </a:p>
          <a:p>
            <a:pPr marL="868363" lvl="1" indent="-282575" eaLnBrk="1" hangingPunct="1">
              <a:lnSpc>
                <a:spcPct val="80000"/>
              </a:lnSpc>
              <a:buFont typeface="Wingdings 2" pitchFamily="18" charset="2"/>
              <a:buChar char=""/>
            </a:pPr>
            <a:r>
              <a:rPr lang="fr-CA" altLang="fr-FR" sz="1900" b="1" smtClean="0"/>
              <a:t>Peu confiants en leur capacité d</a:t>
            </a:r>
            <a:r>
              <a:rPr lang="fr-CA" altLang="en-US" sz="1900" b="1" smtClean="0"/>
              <a:t>’</a:t>
            </a:r>
            <a:r>
              <a:rPr lang="fr-CA" altLang="fr-FR" sz="1900" b="1" smtClean="0"/>
              <a:t>apprendre</a:t>
            </a:r>
          </a:p>
          <a:p>
            <a:pPr marL="1133475" lvl="2" indent="-182563" eaLnBrk="1" hangingPunct="1">
              <a:lnSpc>
                <a:spcPct val="80000"/>
              </a:lnSpc>
              <a:buFont typeface="Wingdings" pitchFamily="2" charset="2"/>
              <a:buChar char=""/>
            </a:pPr>
            <a:r>
              <a:rPr lang="fr-CA" altLang="fr-FR" sz="1700" b="1" smtClean="0"/>
              <a:t>Plus en contact avec l</a:t>
            </a:r>
            <a:r>
              <a:rPr lang="fr-CA" altLang="en-US" sz="1700" b="1" smtClean="0"/>
              <a:t>’</a:t>
            </a:r>
            <a:r>
              <a:rPr lang="fr-CA" altLang="fr-FR" sz="1700" b="1" smtClean="0"/>
              <a:t>échec que le succès</a:t>
            </a:r>
          </a:p>
          <a:p>
            <a:pPr marL="1133475" lvl="2" indent="-182563" eaLnBrk="1" hangingPunct="1">
              <a:lnSpc>
                <a:spcPct val="80000"/>
              </a:lnSpc>
              <a:buFont typeface="Wingdings" pitchFamily="2" charset="2"/>
              <a:buChar char=""/>
            </a:pPr>
            <a:r>
              <a:rPr lang="fr-CA" altLang="fr-FR" sz="1700" b="1" smtClean="0"/>
              <a:t>L</a:t>
            </a:r>
            <a:r>
              <a:rPr lang="fr-CA" altLang="en-US" sz="1700" b="1" smtClean="0"/>
              <a:t>’</a:t>
            </a:r>
            <a:r>
              <a:rPr lang="fr-CA" altLang="fr-FR" sz="1700" b="1" smtClean="0"/>
              <a:t>école est perçue comme négative pour ces jeunes et la famille</a:t>
            </a:r>
          </a:p>
          <a:p>
            <a:pPr marL="1133475" lvl="2" indent="-182563" eaLnBrk="1" hangingPunct="1">
              <a:lnSpc>
                <a:spcPct val="80000"/>
              </a:lnSpc>
              <a:buFont typeface="Wingdings" pitchFamily="2" charset="2"/>
              <a:buChar char=""/>
            </a:pPr>
            <a:r>
              <a:rPr lang="fr-CA" altLang="fr-FR" sz="1700" b="1" smtClean="0"/>
              <a:t>Ils ne peuvent plus se réaliser à travers l</a:t>
            </a:r>
            <a:r>
              <a:rPr lang="fr-CA" altLang="en-US" sz="1700" b="1" smtClean="0"/>
              <a:t>’</a:t>
            </a:r>
            <a:r>
              <a:rPr lang="fr-CA" altLang="fr-FR" sz="1700" b="1" smtClean="0"/>
              <a:t>école</a:t>
            </a:r>
          </a:p>
          <a:p>
            <a:pPr marL="1133475" lvl="2" indent="-182563" eaLnBrk="1" hangingPunct="1">
              <a:lnSpc>
                <a:spcPct val="80000"/>
              </a:lnSpc>
              <a:buFont typeface="Wingdings" pitchFamily="2" charset="2"/>
              <a:buChar char=""/>
            </a:pPr>
            <a:r>
              <a:rPr lang="fr-CA" altLang="fr-FR" sz="1700" b="1" smtClean="0"/>
              <a:t>«Hors du secondaire 5, point de salut !»</a:t>
            </a:r>
          </a:p>
          <a:p>
            <a:pPr marL="547688" indent="-411163" eaLnBrk="1" hangingPunct="1">
              <a:lnSpc>
                <a:spcPct val="80000"/>
              </a:lnSpc>
              <a:buClr>
                <a:srgbClr val="000000"/>
              </a:buClr>
              <a:buFont typeface="Wingdings 2" pitchFamily="18" charset="2"/>
              <a:buChar char=""/>
            </a:pPr>
            <a:endParaRPr lang="fr-CA" altLang="fr-FR" sz="1700" b="1" smtClean="0"/>
          </a:p>
          <a:p>
            <a:pPr marL="547688" indent="-411163" eaLnBrk="1" hangingPunct="1">
              <a:lnSpc>
                <a:spcPct val="80000"/>
              </a:lnSpc>
              <a:buClr>
                <a:srgbClr val="000000"/>
              </a:buClr>
              <a:buFont typeface="Wingdings 2" pitchFamily="18" charset="2"/>
              <a:buChar char=""/>
            </a:pPr>
            <a:r>
              <a:rPr lang="fr-CA" altLang="fr-FR" sz="1800" b="1" smtClean="0"/>
              <a:t>Éprouvent de grandes difficultés à s’</a:t>
            </a:r>
            <a:r>
              <a:rPr lang="fr-CA" altLang="fr-FR" sz="1800" b="1" i="1" u="sng" smtClean="0"/>
              <a:t>adapter</a:t>
            </a:r>
            <a:r>
              <a:rPr lang="fr-CA" altLang="fr-FR" sz="1800" b="1" smtClean="0"/>
              <a:t> à l’École!</a:t>
            </a:r>
            <a:endParaRPr lang="fr-CA" altLang="fr-FR" sz="2000" b="1" smtClean="0"/>
          </a:p>
        </p:txBody>
      </p:sp>
      <p:pic>
        <p:nvPicPr>
          <p:cNvPr id="23556" name="Picture 4" descr="garcon-triste-m-br"/>
          <p:cNvPicPr>
            <a:picLocks noChangeAspect="1" noChangeArrowheads="1"/>
          </p:cNvPicPr>
          <p:nvPr>
            <p:custDataLst>
              <p:tags r:id="rId3"/>
            </p:custDataLst>
          </p:nvPr>
        </p:nvPicPr>
        <p:blipFill>
          <a:blip r:embed="rId6"/>
          <a:srcRect/>
          <a:stretch>
            <a:fillRect/>
          </a:stretch>
        </p:blipFill>
        <p:spPr bwMode="auto">
          <a:xfrm>
            <a:off x="6804025" y="2281238"/>
            <a:ext cx="1317625" cy="1441450"/>
          </a:xfrm>
          <a:prstGeom prst="rect">
            <a:avLst/>
          </a:prstGeom>
          <a:noFill/>
          <a:ln w="9525">
            <a:noFill/>
            <a:miter lim="800000"/>
            <a:headEnd/>
            <a:tailEnd/>
          </a:ln>
        </p:spPr>
      </p:pic>
      <p:sp>
        <p:nvSpPr>
          <p:cNvPr id="23557" name="AutoShape 5"/>
          <p:cNvSpPr>
            <a:spLocks noChangeArrowheads="1"/>
          </p:cNvSpPr>
          <p:nvPr/>
        </p:nvSpPr>
        <p:spPr bwMode="auto">
          <a:xfrm>
            <a:off x="2268538" y="1916113"/>
            <a:ext cx="720725" cy="360362"/>
          </a:xfrm>
          <a:prstGeom prst="rightArrow">
            <a:avLst>
              <a:gd name="adj1" fmla="val 50000"/>
              <a:gd name="adj2" fmla="val 99695"/>
            </a:avLst>
          </a:prstGeom>
          <a:solidFill>
            <a:schemeClr val="accent1"/>
          </a:solidFill>
          <a:ln w="9525">
            <a:solidFill>
              <a:schemeClr val="tx1"/>
            </a:solidFill>
            <a:miter lim="800000"/>
            <a:headEnd/>
            <a:tailEnd/>
          </a:ln>
        </p:spPr>
        <p:txBody>
          <a:bodyPr wrap="none" anchor="ctr"/>
          <a:lstStyle/>
          <a:p>
            <a:endParaRPr lang="fr-CA" altLang="fr-FR" sz="1600">
              <a:solidFill>
                <a:schemeClr val="tx2"/>
              </a:solidFill>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txBox="1">
            <a:spLocks noGrp="1"/>
          </p:cNvSpPr>
          <p:nvPr/>
        </p:nvSpPr>
        <p:spPr>
          <a:xfrm>
            <a:off x="8348663" y="6111875"/>
            <a:ext cx="457200" cy="365125"/>
          </a:xfrm>
          <a:prstGeom prst="rect">
            <a:avLst/>
          </a:prstGeom>
          <a:noFill/>
        </p:spPr>
        <p:txBody>
          <a:bodyPr anchor="b"/>
          <a:lstStyle/>
          <a:p>
            <a:pPr algn="r">
              <a:defRPr/>
            </a:pPr>
            <a:fld id="{391C4D4B-72A4-4DF7-A46E-4612713E0387}" type="slidenum">
              <a:rPr lang="fr-CA" altLang="fr-FR" sz="1000">
                <a:solidFill>
                  <a:schemeClr val="bg2">
                    <a:shade val="50000"/>
                  </a:schemeClr>
                </a:solidFill>
                <a:latin typeface="Arial" pitchFamily="34" charset="0"/>
                <a:ea typeface="ＭＳ Ｐゴシック" pitchFamily="34" charset="-128"/>
                <a:cs typeface="+mn-cs"/>
              </a:rPr>
              <a:pPr algn="r">
                <a:defRPr/>
              </a:pPr>
              <a:t>7</a:t>
            </a:fld>
            <a:endParaRPr lang="fr-CA" altLang="fr-FR" sz="1000">
              <a:solidFill>
                <a:schemeClr val="bg2">
                  <a:shade val="50000"/>
                </a:schemeClr>
              </a:solidFill>
              <a:latin typeface="Arial" pitchFamily="34" charset="0"/>
              <a:ea typeface="ＭＳ Ｐゴシック" pitchFamily="34" charset="-128"/>
              <a:cs typeface="+mn-cs"/>
            </a:endParaRPr>
          </a:p>
        </p:txBody>
      </p:sp>
      <p:sp>
        <p:nvSpPr>
          <p:cNvPr id="555010" name="Rectangle 2"/>
          <p:cNvSpPr>
            <a:spLocks noGrp="1" noRot="1" noChangeArrowheads="1"/>
          </p:cNvSpPr>
          <p:nvPr>
            <p:ph type="title" idx="4294967295"/>
            <p:custDataLst>
              <p:tags r:id="rId1"/>
            </p:custDataLst>
          </p:nvPr>
        </p:nvSpPr>
        <p:spPr>
          <a:xfrm>
            <a:off x="468313" y="274638"/>
            <a:ext cx="6934200" cy="1143000"/>
          </a:xfrm>
        </p:spPr>
        <p:txBody>
          <a:bodyPr rtlCol="0">
            <a:normAutofit/>
          </a:bodyPr>
          <a:lstStyle/>
          <a:p>
            <a:pPr eaLnBrk="1" fontAlgn="auto" hangingPunct="1">
              <a:spcAft>
                <a:spcPts val="0"/>
              </a:spcAft>
              <a:defRPr/>
            </a:pPr>
            <a:r>
              <a:rPr lang="fr-CA" altLang="fr-FR" dirty="0">
                <a:solidFill>
                  <a:schemeClr val="hlink"/>
                </a:solidFill>
                <a:effectLst>
                  <a:outerShdw blurRad="38100" dist="38100" dir="2700000" algn="tl">
                    <a:srgbClr val="000000"/>
                  </a:outerShdw>
                </a:effectLst>
              </a:rPr>
              <a:t>DONC…</a:t>
            </a:r>
          </a:p>
        </p:txBody>
      </p:sp>
      <p:sp>
        <p:nvSpPr>
          <p:cNvPr id="25603" name="Rectangle 3"/>
          <p:cNvSpPr>
            <a:spLocks noGrp="1" noChangeArrowheads="1"/>
          </p:cNvSpPr>
          <p:nvPr>
            <p:ph type="body" idx="4294967295"/>
            <p:custDataLst>
              <p:tags r:id="rId2"/>
            </p:custDataLst>
          </p:nvPr>
        </p:nvSpPr>
        <p:spPr>
          <a:xfrm>
            <a:off x="0" y="1600200"/>
            <a:ext cx="8256588" cy="4530725"/>
          </a:xfrm>
        </p:spPr>
        <p:txBody>
          <a:bodyPr lIns="182880" tIns="91440"/>
          <a:lstStyle/>
          <a:p>
            <a:pPr marL="547688" indent="-411163" eaLnBrk="1" hangingPunct="1">
              <a:lnSpc>
                <a:spcPct val="90000"/>
              </a:lnSpc>
              <a:buClr>
                <a:srgbClr val="000000"/>
              </a:buClr>
              <a:buFont typeface="Wingdings 2" pitchFamily="18" charset="2"/>
              <a:buChar char=""/>
            </a:pPr>
            <a:r>
              <a:rPr lang="fr-CA" altLang="fr-FR" sz="2200" b="1" smtClean="0"/>
              <a:t>Pour protéger leur </a:t>
            </a:r>
            <a:r>
              <a:rPr lang="fr-CA" altLang="fr-FR" sz="2200" b="1" i="1" smtClean="0"/>
              <a:t>estime de soi,</a:t>
            </a:r>
            <a:r>
              <a:rPr lang="fr-CA" altLang="fr-FR" sz="2200" b="1" smtClean="0"/>
              <a:t> ils vont se dissocier de l</a:t>
            </a:r>
            <a:r>
              <a:rPr lang="fr-CA" altLang="en-US" sz="2200" b="1" smtClean="0"/>
              <a:t>’</a:t>
            </a:r>
            <a:r>
              <a:rPr lang="fr-CA" altLang="fr-FR" sz="2200" b="1" smtClean="0"/>
              <a:t>ÉCOLE</a:t>
            </a:r>
          </a:p>
          <a:p>
            <a:pPr marL="868363" lvl="1" indent="-282575" eaLnBrk="1" hangingPunct="1">
              <a:lnSpc>
                <a:spcPct val="90000"/>
              </a:lnSpc>
              <a:buFont typeface="Wingdings 2" pitchFamily="18" charset="2"/>
              <a:buChar char=""/>
            </a:pPr>
            <a:r>
              <a:rPr lang="fr-CA" altLang="fr-FR" sz="2300" b="1" smtClean="0"/>
              <a:t>Ils renforcent les comportements d</a:t>
            </a:r>
            <a:r>
              <a:rPr lang="fr-CA" altLang="en-US" sz="2300" b="1" smtClean="0"/>
              <a:t>’</a:t>
            </a:r>
            <a:r>
              <a:rPr lang="fr-CA" altLang="fr-FR" sz="2300" b="1" smtClean="0"/>
              <a:t>opposition, de fuite ou de passivité.</a:t>
            </a:r>
          </a:p>
          <a:p>
            <a:pPr marL="868363" lvl="1" indent="-282575" eaLnBrk="1" hangingPunct="1">
              <a:lnSpc>
                <a:spcPct val="90000"/>
              </a:lnSpc>
              <a:buFont typeface="Wingdings 2" pitchFamily="18" charset="2"/>
              <a:buChar char=""/>
            </a:pPr>
            <a:r>
              <a:rPr lang="fr-CA" altLang="fr-FR" sz="2300" b="1" smtClean="0"/>
              <a:t>Ils développent différents mécanismes de défense pour se protéger :</a:t>
            </a:r>
          </a:p>
          <a:p>
            <a:pPr marL="1133475" lvl="2" indent="-182563" eaLnBrk="1" hangingPunct="1">
              <a:lnSpc>
                <a:spcPct val="90000"/>
              </a:lnSpc>
              <a:buFont typeface="Wingdings" pitchFamily="2" charset="2"/>
              <a:buChar char=""/>
            </a:pPr>
            <a:r>
              <a:rPr lang="fr-CA" altLang="fr-FR" sz="1600" b="1" smtClean="0"/>
              <a:t>Faible sentiment de compétence</a:t>
            </a:r>
          </a:p>
          <a:p>
            <a:pPr marL="1133475" lvl="2" indent="-182563" eaLnBrk="1" hangingPunct="1">
              <a:lnSpc>
                <a:spcPct val="90000"/>
              </a:lnSpc>
              <a:buFont typeface="Wingdings" pitchFamily="2" charset="2"/>
              <a:buChar char=""/>
            </a:pPr>
            <a:r>
              <a:rPr lang="fr-CA" altLang="fr-FR" sz="1600" b="1" smtClean="0"/>
              <a:t>Peur de ne pas savoir apprendre</a:t>
            </a:r>
          </a:p>
          <a:p>
            <a:pPr marL="1133475" lvl="2" indent="-182563" eaLnBrk="1" hangingPunct="1">
              <a:lnSpc>
                <a:spcPct val="90000"/>
              </a:lnSpc>
              <a:buFont typeface="Wingdings" pitchFamily="2" charset="2"/>
              <a:buChar char=""/>
            </a:pPr>
            <a:r>
              <a:rPr lang="fr-CA" altLang="fr-FR" sz="1600" b="1" smtClean="0"/>
              <a:t>Peur de l’échec</a:t>
            </a:r>
          </a:p>
          <a:p>
            <a:pPr marL="1133475" lvl="2" indent="-182563" eaLnBrk="1" hangingPunct="1">
              <a:lnSpc>
                <a:spcPct val="90000"/>
              </a:lnSpc>
              <a:buFont typeface="Wingdings" pitchFamily="2" charset="2"/>
              <a:buChar char=""/>
            </a:pPr>
            <a:endParaRPr lang="fr-CA" altLang="fr-FR" sz="1600" b="1" smtClean="0"/>
          </a:p>
          <a:p>
            <a:pPr marL="1544638" lvl="4" indent="-182563" eaLnBrk="1" hangingPunct="1">
              <a:lnSpc>
                <a:spcPct val="90000"/>
              </a:lnSpc>
              <a:buFont typeface="Wingdings" pitchFamily="2" charset="2"/>
              <a:buNone/>
            </a:pPr>
            <a:r>
              <a:rPr lang="fr-CA" altLang="fr-FR" sz="1500" b="1" smtClean="0"/>
              <a:t>Rupture avec l’école : </a:t>
            </a:r>
            <a:r>
              <a:rPr lang="fr-CA" altLang="fr-FR" sz="1500" b="1" i="1" smtClean="0"/>
              <a:t>Processus d’abandon scolaire</a:t>
            </a:r>
          </a:p>
          <a:p>
            <a:pPr marL="1544638" lvl="4" indent="-182563" eaLnBrk="1" hangingPunct="1">
              <a:lnSpc>
                <a:spcPct val="90000"/>
              </a:lnSpc>
              <a:buFont typeface="Wingdings" pitchFamily="2" charset="2"/>
              <a:buNone/>
            </a:pPr>
            <a:r>
              <a:rPr lang="fr-CA" altLang="fr-FR" sz="1500" b="1" smtClean="0"/>
              <a:t>(Ils se désengagent sans pour autant abandonner</a:t>
            </a:r>
          </a:p>
          <a:p>
            <a:pPr marL="1544638" lvl="4" indent="-182563" eaLnBrk="1" hangingPunct="1">
              <a:lnSpc>
                <a:spcPct val="90000"/>
              </a:lnSpc>
              <a:buFont typeface="Wingdings" pitchFamily="2" charset="2"/>
              <a:buNone/>
            </a:pPr>
            <a:r>
              <a:rPr lang="fr-CA" altLang="fr-FR" sz="1500" b="1" smtClean="0"/>
              <a:t>dans l’immédiat. D’abord mentalement, ensuite</a:t>
            </a:r>
          </a:p>
          <a:p>
            <a:pPr marL="1544638" lvl="4" indent="-182563" eaLnBrk="1" hangingPunct="1">
              <a:lnSpc>
                <a:spcPct val="90000"/>
              </a:lnSpc>
              <a:buFont typeface="Wingdings" pitchFamily="2" charset="2"/>
              <a:buNone/>
            </a:pPr>
            <a:r>
              <a:rPr lang="fr-CA" altLang="fr-FR" sz="1500" b="1" smtClean="0"/>
              <a:t>physiquement.)</a:t>
            </a:r>
          </a:p>
        </p:txBody>
      </p:sp>
      <p:pic>
        <p:nvPicPr>
          <p:cNvPr id="25604" name="Picture 4" descr="fille-fachee-c-br"/>
          <p:cNvPicPr>
            <a:picLocks noChangeAspect="1" noChangeArrowheads="1"/>
          </p:cNvPicPr>
          <p:nvPr>
            <p:custDataLst>
              <p:tags r:id="rId3"/>
            </p:custDataLst>
          </p:nvPr>
        </p:nvPicPr>
        <p:blipFill>
          <a:blip r:embed="rId6"/>
          <a:srcRect/>
          <a:stretch>
            <a:fillRect/>
          </a:stretch>
        </p:blipFill>
        <p:spPr bwMode="auto">
          <a:xfrm>
            <a:off x="6588125" y="3676650"/>
            <a:ext cx="1760538" cy="2200275"/>
          </a:xfrm>
          <a:prstGeom prst="rect">
            <a:avLst/>
          </a:prstGeom>
          <a:noFill/>
          <a:ln w="9525">
            <a:noFill/>
            <a:miter lim="800000"/>
            <a:headEnd/>
            <a:tailEnd/>
          </a:ln>
        </p:spPr>
      </p:pic>
      <p:sp>
        <p:nvSpPr>
          <p:cNvPr id="25605" name="AutoShape 5"/>
          <p:cNvSpPr>
            <a:spLocks noChangeArrowheads="1"/>
          </p:cNvSpPr>
          <p:nvPr/>
        </p:nvSpPr>
        <p:spPr bwMode="auto">
          <a:xfrm>
            <a:off x="468313" y="4932363"/>
            <a:ext cx="936625" cy="504825"/>
          </a:xfrm>
          <a:prstGeom prst="rightArrow">
            <a:avLst>
              <a:gd name="adj1" fmla="val 50000"/>
              <a:gd name="adj2" fmla="val 46384"/>
            </a:avLst>
          </a:prstGeom>
          <a:solidFill>
            <a:schemeClr val="accent1"/>
          </a:solidFill>
          <a:ln w="9525">
            <a:solidFill>
              <a:schemeClr val="tx1"/>
            </a:solidFill>
            <a:miter lim="800000"/>
            <a:headEnd/>
            <a:tailEnd/>
          </a:ln>
        </p:spPr>
        <p:txBody>
          <a:bodyPr wrap="none" anchor="ctr"/>
          <a:lstStyle/>
          <a:p>
            <a:endParaRPr lang="fr-CA" altLang="fr-FR" sz="1600">
              <a:solidFill>
                <a:schemeClr val="tx2"/>
              </a:solidFill>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txBox="1">
            <a:spLocks noGrp="1"/>
          </p:cNvSpPr>
          <p:nvPr/>
        </p:nvSpPr>
        <p:spPr>
          <a:xfrm>
            <a:off x="8348663" y="6111875"/>
            <a:ext cx="457200" cy="365125"/>
          </a:xfrm>
          <a:prstGeom prst="rect">
            <a:avLst/>
          </a:prstGeom>
          <a:noFill/>
        </p:spPr>
        <p:txBody>
          <a:bodyPr anchor="b"/>
          <a:lstStyle/>
          <a:p>
            <a:pPr algn="r">
              <a:defRPr/>
            </a:pPr>
            <a:fld id="{EBBE987E-4801-4FDA-A4A6-EC393E011824}" type="slidenum">
              <a:rPr lang="fr-CA" altLang="fr-FR" sz="1000">
                <a:solidFill>
                  <a:schemeClr val="bg2">
                    <a:shade val="50000"/>
                  </a:schemeClr>
                </a:solidFill>
                <a:latin typeface="Arial" pitchFamily="34" charset="0"/>
                <a:ea typeface="ＭＳ Ｐゴシック" pitchFamily="34" charset="-128"/>
                <a:cs typeface="+mn-cs"/>
              </a:rPr>
              <a:pPr algn="r">
                <a:defRPr/>
              </a:pPr>
              <a:t>8</a:t>
            </a:fld>
            <a:endParaRPr lang="fr-CA" altLang="fr-FR" sz="1000">
              <a:solidFill>
                <a:schemeClr val="bg2">
                  <a:shade val="50000"/>
                </a:schemeClr>
              </a:solidFill>
              <a:latin typeface="Arial" pitchFamily="34" charset="0"/>
              <a:ea typeface="ＭＳ Ｐゴシック" pitchFamily="34" charset="-128"/>
              <a:cs typeface="+mn-cs"/>
            </a:endParaRPr>
          </a:p>
        </p:txBody>
      </p:sp>
      <p:sp>
        <p:nvSpPr>
          <p:cNvPr id="555010" name="Rectangle 2"/>
          <p:cNvSpPr>
            <a:spLocks noGrp="1" noRot="1" noChangeArrowheads="1"/>
          </p:cNvSpPr>
          <p:nvPr>
            <p:ph type="title" idx="4294967295"/>
            <p:custDataLst>
              <p:tags r:id="rId1"/>
            </p:custDataLst>
          </p:nvPr>
        </p:nvSpPr>
        <p:spPr>
          <a:xfrm>
            <a:off x="468313" y="274638"/>
            <a:ext cx="7005637" cy="1143000"/>
          </a:xfrm>
        </p:spPr>
        <p:txBody>
          <a:bodyPr rtlCol="0">
            <a:normAutofit/>
          </a:bodyPr>
          <a:lstStyle/>
          <a:p>
            <a:pPr eaLnBrk="1" fontAlgn="auto" hangingPunct="1">
              <a:spcAft>
                <a:spcPts val="0"/>
              </a:spcAft>
              <a:defRPr/>
            </a:pPr>
            <a:r>
              <a:rPr lang="fr-CA" altLang="fr-FR" dirty="0">
                <a:solidFill>
                  <a:schemeClr val="hlink"/>
                </a:solidFill>
                <a:effectLst>
                  <a:outerShdw blurRad="38100" dist="38100" dir="2700000" algn="tl">
                    <a:srgbClr val="000000"/>
                  </a:outerShdw>
                </a:effectLst>
              </a:rPr>
              <a:t>Pourtant…</a:t>
            </a:r>
          </a:p>
        </p:txBody>
      </p:sp>
      <p:sp>
        <p:nvSpPr>
          <p:cNvPr id="555011" name="Rectangle 3"/>
          <p:cNvSpPr>
            <a:spLocks noGrp="1" noChangeArrowheads="1"/>
          </p:cNvSpPr>
          <p:nvPr>
            <p:ph type="body" idx="4294967295"/>
            <p:custDataLst>
              <p:tags r:id="rId2"/>
            </p:custDataLst>
          </p:nvPr>
        </p:nvSpPr>
        <p:spPr>
          <a:xfrm>
            <a:off x="467544" y="1600200"/>
            <a:ext cx="7739831" cy="4657725"/>
          </a:xfrm>
        </p:spPr>
        <p:txBody>
          <a:bodyPr lIns="182880" tIns="91440" rtlCol="0">
            <a:normAutofit lnSpcReduction="10000"/>
          </a:bodyPr>
          <a:lstStyle/>
          <a:p>
            <a:pPr marL="547688" indent="-411163" eaLnBrk="1" fontAlgn="auto" hangingPunct="1">
              <a:spcAft>
                <a:spcPts val="0"/>
              </a:spcAft>
              <a:buClr>
                <a:srgbClr val="000000"/>
              </a:buClr>
              <a:buFont typeface="Wingdings 2" pitchFamily="18" charset="2"/>
              <a:buChar char=""/>
              <a:defRPr/>
            </a:pPr>
            <a:r>
              <a:rPr lang="fr-CA" altLang="fr-FR" b="1" dirty="0"/>
              <a:t>Tous veulent réussir… personne ne veut échouer</a:t>
            </a:r>
          </a:p>
          <a:p>
            <a:pPr marL="868363" lvl="1" indent="-282575" eaLnBrk="1" fontAlgn="auto" hangingPunct="1">
              <a:spcAft>
                <a:spcPts val="0"/>
              </a:spcAft>
              <a:buFont typeface="Wingdings 2" pitchFamily="18" charset="2"/>
              <a:buChar char=""/>
              <a:defRPr/>
            </a:pPr>
            <a:r>
              <a:rPr lang="fr-CA" altLang="fr-FR" b="1" dirty="0"/>
              <a:t>D’abord </a:t>
            </a:r>
            <a:r>
              <a:rPr lang="fr-CA" altLang="fr-FR" b="1" i="1" dirty="0"/>
              <a:t>freiner la démotivation</a:t>
            </a:r>
          </a:p>
          <a:p>
            <a:pPr marL="1133475" lvl="2" indent="-182563" eaLnBrk="1" fontAlgn="auto" hangingPunct="1">
              <a:spcAft>
                <a:spcPts val="0"/>
              </a:spcAft>
              <a:buFont typeface="Wingdings" pitchFamily="2" charset="2"/>
              <a:buChar char=""/>
              <a:defRPr/>
            </a:pPr>
            <a:r>
              <a:rPr lang="fr-CA" altLang="fr-FR" sz="1800" b="1" dirty="0"/>
              <a:t>Valoriser l’effort et le dépassement de soi</a:t>
            </a:r>
          </a:p>
          <a:p>
            <a:pPr marL="1133475" lvl="2" indent="-182563" eaLnBrk="1" fontAlgn="auto" hangingPunct="1">
              <a:spcAft>
                <a:spcPts val="0"/>
              </a:spcAft>
              <a:buFont typeface="Wingdings" pitchFamily="2" charset="2"/>
              <a:buChar char=""/>
              <a:defRPr/>
            </a:pPr>
            <a:r>
              <a:rPr lang="fr-CA" altLang="fr-FR" sz="1800" b="1" dirty="0"/>
              <a:t>Démontrer des attentes positives</a:t>
            </a:r>
          </a:p>
          <a:p>
            <a:pPr marL="1133475" lvl="2" indent="-182563" eaLnBrk="1" fontAlgn="auto" hangingPunct="1">
              <a:spcAft>
                <a:spcPts val="0"/>
              </a:spcAft>
              <a:buFont typeface="Wingdings" pitchFamily="2" charset="2"/>
              <a:buChar char=""/>
              <a:defRPr/>
            </a:pPr>
            <a:r>
              <a:rPr lang="fr-CA" altLang="fr-FR" sz="1800" b="1" dirty="0"/>
              <a:t>Valoriser l’école</a:t>
            </a:r>
          </a:p>
          <a:p>
            <a:pPr marL="1736979" lvl="5" indent="-182563">
              <a:buFont typeface="Wingdings" pitchFamily="2" charset="2"/>
              <a:buChar char=""/>
              <a:defRPr/>
            </a:pPr>
            <a:r>
              <a:rPr lang="fr-CA" altLang="fr-FR" sz="2800" b="1" dirty="0"/>
              <a:t>SEP</a:t>
            </a:r>
          </a:p>
          <a:p>
            <a:pPr marL="1133475" lvl="2" indent="-182563" eaLnBrk="1" fontAlgn="auto" hangingPunct="1">
              <a:spcAft>
                <a:spcPts val="0"/>
              </a:spcAft>
              <a:buFont typeface="Wingdings" pitchFamily="2" charset="2"/>
              <a:buNone/>
              <a:defRPr/>
            </a:pPr>
            <a:endParaRPr lang="fr-CA" altLang="fr-FR" sz="1800" b="1" dirty="0"/>
          </a:p>
          <a:p>
            <a:pPr marL="868363" lvl="1" indent="-282575" eaLnBrk="1" fontAlgn="auto" hangingPunct="1">
              <a:spcAft>
                <a:spcPts val="0"/>
              </a:spcAft>
              <a:buFont typeface="Wingdings 2" pitchFamily="18" charset="2"/>
              <a:buChar char=""/>
              <a:defRPr/>
            </a:pPr>
            <a:r>
              <a:rPr lang="fr-CA" altLang="fr-FR" b="1" dirty="0"/>
              <a:t>Faire valoir la conception évolutive du</a:t>
            </a:r>
          </a:p>
          <a:p>
            <a:pPr marL="868363" lvl="1" indent="-282575" eaLnBrk="1" fontAlgn="auto" hangingPunct="1">
              <a:spcAft>
                <a:spcPts val="0"/>
              </a:spcAft>
              <a:buFont typeface="Wingdings" pitchFamily="2" charset="2"/>
              <a:buNone/>
              <a:defRPr/>
            </a:pPr>
            <a:r>
              <a:rPr lang="fr-CA" altLang="fr-FR" b="1" dirty="0"/>
              <a:t>   développement des compétences</a:t>
            </a:r>
          </a:p>
          <a:p>
            <a:pPr marL="868363" lvl="1" indent="-282575" eaLnBrk="1" fontAlgn="auto" hangingPunct="1">
              <a:spcAft>
                <a:spcPts val="0"/>
              </a:spcAft>
              <a:buFont typeface="Wingdings" pitchFamily="2" charset="2"/>
              <a:buNone/>
              <a:defRPr/>
            </a:pPr>
            <a:r>
              <a:rPr lang="fr-CA" altLang="fr-FR" b="1" dirty="0"/>
              <a:t>(</a:t>
            </a:r>
            <a:r>
              <a:rPr lang="fr-CA" altLang="fr-FR" b="1" i="1" dirty="0"/>
              <a:t>L</a:t>
            </a:r>
            <a:r>
              <a:rPr lang="fr-CA" altLang="fr-FR" sz="2000" b="1" i="1" dirty="0"/>
              <a:t>’effort ne doit pas être l’ennemi</a:t>
            </a:r>
            <a:r>
              <a:rPr lang="fr-CA" altLang="fr-FR" b="1" dirty="0"/>
              <a:t>)</a:t>
            </a:r>
          </a:p>
          <a:p>
            <a:pPr marL="868363" lvl="1" indent="-282575" eaLnBrk="1" fontAlgn="auto" hangingPunct="1">
              <a:spcAft>
                <a:spcPts val="0"/>
              </a:spcAft>
              <a:buFont typeface="Wingdings" pitchFamily="2" charset="2"/>
              <a:buNone/>
              <a:defRPr/>
            </a:pPr>
            <a:r>
              <a:rPr lang="fr-CA" altLang="fr-FR" sz="2800" b="1" dirty="0" smtClean="0"/>
              <a:t>            E </a:t>
            </a:r>
            <a:r>
              <a:rPr lang="fr-CA" altLang="fr-FR" sz="2800" b="1" dirty="0"/>
              <a:t>x S = R</a:t>
            </a:r>
          </a:p>
          <a:p>
            <a:pPr marL="868363" lvl="1" indent="-282575" eaLnBrk="1" fontAlgn="auto" hangingPunct="1">
              <a:spcAft>
                <a:spcPts val="0"/>
              </a:spcAft>
              <a:buFont typeface="Wingdings 2" pitchFamily="18" charset="2"/>
              <a:buChar char=""/>
              <a:defRPr/>
            </a:pPr>
            <a:endParaRPr lang="fr-CA" altLang="fr-FR" b="1" dirty="0"/>
          </a:p>
        </p:txBody>
      </p:sp>
      <p:sp>
        <p:nvSpPr>
          <p:cNvPr id="2" name="Flèche droite 1"/>
          <p:cNvSpPr/>
          <p:nvPr/>
        </p:nvSpPr>
        <p:spPr>
          <a:xfrm>
            <a:off x="835025" y="3502025"/>
            <a:ext cx="720725" cy="43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27653" name="Picture 2" descr="Résultats de recherche d'images pour « ballons »"/>
          <p:cNvPicPr>
            <a:picLocks noChangeAspect="1" noChangeArrowheads="1"/>
          </p:cNvPicPr>
          <p:nvPr/>
        </p:nvPicPr>
        <p:blipFill>
          <a:blip r:embed="rId5"/>
          <a:srcRect/>
          <a:stretch>
            <a:fillRect/>
          </a:stretch>
        </p:blipFill>
        <p:spPr bwMode="auto">
          <a:xfrm>
            <a:off x="6437313" y="1968500"/>
            <a:ext cx="2217737" cy="2565400"/>
          </a:xfrm>
          <a:prstGeom prst="rect">
            <a:avLst/>
          </a:prstGeom>
          <a:noFill/>
          <a:ln w="9525">
            <a:noFill/>
            <a:miter lim="800000"/>
            <a:headEnd/>
            <a:tailEnd/>
          </a:ln>
        </p:spPr>
      </p:pic>
      <p:sp>
        <p:nvSpPr>
          <p:cNvPr id="3" name="Flèche droite 2"/>
          <p:cNvSpPr/>
          <p:nvPr/>
        </p:nvSpPr>
        <p:spPr>
          <a:xfrm>
            <a:off x="835025" y="5568950"/>
            <a:ext cx="720725" cy="487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txBox="1">
            <a:spLocks noGrp="1"/>
          </p:cNvSpPr>
          <p:nvPr/>
        </p:nvSpPr>
        <p:spPr>
          <a:xfrm>
            <a:off x="8348663" y="6111875"/>
            <a:ext cx="457200" cy="365125"/>
          </a:xfrm>
          <a:prstGeom prst="rect">
            <a:avLst/>
          </a:prstGeom>
          <a:noFill/>
        </p:spPr>
        <p:txBody>
          <a:bodyPr anchor="b"/>
          <a:lstStyle/>
          <a:p>
            <a:pPr algn="r">
              <a:defRPr/>
            </a:pPr>
            <a:fld id="{656200F7-5CE4-4C7B-87FF-E1FC6C560BAC}" type="slidenum">
              <a:rPr lang="fr-CA" altLang="fr-FR" sz="1000">
                <a:solidFill>
                  <a:schemeClr val="bg2">
                    <a:shade val="50000"/>
                  </a:schemeClr>
                </a:solidFill>
                <a:latin typeface="Arial" pitchFamily="34" charset="0"/>
                <a:ea typeface="ＭＳ Ｐゴシック" pitchFamily="34" charset="-128"/>
                <a:cs typeface="+mn-cs"/>
              </a:rPr>
              <a:pPr algn="r">
                <a:defRPr/>
              </a:pPr>
              <a:t>9</a:t>
            </a:fld>
            <a:endParaRPr lang="fr-CA" altLang="fr-FR" sz="1000">
              <a:solidFill>
                <a:schemeClr val="bg2">
                  <a:shade val="50000"/>
                </a:schemeClr>
              </a:solidFill>
              <a:latin typeface="Arial" pitchFamily="34" charset="0"/>
              <a:ea typeface="ＭＳ Ｐゴシック" pitchFamily="34" charset="-128"/>
              <a:cs typeface="+mn-cs"/>
            </a:endParaRPr>
          </a:p>
        </p:txBody>
      </p:sp>
      <p:sp>
        <p:nvSpPr>
          <p:cNvPr id="555010" name="Rectangle 2"/>
          <p:cNvSpPr>
            <a:spLocks noGrp="1" noRot="1" noChangeArrowheads="1"/>
          </p:cNvSpPr>
          <p:nvPr>
            <p:ph type="title" idx="4294967295"/>
            <p:custDataLst>
              <p:tags r:id="rId1"/>
            </p:custDataLst>
          </p:nvPr>
        </p:nvSpPr>
        <p:spPr>
          <a:xfrm>
            <a:off x="468313" y="274638"/>
            <a:ext cx="7005637" cy="1143000"/>
          </a:xfrm>
        </p:spPr>
        <p:txBody>
          <a:bodyPr rtlCol="0">
            <a:normAutofit/>
          </a:bodyPr>
          <a:lstStyle/>
          <a:p>
            <a:pPr eaLnBrk="1" fontAlgn="auto" hangingPunct="1">
              <a:spcAft>
                <a:spcPts val="0"/>
              </a:spcAft>
              <a:defRPr/>
            </a:pPr>
            <a:r>
              <a:rPr lang="fr-CA" altLang="fr-FR" dirty="0" smtClean="0">
                <a:solidFill>
                  <a:schemeClr val="hlink"/>
                </a:solidFill>
                <a:effectLst>
                  <a:outerShdw blurRad="38100" dist="38100" dir="2700000" algn="tl">
                    <a:srgbClr val="000000"/>
                  </a:outerShdw>
                </a:effectLst>
              </a:rPr>
              <a:t>SPIN ton stress!</a:t>
            </a:r>
            <a:endParaRPr lang="fr-CA" altLang="fr-FR" dirty="0">
              <a:solidFill>
                <a:schemeClr val="hlink"/>
              </a:solidFill>
              <a:effectLst>
                <a:outerShdw blurRad="38100" dist="38100" dir="2700000" algn="tl">
                  <a:srgbClr val="000000"/>
                </a:outerShdw>
              </a:effectLst>
            </a:endParaRPr>
          </a:p>
        </p:txBody>
      </p:sp>
      <p:sp>
        <p:nvSpPr>
          <p:cNvPr id="29699" name="Rectangle 3"/>
          <p:cNvSpPr>
            <a:spLocks noGrp="1" noChangeArrowheads="1"/>
          </p:cNvSpPr>
          <p:nvPr>
            <p:ph type="body" idx="4294967295"/>
            <p:custDataLst>
              <p:tags r:id="rId2"/>
            </p:custDataLst>
          </p:nvPr>
        </p:nvSpPr>
        <p:spPr>
          <a:xfrm>
            <a:off x="468313" y="1600200"/>
            <a:ext cx="7739062" cy="4657725"/>
          </a:xfrm>
        </p:spPr>
        <p:txBody>
          <a:bodyPr lIns="182880" tIns="91440"/>
          <a:lstStyle/>
          <a:p>
            <a:pPr marL="585788" lvl="1" indent="0" eaLnBrk="1" hangingPunct="1">
              <a:buFont typeface="Wingdings 2" pitchFamily="18" charset="2"/>
              <a:buNone/>
            </a:pPr>
            <a:r>
              <a:rPr lang="fr-CA" altLang="fr-FR" sz="4400" b="1" smtClean="0"/>
              <a:t>S</a:t>
            </a:r>
            <a:r>
              <a:rPr lang="fr-CA" altLang="fr-FR" sz="2400" b="1" smtClean="0"/>
              <a:t>entiment de contrôle diminué</a:t>
            </a:r>
            <a:endParaRPr lang="fr-CA" altLang="fr-FR" sz="3600" b="1" smtClean="0"/>
          </a:p>
          <a:p>
            <a:pPr marL="585788" lvl="1" indent="0" eaLnBrk="1" hangingPunct="1">
              <a:buFont typeface="Wingdings 2" pitchFamily="18" charset="2"/>
              <a:buNone/>
            </a:pPr>
            <a:r>
              <a:rPr lang="fr-CA" altLang="fr-FR" sz="4400" b="1" smtClean="0"/>
              <a:t>P</a:t>
            </a:r>
            <a:r>
              <a:rPr lang="fr-CA" altLang="fr-FR" sz="2400" b="1" smtClean="0"/>
              <a:t>ersonnalité menacée</a:t>
            </a:r>
            <a:endParaRPr lang="fr-CA" altLang="fr-FR" sz="3600" b="1" smtClean="0"/>
          </a:p>
          <a:p>
            <a:pPr marL="585788" lvl="1" indent="0" eaLnBrk="1" hangingPunct="1">
              <a:buFont typeface="Wingdings 2" pitchFamily="18" charset="2"/>
              <a:buNone/>
            </a:pPr>
            <a:r>
              <a:rPr lang="fr-CA" altLang="fr-FR" sz="4400" b="1" smtClean="0"/>
              <a:t>I</a:t>
            </a:r>
            <a:r>
              <a:rPr lang="fr-CA" altLang="fr-FR" sz="2400" b="1" smtClean="0"/>
              <a:t>mprévisibilité</a:t>
            </a:r>
          </a:p>
          <a:p>
            <a:pPr marL="585788" lvl="1" indent="0" eaLnBrk="1" hangingPunct="1">
              <a:buFont typeface="Wingdings 2" pitchFamily="18" charset="2"/>
              <a:buNone/>
            </a:pPr>
            <a:r>
              <a:rPr lang="fr-CA" altLang="fr-FR" sz="4400" b="1" smtClean="0"/>
              <a:t>N</a:t>
            </a:r>
            <a:r>
              <a:rPr lang="fr-CA" altLang="fr-FR" sz="2400" b="1" smtClean="0"/>
              <a:t>ouveauté</a:t>
            </a:r>
            <a:endParaRPr lang="fr-CA" altLang="fr-FR" sz="3600" b="1" smtClean="0"/>
          </a:p>
        </p:txBody>
      </p:sp>
      <p:pic>
        <p:nvPicPr>
          <p:cNvPr id="29700" name="Picture 2" descr="Résultats de recherche d'images pour « stress »"/>
          <p:cNvPicPr>
            <a:picLocks noChangeAspect="1" noChangeArrowheads="1"/>
          </p:cNvPicPr>
          <p:nvPr/>
        </p:nvPicPr>
        <p:blipFill>
          <a:blip r:embed="rId5"/>
          <a:srcRect/>
          <a:stretch>
            <a:fillRect/>
          </a:stretch>
        </p:blipFill>
        <p:spPr bwMode="auto">
          <a:xfrm>
            <a:off x="4516438" y="3213100"/>
            <a:ext cx="4060825" cy="326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13"/>
</p:tagLst>
</file>

<file path=ppt/tags/tag28.xml><?xml version="1.0" encoding="utf-8"?>
<p:tagLst xmlns:a="http://schemas.openxmlformats.org/drawingml/2006/main" xmlns:r="http://schemas.openxmlformats.org/officeDocument/2006/relationships" xmlns:p="http://schemas.openxmlformats.org/presentationml/2006/main">
  <p:tag name="NUM" val="14"/>
</p:tagLst>
</file>

<file path=ppt/tags/tag29.xml><?xml version="1.0" encoding="utf-8"?>
<p:tagLst xmlns:a="http://schemas.openxmlformats.org/drawingml/2006/main" xmlns:r="http://schemas.openxmlformats.org/officeDocument/2006/relationships" xmlns:p="http://schemas.openxmlformats.org/presentationml/2006/main">
  <p:tag name="NUM" val="1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6"/>
</p:tagLst>
</file>

<file path=ppt/tags/tag31.xml><?xml version="1.0" encoding="utf-8"?>
<p:tagLst xmlns:a="http://schemas.openxmlformats.org/drawingml/2006/main" xmlns:r="http://schemas.openxmlformats.org/officeDocument/2006/relationships" xmlns:p="http://schemas.openxmlformats.org/presentationml/2006/main">
  <p:tag name="NUM" val="17"/>
</p:tagLst>
</file>

<file path=ppt/tags/tag32.xml><?xml version="1.0" encoding="utf-8"?>
<p:tagLst xmlns:a="http://schemas.openxmlformats.org/drawingml/2006/main" xmlns:r="http://schemas.openxmlformats.org/officeDocument/2006/relationships" xmlns:p="http://schemas.openxmlformats.org/presentationml/2006/main">
  <p:tag name="NUM" val="18"/>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1702</TotalTime>
  <Words>4090</Words>
  <Application>Microsoft Office PowerPoint</Application>
  <PresentationFormat>Affichage à l'écran (4:3)</PresentationFormat>
  <Paragraphs>518</Paragraphs>
  <Slides>52</Slides>
  <Notes>36</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52</vt:i4>
      </vt:variant>
    </vt:vector>
  </HeadingPairs>
  <TitlesOfParts>
    <vt:vector size="66" baseType="lpstr">
      <vt:lpstr>Arial Unicode MS</vt:lpstr>
      <vt:lpstr>ＭＳ Ｐゴシック</vt:lpstr>
      <vt:lpstr>Arial</vt:lpstr>
      <vt:lpstr>Calibri</vt:lpstr>
      <vt:lpstr>Century Gothic</vt:lpstr>
      <vt:lpstr>Garamond</vt:lpstr>
      <vt:lpstr>Tahoma</vt:lpstr>
      <vt:lpstr>Times</vt:lpstr>
      <vt:lpstr>Times New Roman</vt:lpstr>
      <vt:lpstr>Verdana</vt:lpstr>
      <vt:lpstr>Wingdings</vt:lpstr>
      <vt:lpstr>Wingdings 2</vt:lpstr>
      <vt:lpstr>Wingdings 3</vt:lpstr>
      <vt:lpstr>Austin</vt:lpstr>
      <vt:lpstr>Comment ne pas laisser tomber aucun élève</vt:lpstr>
      <vt:lpstr>Qui suis-je? Qui êtes-vous?</vt:lpstr>
      <vt:lpstr>Éléments abordés</vt:lpstr>
      <vt:lpstr>Une clientèle en changement</vt:lpstr>
      <vt:lpstr>Présentation PowerPoint</vt:lpstr>
      <vt:lpstr> Les caractéristiques de la clientèle</vt:lpstr>
      <vt:lpstr>DONC…</vt:lpstr>
      <vt:lpstr>Pourtant…</vt:lpstr>
      <vt:lpstr>SPIN ton stress!</vt:lpstr>
      <vt:lpstr>Qu'est-ce que le SEP?</vt:lpstr>
      <vt:lpstr>Présentation PowerPoint</vt:lpstr>
      <vt:lpstr>Présentation PowerPoint</vt:lpstr>
      <vt:lpstr>Développement de la maturité émotionnelle et psychologique</vt:lpstr>
      <vt:lpstr>Présentation PowerPoint</vt:lpstr>
      <vt:lpstr>Présentation PowerPoint</vt:lpstr>
      <vt:lpstr>Connaissez-vous vos troubles?</vt:lpstr>
      <vt:lpstr>Parlons troubles…</vt:lpstr>
      <vt:lpstr>Suite…</vt:lpstr>
      <vt:lpstr>Suite…</vt:lpstr>
      <vt:lpstr>Suite dyslexie…</vt:lpstr>
      <vt:lpstr>Suite dyslexie…</vt:lpstr>
      <vt:lpstr>Suite…</vt:lpstr>
      <vt:lpstr>Suite dysorthographie…</vt:lpstr>
      <vt:lpstr>Suite…</vt:lpstr>
      <vt:lpstr>Suite dysphasie…</vt:lpstr>
      <vt:lpstr>Suite…</vt:lpstr>
      <vt:lpstr>Suite SGT…</vt:lpstr>
      <vt:lpstr>Mesures adaptatives</vt:lpstr>
      <vt:lpstr>Word Q</vt:lpstr>
      <vt:lpstr>Logiciel Antidote</vt:lpstr>
      <vt:lpstr>Présentation PowerPoint</vt:lpstr>
      <vt:lpstr>Exemple d’exercice avec ces 2 logiciels</vt:lpstr>
      <vt:lpstr>Temps supplémentaire</vt:lpstr>
      <vt:lpstr>Local autre que la salle d’examen</vt:lpstr>
      <vt:lpstr>Présentation PowerPoint</vt:lpstr>
      <vt:lpstr>Présentation PowerPoint</vt:lpstr>
      <vt:lpstr>Et maintenant, parlons pratico-pratique!</vt:lpstr>
      <vt:lpstr>Quelques pièges à éviter lorsqu’on enseigne...</vt:lpstr>
      <vt:lpstr>Suite…</vt:lpstr>
      <vt:lpstr>Gestion de classe: conseils pratico-pratiques</vt:lpstr>
      <vt:lpstr>Quelques exemples en photo…</vt:lpstr>
      <vt:lpstr>Présentation PowerPoint</vt:lpstr>
      <vt:lpstr>Présentation PowerPoint</vt:lpstr>
      <vt:lpstr>Présentation PowerPoint</vt:lpstr>
      <vt:lpstr>UN EXEMPLE…</vt:lpstr>
      <vt:lpstr>QUESTIONS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LPT-Claudine</dc:creator>
  <cp:lastModifiedBy>Danielle Gilbert</cp:lastModifiedBy>
  <cp:revision>73</cp:revision>
  <dcterms:created xsi:type="dcterms:W3CDTF">2016-04-10T17:16:25Z</dcterms:created>
  <dcterms:modified xsi:type="dcterms:W3CDTF">2017-04-28T18:39:29Z</dcterms:modified>
</cp:coreProperties>
</file>